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76" r:id="rId4"/>
    <p:sldId id="277" r:id="rId5"/>
    <p:sldId id="264" r:id="rId6"/>
    <p:sldId id="269" r:id="rId7"/>
    <p:sldId id="273" r:id="rId8"/>
    <p:sldId id="278" r:id="rId9"/>
    <p:sldId id="274" r:id="rId10"/>
    <p:sldId id="275" r:id="rId11"/>
    <p:sldId id="263" r:id="rId12"/>
    <p:sldId id="272" r:id="rId13"/>
    <p:sldId id="279" r:id="rId14"/>
    <p:sldId id="259" r:id="rId15"/>
    <p:sldId id="271" r:id="rId16"/>
    <p:sldId id="260" r:id="rId17"/>
    <p:sldId id="270" r:id="rId18"/>
    <p:sldId id="262" r:id="rId19"/>
    <p:sldId id="265" r:id="rId20"/>
    <p:sldId id="280" r:id="rId21"/>
    <p:sldId id="267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ilicsi.erika\Desktop\nws_segedtabl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Munkaf&#252;zet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hu-HU" sz="3000" dirty="0"/>
              <a:t>Partnerek </a:t>
            </a:r>
            <a:r>
              <a:rPr lang="hu-HU" sz="3000" dirty="0" smtClean="0"/>
              <a:t>száma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6"/>
                </a:gs>
                <a:gs pos="100000">
                  <a:schemeClr val="accent6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Munka1!$A$1:$A$7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Munka1!$B$1:$B$7</c:f>
              <c:numCache>
                <c:formatCode>General</c:formatCode>
                <c:ptCount val="7"/>
                <c:pt idx="0">
                  <c:v>16</c:v>
                </c:pt>
                <c:pt idx="1">
                  <c:v>38</c:v>
                </c:pt>
                <c:pt idx="2">
                  <c:v>52</c:v>
                </c:pt>
                <c:pt idx="3">
                  <c:v>72</c:v>
                </c:pt>
                <c:pt idx="4">
                  <c:v>75</c:v>
                </c:pt>
                <c:pt idx="5">
                  <c:v>77</c:v>
                </c:pt>
                <c:pt idx="6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31-41D5-BECB-5E2624D8890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18051336"/>
        <c:axId val="218052648"/>
      </c:barChart>
      <c:catAx>
        <c:axId val="218051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hu-HU"/>
          </a:p>
        </c:txPr>
        <c:crossAx val="218052648"/>
        <c:crosses val="autoZero"/>
        <c:auto val="1"/>
        <c:lblAlgn val="ctr"/>
        <c:lblOffset val="100"/>
        <c:noMultiLvlLbl val="0"/>
      </c:catAx>
      <c:valAx>
        <c:axId val="2180526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8051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hu-HU" sz="3000" dirty="0"/>
              <a:t>Regisztrált DOI-k</a:t>
            </a:r>
            <a:r>
              <a:rPr lang="hu-HU" sz="3000" baseline="0" dirty="0"/>
              <a:t> száma</a:t>
            </a:r>
            <a:endParaRPr lang="hu-HU" sz="3000" dirty="0"/>
          </a:p>
        </c:rich>
      </c:tx>
      <c:layout>
        <c:manualLayout>
          <c:xMode val="edge"/>
          <c:yMode val="edge"/>
          <c:x val="0.19433230498629064"/>
          <c:y val="7.16238114395070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6"/>
                </a:gs>
                <a:gs pos="100000">
                  <a:schemeClr val="accent6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Munka1!$F$1:$F$7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Munka1!$G$1:$G$7</c:f>
              <c:numCache>
                <c:formatCode>General</c:formatCode>
                <c:ptCount val="7"/>
                <c:pt idx="0">
                  <c:v>259</c:v>
                </c:pt>
                <c:pt idx="1">
                  <c:v>1368</c:v>
                </c:pt>
                <c:pt idx="2">
                  <c:v>887</c:v>
                </c:pt>
                <c:pt idx="3">
                  <c:v>3571</c:v>
                </c:pt>
                <c:pt idx="4">
                  <c:v>2258</c:v>
                </c:pt>
                <c:pt idx="5">
                  <c:v>1508</c:v>
                </c:pt>
                <c:pt idx="6">
                  <c:v>1005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96-4156-9615-4AA9FE4FD53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322994056"/>
        <c:axId val="322999960"/>
      </c:barChart>
      <c:catAx>
        <c:axId val="322994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hu-HU"/>
          </a:p>
        </c:txPr>
        <c:crossAx val="322999960"/>
        <c:crosses val="autoZero"/>
        <c:auto val="1"/>
        <c:lblAlgn val="ctr"/>
        <c:lblOffset val="100"/>
        <c:noMultiLvlLbl val="0"/>
      </c:catAx>
      <c:valAx>
        <c:axId val="3229999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22994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CC0B5A-FD82-43ED-95E9-210BC9A536DC}" type="datetimeFigureOut">
              <a:rPr lang="hu-HU" smtClean="0"/>
              <a:t>2021. 04. 19.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8DABF-6175-4679-807F-7F1D5249B87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2313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sdata2018259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cite.org/value.html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datacite.org/doi.org?query=openbiomaps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cc.ac.uk/guidance/how-guides/cite-datasets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sdata2018259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itation.crosscite.org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8DABF-6175-4679-807F-7F1D5249B87C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03919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https://doi.org/10.14454/3w3z-sa82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8DABF-6175-4679-807F-7F1D5249B87C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05348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8DABF-6175-4679-807F-7F1D5249B87C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7479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>
                <a:hlinkClick r:id="rId3"/>
              </a:rPr>
              <a:t>https://www.nature.com/articles/sdata2018259</a:t>
            </a:r>
            <a:endParaRPr lang="hu-HU" dirty="0" smtClean="0"/>
          </a:p>
          <a:p>
            <a:r>
              <a:rPr lang="hu-HU" dirty="0" smtClean="0"/>
              <a:t>https://pt.slideshare.net/ORCIDSlides/force2015-orcid-poster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8DABF-6175-4679-807F-7F1D5249B87C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3903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8DABF-6175-4679-807F-7F1D5249B87C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96393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8DABF-6175-4679-807F-7F1D5249B87C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44311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>
                <a:hlinkClick r:id="rId3"/>
              </a:rPr>
              <a:t>https://datacite.org/value.html</a:t>
            </a: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8DABF-6175-4679-807F-7F1D5249B87C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9567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8DABF-6175-4679-807F-7F1D5249B87C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44888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8DABF-6175-4679-807F-7F1D5249B87C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69652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>
                <a:hlinkClick r:id="rId3"/>
              </a:rPr>
              <a:t>https://commons.datacite.org/doi.org?query=openbiomaps</a:t>
            </a:r>
            <a:endParaRPr lang="hu-HU" dirty="0" smtClean="0"/>
          </a:p>
          <a:p>
            <a:r>
              <a:rPr lang="hu-HU" dirty="0" smtClean="0"/>
              <a:t>https://commons.datacite.org/doi.org/10.18426/obm.36vn3g36r3m0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8DABF-6175-4679-807F-7F1D5249B87C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62896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https://datacite.org/integratorapis.html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8DABF-6175-4679-807F-7F1D5249B87C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5927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>
                <a:hlinkClick r:id="rId3"/>
              </a:rPr>
              <a:t>https://www.dcc.ac.uk/guidance/how-guides/cite-datasets</a:t>
            </a: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8DABF-6175-4679-807F-7F1D5249B87C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12345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https://m2.mtmt.hu/gui2/?mode=search&amp;query=publication;type.mtid;eq;33&amp;filterAndSortData=sort:citationCount;desc;filter:;33;;;;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8DABF-6175-4679-807F-7F1D5249B87C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9045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8DABF-6175-4679-807F-7F1D5249B87C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7868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https://doi.org/10.1371/journal.pone.0186604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https://search.crossref.org/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8DABF-6175-4679-807F-7F1D5249B87C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2349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8DABF-6175-4679-807F-7F1D5249B87C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5215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>
                <a:hlinkClick r:id="rId3"/>
              </a:rPr>
              <a:t>https://www.nature.com/articles/sdata2018259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8DABF-6175-4679-807F-7F1D5249B87C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3535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https://datacite.org/cite-your-data.html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8DABF-6175-4679-807F-7F1D5249B87C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4737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8DABF-6175-4679-807F-7F1D5249B87C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5006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>
                <a:hlinkClick r:id="rId3"/>
              </a:rPr>
              <a:t>https://citation.crosscite.org/</a:t>
            </a:r>
            <a:endParaRPr lang="hu-HU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45 nyelven, 5000+ formátum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8DABF-6175-4679-807F-7F1D5249B87C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9010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https://doi.org/10.18450/hoffmanncollection/1277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8DABF-6175-4679-807F-7F1D5249B87C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653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bilicsi.erika@konyvtar.mta.hu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virag.gabriella@konyvtar.mta.h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8450/HOFFMANNCOLLECTION/1277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693817" y="1550857"/>
            <a:ext cx="9448800" cy="1825096"/>
          </a:xfrm>
        </p:spPr>
        <p:txBody>
          <a:bodyPr>
            <a:noAutofit/>
          </a:bodyPr>
          <a:lstStyle/>
          <a:p>
            <a:r>
              <a:rPr lang="hu-HU" sz="3600" cap="none" dirty="0"/>
              <a:t>Kutatási adatok </a:t>
            </a:r>
            <a:r>
              <a:rPr lang="hu-HU" sz="3600" cap="none" dirty="0" err="1"/>
              <a:t>hivatkozhatóságának</a:t>
            </a:r>
            <a:r>
              <a:rPr lang="hu-HU" sz="3600" cap="none" dirty="0"/>
              <a:t> biztosítása a tudományos teljesítmény mérésének </a:t>
            </a:r>
            <a:r>
              <a:rPr lang="hu-HU" sz="3600" cap="none" dirty="0" smtClean="0"/>
              <a:t>szolgálatában</a:t>
            </a:r>
            <a:endParaRPr lang="hu-HU" sz="3600" cap="none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693817" y="3754830"/>
            <a:ext cx="9448800" cy="685800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Bilicsi Erika – Virág </a:t>
            </a:r>
            <a:r>
              <a:rPr lang="hu-HU" dirty="0" smtClean="0"/>
              <a:t>Gabriella</a:t>
            </a:r>
          </a:p>
          <a:p>
            <a:r>
              <a:rPr lang="hu-HU" dirty="0" smtClean="0"/>
              <a:t>MTA Könyvtár és Információs Központ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1693817" y="4737004"/>
            <a:ext cx="5754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Networkshop konferencia, 2021. 04. 08.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9984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Típusok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799" y="2194560"/>
            <a:ext cx="10524893" cy="4024125"/>
          </a:xfrm>
        </p:spPr>
        <p:txBody>
          <a:bodyPr numCol="3" spcCol="360000">
            <a:normAutofit/>
          </a:bodyPr>
          <a:lstStyle/>
          <a:p>
            <a:r>
              <a:rPr lang="hu-HU" dirty="0"/>
              <a:t>Mérési adatok, hang, kép</a:t>
            </a:r>
            <a:r>
              <a:rPr lang="hu-HU" dirty="0" smtClean="0"/>
              <a:t>, videó, </a:t>
            </a:r>
            <a:r>
              <a:rPr lang="hu-HU" dirty="0"/>
              <a:t>térkép, szoftver, adatbázis, lekérdezés…</a:t>
            </a:r>
          </a:p>
          <a:p>
            <a:endParaRPr lang="hu-HU" dirty="0" smtClean="0"/>
          </a:p>
          <a:p>
            <a:r>
              <a:rPr lang="hu-HU" dirty="0" err="1"/>
              <a:t>Audiovisual</a:t>
            </a:r>
            <a:r>
              <a:rPr lang="hu-HU" dirty="0"/>
              <a:t> </a:t>
            </a:r>
            <a:endParaRPr lang="hu-HU" dirty="0" smtClean="0"/>
          </a:p>
          <a:p>
            <a:r>
              <a:rPr lang="hu-HU" dirty="0" err="1" smtClean="0"/>
              <a:t>Collection</a:t>
            </a:r>
            <a:r>
              <a:rPr lang="hu-HU" dirty="0" smtClean="0"/>
              <a:t> </a:t>
            </a:r>
          </a:p>
          <a:p>
            <a:r>
              <a:rPr lang="hu-HU" dirty="0" err="1" smtClean="0"/>
              <a:t>Computational</a:t>
            </a:r>
            <a:r>
              <a:rPr lang="hu-HU" dirty="0" smtClean="0"/>
              <a:t> Notebook </a:t>
            </a:r>
          </a:p>
          <a:p>
            <a:r>
              <a:rPr lang="hu-HU" dirty="0" err="1" smtClean="0"/>
              <a:t>DataPaper</a:t>
            </a:r>
            <a:r>
              <a:rPr lang="hu-HU" dirty="0" smtClean="0"/>
              <a:t> </a:t>
            </a:r>
          </a:p>
          <a:p>
            <a:r>
              <a:rPr lang="hu-HU" dirty="0" err="1" smtClean="0"/>
              <a:t>Dataset</a:t>
            </a:r>
            <a:r>
              <a:rPr lang="hu-HU" dirty="0" smtClean="0"/>
              <a:t> </a:t>
            </a:r>
          </a:p>
          <a:p>
            <a:r>
              <a:rPr lang="hu-HU" dirty="0" err="1" smtClean="0"/>
              <a:t>Event</a:t>
            </a:r>
            <a:r>
              <a:rPr lang="hu-HU" dirty="0" smtClean="0"/>
              <a:t> </a:t>
            </a:r>
          </a:p>
          <a:p>
            <a:r>
              <a:rPr lang="hu-HU" dirty="0" smtClean="0"/>
              <a:t>Image </a:t>
            </a:r>
          </a:p>
          <a:p>
            <a:r>
              <a:rPr lang="hu-HU" dirty="0" err="1" smtClean="0"/>
              <a:t>Interactive</a:t>
            </a:r>
            <a:r>
              <a:rPr lang="hu-HU" dirty="0" smtClean="0"/>
              <a:t> </a:t>
            </a:r>
            <a:r>
              <a:rPr lang="hu-HU" dirty="0" err="1" smtClean="0"/>
              <a:t>Resource</a:t>
            </a:r>
            <a:r>
              <a:rPr lang="hu-HU" dirty="0" smtClean="0"/>
              <a:t> </a:t>
            </a:r>
          </a:p>
          <a:p>
            <a:r>
              <a:rPr lang="hu-HU" dirty="0" err="1" smtClean="0"/>
              <a:t>Model</a:t>
            </a:r>
            <a:r>
              <a:rPr lang="hu-HU" dirty="0" smtClean="0"/>
              <a:t> </a:t>
            </a:r>
          </a:p>
          <a:p>
            <a:r>
              <a:rPr lang="hu-HU" dirty="0" smtClean="0"/>
              <a:t>Output Management </a:t>
            </a:r>
            <a:r>
              <a:rPr lang="hu-HU" dirty="0" err="1" smtClean="0"/>
              <a:t>Plan</a:t>
            </a:r>
            <a:r>
              <a:rPr lang="hu-HU" dirty="0" smtClean="0"/>
              <a:t> </a:t>
            </a:r>
          </a:p>
          <a:p>
            <a:r>
              <a:rPr lang="hu-HU" dirty="0" smtClean="0"/>
              <a:t>Peer </a:t>
            </a:r>
            <a:r>
              <a:rPr lang="hu-HU" dirty="0" err="1" smtClean="0"/>
              <a:t>Review</a:t>
            </a:r>
            <a:r>
              <a:rPr lang="hu-HU" dirty="0" smtClean="0"/>
              <a:t> </a:t>
            </a:r>
          </a:p>
          <a:p>
            <a:r>
              <a:rPr lang="hu-HU" dirty="0" err="1" smtClean="0"/>
              <a:t>Physical</a:t>
            </a:r>
            <a:r>
              <a:rPr lang="hu-HU" dirty="0" smtClean="0"/>
              <a:t> </a:t>
            </a:r>
            <a:r>
              <a:rPr lang="hu-HU" dirty="0" err="1" smtClean="0"/>
              <a:t>Object</a:t>
            </a:r>
            <a:r>
              <a:rPr lang="hu-HU" dirty="0" smtClean="0"/>
              <a:t> </a:t>
            </a:r>
          </a:p>
          <a:p>
            <a:r>
              <a:rPr lang="hu-HU" dirty="0" err="1" smtClean="0"/>
              <a:t>Preprint</a:t>
            </a:r>
            <a:r>
              <a:rPr lang="hu-HU" dirty="0" smtClean="0"/>
              <a:t> </a:t>
            </a:r>
          </a:p>
          <a:p>
            <a:r>
              <a:rPr lang="hu-HU" dirty="0" err="1" smtClean="0"/>
              <a:t>Report</a:t>
            </a:r>
            <a:r>
              <a:rPr lang="hu-HU" dirty="0" smtClean="0"/>
              <a:t> </a:t>
            </a:r>
          </a:p>
          <a:p>
            <a:r>
              <a:rPr lang="hu-HU" dirty="0" smtClean="0"/>
              <a:t>Service </a:t>
            </a:r>
          </a:p>
          <a:p>
            <a:r>
              <a:rPr lang="hu-HU" dirty="0" smtClean="0"/>
              <a:t>Software </a:t>
            </a:r>
          </a:p>
          <a:p>
            <a:r>
              <a:rPr lang="hu-HU" dirty="0" err="1" smtClean="0"/>
              <a:t>Sound</a:t>
            </a:r>
            <a:r>
              <a:rPr lang="hu-HU" dirty="0" smtClean="0"/>
              <a:t> </a:t>
            </a:r>
          </a:p>
          <a:p>
            <a:r>
              <a:rPr lang="hu-HU" dirty="0" smtClean="0"/>
              <a:t>Standard </a:t>
            </a:r>
          </a:p>
          <a:p>
            <a:r>
              <a:rPr lang="hu-HU" dirty="0" smtClean="0"/>
              <a:t>Text </a:t>
            </a:r>
          </a:p>
          <a:p>
            <a:r>
              <a:rPr lang="hu-HU" dirty="0" err="1" smtClean="0"/>
              <a:t>Workflow</a:t>
            </a:r>
            <a:r>
              <a:rPr lang="hu-HU" dirty="0" smtClean="0"/>
              <a:t> </a:t>
            </a:r>
          </a:p>
          <a:p>
            <a:r>
              <a:rPr lang="hu-HU" dirty="0" err="1" smtClean="0"/>
              <a:t>Other</a:t>
            </a:r>
            <a:r>
              <a:rPr lang="hu-HU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215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Hozzáférés az adatokhoz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Szakterületi </a:t>
            </a:r>
            <a:r>
              <a:rPr lang="hu-HU" dirty="0" err="1" smtClean="0"/>
              <a:t>repozitórium</a:t>
            </a:r>
            <a:endParaRPr lang="hu-HU" dirty="0" smtClean="0"/>
          </a:p>
          <a:p>
            <a:r>
              <a:rPr lang="hu-HU" dirty="0" smtClean="0"/>
              <a:t>Intézményi </a:t>
            </a:r>
            <a:r>
              <a:rPr lang="hu-HU" dirty="0" err="1" smtClean="0"/>
              <a:t>repozitórium</a:t>
            </a:r>
            <a:endParaRPr lang="hu-HU" dirty="0"/>
          </a:p>
          <a:p>
            <a:r>
              <a:rPr lang="hu-HU" dirty="0" smtClean="0"/>
              <a:t>Tartós, szabványos archiválást, adatcserét biztosító tárhely</a:t>
            </a:r>
            <a:endParaRPr lang="hu-HU" baseline="30000" dirty="0"/>
          </a:p>
          <a:p>
            <a:endParaRPr lang="hu-HU" baseline="30000" dirty="0"/>
          </a:p>
          <a:p>
            <a:endParaRPr lang="hu-HU" baseline="30000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3642917"/>
            <a:ext cx="5808856" cy="271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12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494" y="2465746"/>
            <a:ext cx="6524625" cy="3048000"/>
          </a:xfrm>
          <a:prstGeom prst="rect">
            <a:avLst/>
          </a:prstGeom>
        </p:spPr>
      </p:pic>
      <p:pic>
        <p:nvPicPr>
          <p:cNvPr id="5" name="Picture 2" descr="Force2015 orcid pos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034" y="0"/>
            <a:ext cx="4841966" cy="684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38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3941" y="764373"/>
            <a:ext cx="10822259" cy="5063998"/>
          </a:xfrm>
        </p:spPr>
        <p:txBody>
          <a:bodyPr>
            <a:normAutofit/>
          </a:bodyPr>
          <a:lstStyle/>
          <a:p>
            <a:pPr algn="ctr"/>
            <a:r>
              <a:rPr lang="hu-HU" b="1" dirty="0" err="1" smtClean="0"/>
              <a:t>Datacite</a:t>
            </a:r>
            <a:r>
              <a:rPr lang="hu-HU" b="1" dirty="0" smtClean="0"/>
              <a:t> </a:t>
            </a:r>
            <a:r>
              <a:rPr lang="hu-HU" b="1" dirty="0" err="1" smtClean="0"/>
              <a:t>doi</a:t>
            </a:r>
            <a:r>
              <a:rPr lang="hu-HU" b="1" dirty="0" smtClean="0"/>
              <a:t> regisztráció </a:t>
            </a:r>
            <a:br>
              <a:rPr lang="hu-HU" b="1" dirty="0" smtClean="0"/>
            </a:br>
            <a:r>
              <a:rPr lang="hu-HU" sz="800" b="1" dirty="0" smtClean="0"/>
              <a:t>  </a:t>
            </a: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>az </a:t>
            </a:r>
            <a:br>
              <a:rPr lang="hu-HU" b="1" dirty="0" smtClean="0"/>
            </a:br>
            <a:r>
              <a:rPr lang="hu-HU" sz="800" b="1" dirty="0" smtClean="0"/>
              <a:t>  </a:t>
            </a: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err="1" smtClean="0"/>
              <a:t>mta</a:t>
            </a:r>
            <a:r>
              <a:rPr lang="hu-HU" b="1" dirty="0" smtClean="0"/>
              <a:t> könyvtár és információs központban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20767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cap="none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959634" y="2316480"/>
            <a:ext cx="3546566" cy="3902205"/>
          </a:xfrm>
        </p:spPr>
        <p:txBody>
          <a:bodyPr/>
          <a:lstStyle/>
          <a:p>
            <a:r>
              <a:rPr lang="hu-HU" dirty="0" smtClean="0"/>
              <a:t>Folyóirat</a:t>
            </a:r>
          </a:p>
          <a:p>
            <a:r>
              <a:rPr lang="hu-HU" dirty="0" smtClean="0"/>
              <a:t>PhD dolgozat</a:t>
            </a:r>
          </a:p>
          <a:p>
            <a:r>
              <a:rPr lang="hu-HU" dirty="0" smtClean="0"/>
              <a:t>Könyv, könyvfejezet</a:t>
            </a:r>
            <a:endParaRPr lang="hu-HU" dirty="0"/>
          </a:p>
          <a:p>
            <a:r>
              <a:rPr lang="hu-HU" dirty="0" smtClean="0"/>
              <a:t>Kutatási adat</a:t>
            </a:r>
          </a:p>
          <a:p>
            <a:r>
              <a:rPr lang="hu-HU" dirty="0" smtClean="0"/>
              <a:t>Weboldal</a:t>
            </a:r>
          </a:p>
          <a:p>
            <a:r>
              <a:rPr lang="hu-HU" dirty="0" smtClean="0"/>
              <a:t>Blog</a:t>
            </a:r>
          </a:p>
          <a:p>
            <a:r>
              <a:rPr lang="hu-HU" dirty="0" smtClean="0"/>
              <a:t>Alkalmazás</a:t>
            </a:r>
            <a:endParaRPr lang="hu-HU" dirty="0"/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3513393"/>
              </p:ext>
            </p:extLst>
          </p:nvPr>
        </p:nvGraphicFramePr>
        <p:xfrm>
          <a:off x="269966" y="2057401"/>
          <a:ext cx="7467600" cy="4534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1395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csatlakozás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Éves tagsági díj: 2000 EUR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008" y="2885641"/>
            <a:ext cx="8750455" cy="354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12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153400" y="2657055"/>
            <a:ext cx="3352800" cy="2695575"/>
          </a:xfrm>
          <a:prstGeom prst="rect">
            <a:avLst/>
          </a:prstGeom>
        </p:spPr>
      </p:pic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247796"/>
              </p:ext>
            </p:extLst>
          </p:nvPr>
        </p:nvGraphicFramePr>
        <p:xfrm>
          <a:off x="431073" y="1611086"/>
          <a:ext cx="7197635" cy="4787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5069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Kötelező adatelemek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r>
              <a:rPr lang="hu-HU" dirty="0" smtClean="0"/>
              <a:t>DOI</a:t>
            </a:r>
          </a:p>
          <a:p>
            <a:r>
              <a:rPr lang="hu-HU" dirty="0" smtClean="0"/>
              <a:t>Alkotó</a:t>
            </a:r>
          </a:p>
          <a:p>
            <a:r>
              <a:rPr lang="hu-HU" dirty="0" smtClean="0"/>
              <a:t>Cím</a:t>
            </a:r>
          </a:p>
          <a:p>
            <a:r>
              <a:rPr lang="hu-HU" dirty="0" smtClean="0"/>
              <a:t>Kiadó</a:t>
            </a:r>
          </a:p>
          <a:p>
            <a:r>
              <a:rPr lang="hu-HU" dirty="0" smtClean="0"/>
              <a:t>Megjelenés éve</a:t>
            </a:r>
          </a:p>
          <a:p>
            <a:r>
              <a:rPr lang="hu-HU" dirty="0" smtClean="0"/>
              <a:t>Típus</a:t>
            </a:r>
          </a:p>
          <a:p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Tartalom hely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820" y="2194560"/>
            <a:ext cx="9656395" cy="267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71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476000"/>
            <a:ext cx="12204993" cy="63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69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lehetőségek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T</a:t>
            </a:r>
            <a:r>
              <a:rPr lang="hu-HU" dirty="0" smtClean="0"/>
              <a:t>öbb adat rögzítése</a:t>
            </a:r>
          </a:p>
          <a:p>
            <a:r>
              <a:rPr lang="hu-HU" dirty="0" smtClean="0"/>
              <a:t>Összekapcsolás</a:t>
            </a:r>
          </a:p>
          <a:p>
            <a:r>
              <a:rPr lang="hu-HU" dirty="0" smtClean="0"/>
              <a:t>Verziókezelés</a:t>
            </a:r>
          </a:p>
          <a:p>
            <a:endParaRPr lang="hu-HU" dirty="0"/>
          </a:p>
          <a:p>
            <a:r>
              <a:rPr lang="hu-HU" dirty="0" smtClean="0"/>
              <a:t>Automatizálás:</a:t>
            </a:r>
          </a:p>
          <a:p>
            <a:pPr lvl="1"/>
            <a:r>
              <a:rPr lang="hu-HU" dirty="0" smtClean="0"/>
              <a:t>REST API</a:t>
            </a:r>
          </a:p>
          <a:p>
            <a:pPr lvl="1"/>
            <a:r>
              <a:rPr lang="hu-HU" dirty="0" smtClean="0"/>
              <a:t>OAI-PMH API</a:t>
            </a:r>
          </a:p>
          <a:p>
            <a:pPr lvl="1"/>
            <a:r>
              <a:rPr lang="hu-HU" dirty="0" err="1" smtClean="0"/>
              <a:t>GraphQL</a:t>
            </a:r>
            <a:r>
              <a:rPr lang="hu-HU" dirty="0" smtClean="0"/>
              <a:t> API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6140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bevezetés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kutatások során keletkezett adatok is olyan értékesek a kutatók számára, mint a folyóiratcikkek vagy könyvekben megjelent tanulmányok</a:t>
            </a:r>
          </a:p>
          <a:p>
            <a:r>
              <a:rPr lang="hu-HU" dirty="0" smtClean="0"/>
              <a:t>Az internet lehetőséget ad nagy mennyiségű adatok gyors és olcsó publikálására</a:t>
            </a:r>
          </a:p>
          <a:p>
            <a:r>
              <a:rPr lang="hu-HU" dirty="0" smtClean="0"/>
              <a:t>A tudományos munkásságot értékelő eljárások azonban a kutatási adatok előállítóinak munkáját nem veszik figyelembe</a:t>
            </a:r>
          </a:p>
          <a:p>
            <a:r>
              <a:rPr lang="hu-HU" dirty="0" smtClean="0"/>
              <a:t>Hogy ez megváltozzon, könnyen kereshetővé és idézhetővé kell tenni a kutatási adatokat</a:t>
            </a:r>
          </a:p>
          <a:p>
            <a:r>
              <a:rPr lang="hu-HU" dirty="0" smtClean="0"/>
              <a:t>Nem utolsó sorban pedig elérhetőségük biztosításáról, megőrzésükről is gondoskodni kell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7021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19048" cy="683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51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95600" y="1760549"/>
            <a:ext cx="8610600" cy="1293028"/>
          </a:xfrm>
        </p:spPr>
        <p:txBody>
          <a:bodyPr/>
          <a:lstStyle/>
          <a:p>
            <a:r>
              <a:rPr lang="hu-HU" dirty="0" smtClean="0"/>
              <a:t>Köszönjük a figyelmet!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0" y="3813717"/>
            <a:ext cx="10820400" cy="2404968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Bilicsi Erika</a:t>
            </a:r>
          </a:p>
          <a:p>
            <a:pPr marL="0" indent="0">
              <a:buNone/>
            </a:pPr>
            <a:r>
              <a:rPr lang="hu-HU" dirty="0">
                <a:hlinkClick r:id="rId3"/>
              </a:rPr>
              <a:t>b</a:t>
            </a:r>
            <a:r>
              <a:rPr lang="hu-HU" dirty="0" smtClean="0">
                <a:hlinkClick r:id="rId3"/>
              </a:rPr>
              <a:t>ilicsi.erika@konyvtar.mta.hu</a:t>
            </a:r>
            <a:endParaRPr lang="hu-HU" dirty="0" smtClean="0"/>
          </a:p>
          <a:p>
            <a:endParaRPr lang="hu-HU" dirty="0"/>
          </a:p>
          <a:p>
            <a:pPr marL="0" indent="0">
              <a:buNone/>
            </a:pPr>
            <a:r>
              <a:rPr lang="hu-HU" dirty="0" smtClean="0"/>
              <a:t>Virág Gabriella</a:t>
            </a:r>
          </a:p>
          <a:p>
            <a:pPr marL="0" indent="0">
              <a:buNone/>
            </a:pPr>
            <a:r>
              <a:rPr lang="hu-HU" dirty="0" smtClean="0">
                <a:hlinkClick r:id="rId4"/>
              </a:rPr>
              <a:t>virag.gabriella@konyvtar.mta.hu</a:t>
            </a:r>
            <a:r>
              <a:rPr lang="hu-HU" dirty="0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9523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 példa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0" y="910526"/>
            <a:ext cx="4904678" cy="1788228"/>
          </a:xfrm>
        </p:spPr>
        <p:txBody>
          <a:bodyPr/>
          <a:lstStyle/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10.1371/journal.pone.0186604.s001</a:t>
            </a: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313" y="1920302"/>
            <a:ext cx="4505652" cy="24638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995" y="4498998"/>
            <a:ext cx="4384287" cy="215978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7172" y="2277920"/>
            <a:ext cx="5314950" cy="238125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7371" y="4871779"/>
            <a:ext cx="417195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31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DOI regisztráció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170068"/>
            <a:ext cx="10820400" cy="3551637"/>
          </a:xfrm>
        </p:spPr>
      </p:pic>
    </p:spTree>
    <p:extLst>
      <p:ext uri="{BB962C8B-B14F-4D97-AF65-F5344CB8AC3E}">
        <p14:creationId xmlns:p14="http://schemas.microsoft.com/office/powerpoint/2010/main" val="231661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Hivatkozás adatokra</a:t>
            </a:r>
            <a:endParaRPr lang="hu-HU" dirty="0"/>
          </a:p>
        </p:txBody>
      </p:sp>
      <p:pic>
        <p:nvPicPr>
          <p:cNvPr id="2050" name="Picture 2" descr="A data citation roadmap for scientific publishers | Scientific Dat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79" y="2352601"/>
            <a:ext cx="10308192" cy="388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Hivatkozás Adatokra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r>
              <a:rPr lang="hu-HU" dirty="0" smtClean="0"/>
              <a:t>A hivatkozáshoz szükséges alapvető adatok:</a:t>
            </a:r>
          </a:p>
          <a:p>
            <a:pPr marL="457200" lvl="1" indent="0" algn="ctr">
              <a:spcBef>
                <a:spcPts val="600"/>
              </a:spcBef>
              <a:buNone/>
            </a:pPr>
            <a:r>
              <a:rPr lang="hu-HU" sz="2600" b="1" dirty="0" smtClean="0">
                <a:solidFill>
                  <a:srgbClr val="FFFF00"/>
                </a:solidFill>
              </a:rPr>
              <a:t>Alkotó (Megjelenés éve): Cím. Kiadó. Azonosító</a:t>
            </a:r>
          </a:p>
          <a:p>
            <a:pPr marL="457200" lvl="1" indent="0" algn="ctr">
              <a:buNone/>
            </a:pPr>
            <a:endParaRPr lang="hu-HU" sz="2200" b="1" dirty="0" smtClean="0">
              <a:solidFill>
                <a:srgbClr val="FFFF00"/>
              </a:solidFill>
            </a:endParaRPr>
          </a:p>
          <a:p>
            <a:pPr marL="457200" lvl="1" indent="0" algn="ctr">
              <a:buNone/>
            </a:pPr>
            <a:endParaRPr lang="hu-HU" sz="2200" b="1" dirty="0">
              <a:solidFill>
                <a:srgbClr val="FFFF00"/>
              </a:solidFill>
            </a:endParaRPr>
          </a:p>
          <a:p>
            <a:r>
              <a:rPr lang="hu-HU" dirty="0" smtClean="0"/>
              <a:t>Ajánlott, hogy legyen információ a hivatkozásban az adat verziójára és típusára: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hu-HU" sz="2600" b="1" dirty="0">
                <a:solidFill>
                  <a:srgbClr val="FFFF00"/>
                </a:solidFill>
              </a:rPr>
              <a:t>Alkotó (Megjelenés éve): Cím</a:t>
            </a:r>
            <a:r>
              <a:rPr lang="hu-HU" sz="2600" b="1" dirty="0" smtClean="0">
                <a:solidFill>
                  <a:srgbClr val="FFFF00"/>
                </a:solidFill>
              </a:rPr>
              <a:t>. Verzió. </a:t>
            </a:r>
            <a:r>
              <a:rPr lang="hu-HU" sz="2600" b="1" dirty="0">
                <a:solidFill>
                  <a:srgbClr val="FFFF00"/>
                </a:solidFill>
              </a:rPr>
              <a:t>Kiadó</a:t>
            </a:r>
            <a:r>
              <a:rPr lang="hu-HU" sz="2600" b="1" dirty="0" smtClean="0">
                <a:solidFill>
                  <a:srgbClr val="FFFF00"/>
                </a:solidFill>
              </a:rPr>
              <a:t>. Típus. Azonosító</a:t>
            </a:r>
            <a:endParaRPr lang="hu-HU" sz="2600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2102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szabványok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50240"/>
          </a:xfrm>
        </p:spPr>
        <p:txBody>
          <a:bodyPr>
            <a:normAutofit fontScale="92500"/>
          </a:bodyPr>
          <a:lstStyle/>
          <a:p>
            <a:r>
              <a:rPr lang="hu-HU" dirty="0" smtClean="0"/>
              <a:t>APA: </a:t>
            </a:r>
            <a:r>
              <a:rPr lang="hu-HU" dirty="0" err="1"/>
              <a:t>Annekie</a:t>
            </a:r>
            <a:r>
              <a:rPr lang="hu-HU" dirty="0"/>
              <a:t> </a:t>
            </a:r>
            <a:r>
              <a:rPr lang="hu-HU" dirty="0" err="1"/>
              <a:t>Joubert</a:t>
            </a:r>
            <a:r>
              <a:rPr lang="hu-HU" dirty="0"/>
              <a:t>. (2014). </a:t>
            </a:r>
            <a:r>
              <a:rPr lang="hu-HU" i="1" dirty="0" err="1"/>
              <a:t>Grave</a:t>
            </a:r>
            <a:r>
              <a:rPr lang="hu-HU" i="1" dirty="0"/>
              <a:t> of Rudolf Friedrich Gustav </a:t>
            </a:r>
            <a:r>
              <a:rPr lang="hu-HU" i="1" dirty="0" err="1"/>
              <a:t>Trümpelmann</a:t>
            </a:r>
            <a:r>
              <a:rPr lang="hu-HU" i="1" dirty="0"/>
              <a:t> </a:t>
            </a:r>
            <a:r>
              <a:rPr lang="hu-HU" i="1" dirty="0" err="1"/>
              <a:t>at</a:t>
            </a:r>
            <a:r>
              <a:rPr lang="hu-HU" i="1" dirty="0"/>
              <a:t> </a:t>
            </a:r>
            <a:r>
              <a:rPr lang="hu-HU" i="1" dirty="0" err="1"/>
              <a:t>Botshabelo</a:t>
            </a:r>
            <a:r>
              <a:rPr lang="hu-HU" i="1" dirty="0"/>
              <a:t> </a:t>
            </a:r>
            <a:r>
              <a:rPr lang="hu-HU" i="1" dirty="0" err="1"/>
              <a:t>mission</a:t>
            </a:r>
            <a:r>
              <a:rPr lang="hu-HU" i="1" dirty="0"/>
              <a:t> </a:t>
            </a:r>
            <a:r>
              <a:rPr lang="hu-HU" i="1" dirty="0" err="1"/>
              <a:t>station</a:t>
            </a:r>
            <a:r>
              <a:rPr lang="hu-HU" i="1" dirty="0"/>
              <a:t> </a:t>
            </a:r>
            <a:r>
              <a:rPr lang="hu-HU" i="1" dirty="0" err="1"/>
              <a:t>cemetery</a:t>
            </a:r>
            <a:r>
              <a:rPr lang="hu-HU" i="1" dirty="0"/>
              <a:t>.</a:t>
            </a:r>
            <a:r>
              <a:rPr lang="hu-HU" dirty="0"/>
              <a:t> Humboldt-</a:t>
            </a:r>
            <a:r>
              <a:rPr lang="hu-HU" dirty="0" err="1"/>
              <a:t>Universität</a:t>
            </a:r>
            <a:r>
              <a:rPr lang="hu-HU" dirty="0"/>
              <a:t> </a:t>
            </a:r>
            <a:r>
              <a:rPr lang="hu-HU" dirty="0" err="1"/>
              <a:t>zu</a:t>
            </a:r>
            <a:r>
              <a:rPr lang="hu-HU" dirty="0"/>
              <a:t> Berlin, </a:t>
            </a:r>
            <a:r>
              <a:rPr lang="hu-HU" dirty="0" err="1"/>
              <a:t>Medien-Repositorium</a:t>
            </a:r>
            <a:r>
              <a:rPr lang="hu-HU" dirty="0"/>
              <a:t>. </a:t>
            </a:r>
            <a:r>
              <a:rPr lang="hu-HU" dirty="0">
                <a:hlinkClick r:id="rId3"/>
              </a:rPr>
              <a:t>https://</a:t>
            </a:r>
            <a:r>
              <a:rPr lang="hu-HU" dirty="0" smtClean="0">
                <a:hlinkClick r:id="rId3"/>
              </a:rPr>
              <a:t>doi.org/10.18450/HOFFMANNCOLLECTION/1277</a:t>
            </a:r>
            <a:endParaRPr lang="hu-HU" dirty="0" smtClean="0"/>
          </a:p>
          <a:p>
            <a:r>
              <a:rPr lang="hu-HU" dirty="0" smtClean="0"/>
              <a:t>Chicago: </a:t>
            </a:r>
            <a:r>
              <a:rPr lang="hu-HU" dirty="0" err="1"/>
              <a:t>Annekie</a:t>
            </a:r>
            <a:r>
              <a:rPr lang="hu-HU" dirty="0"/>
              <a:t> </a:t>
            </a:r>
            <a:r>
              <a:rPr lang="hu-HU" dirty="0" err="1"/>
              <a:t>Joubert</a:t>
            </a:r>
            <a:r>
              <a:rPr lang="hu-HU" dirty="0"/>
              <a:t>. </a:t>
            </a:r>
            <a:r>
              <a:rPr lang="hu-HU" i="1" dirty="0" err="1"/>
              <a:t>Grave</a:t>
            </a:r>
            <a:r>
              <a:rPr lang="hu-HU" i="1" dirty="0"/>
              <a:t> of Rudolf Friedrich Gustav </a:t>
            </a:r>
            <a:r>
              <a:rPr lang="hu-HU" i="1" dirty="0" err="1"/>
              <a:t>Trümpelmann</a:t>
            </a:r>
            <a:r>
              <a:rPr lang="hu-HU" i="1" dirty="0"/>
              <a:t> </a:t>
            </a:r>
            <a:r>
              <a:rPr lang="hu-HU" i="1" dirty="0" err="1"/>
              <a:t>at</a:t>
            </a:r>
            <a:r>
              <a:rPr lang="hu-HU" i="1" dirty="0"/>
              <a:t> </a:t>
            </a:r>
            <a:r>
              <a:rPr lang="hu-HU" i="1" dirty="0" err="1"/>
              <a:t>Botshabelo</a:t>
            </a:r>
            <a:r>
              <a:rPr lang="hu-HU" i="1" dirty="0"/>
              <a:t> </a:t>
            </a:r>
            <a:r>
              <a:rPr lang="hu-HU" i="1" dirty="0" err="1"/>
              <a:t>Mission</a:t>
            </a:r>
            <a:r>
              <a:rPr lang="hu-HU" i="1" dirty="0"/>
              <a:t> </a:t>
            </a:r>
            <a:r>
              <a:rPr lang="hu-HU" i="1" dirty="0" err="1"/>
              <a:t>Station</a:t>
            </a:r>
            <a:r>
              <a:rPr lang="hu-HU" i="1" dirty="0"/>
              <a:t> </a:t>
            </a:r>
            <a:r>
              <a:rPr lang="hu-HU" i="1" dirty="0" err="1"/>
              <a:t>Cemetery</a:t>
            </a:r>
            <a:r>
              <a:rPr lang="hu-HU" i="1" dirty="0"/>
              <a:t>.</a:t>
            </a:r>
            <a:r>
              <a:rPr lang="hu-HU" dirty="0"/>
              <a:t> Humboldt-</a:t>
            </a:r>
            <a:r>
              <a:rPr lang="hu-HU" dirty="0" err="1"/>
              <a:t>Universität</a:t>
            </a:r>
            <a:r>
              <a:rPr lang="hu-HU" dirty="0"/>
              <a:t> </a:t>
            </a:r>
            <a:r>
              <a:rPr lang="hu-HU" dirty="0" err="1"/>
              <a:t>zu</a:t>
            </a:r>
            <a:r>
              <a:rPr lang="hu-HU" dirty="0"/>
              <a:t> Berlin, </a:t>
            </a:r>
            <a:r>
              <a:rPr lang="hu-HU" dirty="0" err="1"/>
              <a:t>Medien-Repositorium</a:t>
            </a:r>
            <a:r>
              <a:rPr lang="hu-HU" dirty="0"/>
              <a:t>, 2014. </a:t>
            </a:r>
            <a:r>
              <a:rPr lang="hu-HU" dirty="0">
                <a:hlinkClick r:id="rId3"/>
              </a:rPr>
              <a:t>https://</a:t>
            </a:r>
            <a:r>
              <a:rPr lang="hu-HU" dirty="0" smtClean="0">
                <a:hlinkClick r:id="rId3"/>
              </a:rPr>
              <a:t>doi.org/10.18450/HOFFMANNCOLLECTION/1277</a:t>
            </a:r>
            <a:r>
              <a:rPr lang="hu-HU" dirty="0" smtClean="0"/>
              <a:t> </a:t>
            </a:r>
          </a:p>
          <a:p>
            <a:r>
              <a:rPr lang="hu-HU" dirty="0" smtClean="0"/>
              <a:t>Vancouver: </a:t>
            </a:r>
            <a:r>
              <a:rPr lang="hu-HU" dirty="0" err="1"/>
              <a:t>Annekie</a:t>
            </a:r>
            <a:r>
              <a:rPr lang="hu-HU" dirty="0"/>
              <a:t> </a:t>
            </a:r>
            <a:r>
              <a:rPr lang="hu-HU" dirty="0" err="1"/>
              <a:t>Joubert</a:t>
            </a:r>
            <a:r>
              <a:rPr lang="hu-HU" dirty="0"/>
              <a:t>. </a:t>
            </a:r>
            <a:r>
              <a:rPr lang="hu-HU" dirty="0" err="1"/>
              <a:t>Grave</a:t>
            </a:r>
            <a:r>
              <a:rPr lang="hu-HU" dirty="0"/>
              <a:t> of Rudolf Friedrich Gustav </a:t>
            </a:r>
            <a:r>
              <a:rPr lang="hu-HU" dirty="0" err="1"/>
              <a:t>Trümpelmann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</a:t>
            </a:r>
            <a:r>
              <a:rPr lang="hu-HU" dirty="0" err="1"/>
              <a:t>Botshabelo</a:t>
            </a:r>
            <a:r>
              <a:rPr lang="hu-HU" dirty="0"/>
              <a:t> </a:t>
            </a:r>
            <a:r>
              <a:rPr lang="hu-HU" dirty="0" err="1"/>
              <a:t>mission</a:t>
            </a:r>
            <a:r>
              <a:rPr lang="hu-HU" dirty="0"/>
              <a:t> </a:t>
            </a:r>
            <a:r>
              <a:rPr lang="hu-HU" dirty="0" err="1"/>
              <a:t>station</a:t>
            </a:r>
            <a:r>
              <a:rPr lang="hu-HU" dirty="0"/>
              <a:t> </a:t>
            </a:r>
            <a:r>
              <a:rPr lang="hu-HU" dirty="0" err="1"/>
              <a:t>cemetery</a:t>
            </a:r>
            <a:r>
              <a:rPr lang="hu-HU" dirty="0"/>
              <a:t>. [Internet]. Humboldt-</a:t>
            </a:r>
            <a:r>
              <a:rPr lang="hu-HU" dirty="0" err="1"/>
              <a:t>Universität</a:t>
            </a:r>
            <a:r>
              <a:rPr lang="hu-HU" dirty="0"/>
              <a:t> </a:t>
            </a:r>
            <a:r>
              <a:rPr lang="hu-HU" dirty="0" err="1"/>
              <a:t>zu</a:t>
            </a:r>
            <a:r>
              <a:rPr lang="hu-HU" dirty="0"/>
              <a:t> Berlin, </a:t>
            </a:r>
            <a:r>
              <a:rPr lang="hu-HU" dirty="0" err="1"/>
              <a:t>Medien-Repositorium</a:t>
            </a:r>
            <a:r>
              <a:rPr lang="hu-HU" dirty="0"/>
              <a:t>; 2014. </a:t>
            </a:r>
            <a:r>
              <a:rPr lang="hu-HU" dirty="0" err="1"/>
              <a:t>Available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 smtClean="0"/>
              <a:t>: </a:t>
            </a:r>
            <a:r>
              <a:rPr lang="hu-HU" dirty="0">
                <a:hlinkClick r:id="rId3"/>
              </a:rPr>
              <a:t>https://doi.org/10.18450/HOFFMANNCOLLECTION/1277</a:t>
            </a:r>
            <a:r>
              <a:rPr lang="hu-HU" dirty="0"/>
              <a:t> </a:t>
            </a:r>
          </a:p>
          <a:p>
            <a:r>
              <a:rPr lang="hu-HU" dirty="0" smtClean="0"/>
              <a:t>IEEE: </a:t>
            </a:r>
            <a:r>
              <a:rPr lang="hu-HU" dirty="0" err="1" smtClean="0"/>
              <a:t>Annekie</a:t>
            </a:r>
            <a:r>
              <a:rPr lang="hu-HU" dirty="0" smtClean="0"/>
              <a:t> </a:t>
            </a:r>
            <a:r>
              <a:rPr lang="hu-HU" dirty="0" err="1"/>
              <a:t>Joubert</a:t>
            </a:r>
            <a:r>
              <a:rPr lang="hu-HU" dirty="0"/>
              <a:t>, </a:t>
            </a:r>
            <a:r>
              <a:rPr lang="hu-HU" i="1" dirty="0" err="1"/>
              <a:t>Grave</a:t>
            </a:r>
            <a:r>
              <a:rPr lang="hu-HU" i="1" dirty="0"/>
              <a:t> of Rudolf Friedrich Gustav </a:t>
            </a:r>
            <a:r>
              <a:rPr lang="hu-HU" i="1" dirty="0" err="1"/>
              <a:t>Trümpelmann</a:t>
            </a:r>
            <a:r>
              <a:rPr lang="hu-HU" i="1" dirty="0"/>
              <a:t> </a:t>
            </a:r>
            <a:r>
              <a:rPr lang="hu-HU" i="1" dirty="0" err="1"/>
              <a:t>at</a:t>
            </a:r>
            <a:r>
              <a:rPr lang="hu-HU" i="1" dirty="0"/>
              <a:t> </a:t>
            </a:r>
            <a:r>
              <a:rPr lang="hu-HU" i="1" dirty="0" err="1"/>
              <a:t>Botshabelo</a:t>
            </a:r>
            <a:r>
              <a:rPr lang="hu-HU" i="1" dirty="0"/>
              <a:t> </a:t>
            </a:r>
            <a:r>
              <a:rPr lang="hu-HU" i="1" dirty="0" err="1"/>
              <a:t>mission</a:t>
            </a:r>
            <a:r>
              <a:rPr lang="hu-HU" i="1" dirty="0"/>
              <a:t> </a:t>
            </a:r>
            <a:r>
              <a:rPr lang="hu-HU" i="1" dirty="0" err="1"/>
              <a:t>station</a:t>
            </a:r>
            <a:r>
              <a:rPr lang="hu-HU" i="1" dirty="0"/>
              <a:t> </a:t>
            </a:r>
            <a:r>
              <a:rPr lang="hu-HU" i="1" dirty="0" err="1"/>
              <a:t>cemetery</a:t>
            </a:r>
            <a:r>
              <a:rPr lang="hu-HU" i="1" dirty="0"/>
              <a:t>.</a:t>
            </a:r>
            <a:r>
              <a:rPr lang="hu-HU" dirty="0"/>
              <a:t> Humboldt-</a:t>
            </a:r>
            <a:r>
              <a:rPr lang="hu-HU" dirty="0" err="1"/>
              <a:t>Universität</a:t>
            </a:r>
            <a:r>
              <a:rPr lang="hu-HU" dirty="0"/>
              <a:t> </a:t>
            </a:r>
            <a:r>
              <a:rPr lang="hu-HU" dirty="0" err="1"/>
              <a:t>zu</a:t>
            </a:r>
            <a:r>
              <a:rPr lang="hu-HU" dirty="0"/>
              <a:t> Berlin, </a:t>
            </a:r>
            <a:r>
              <a:rPr lang="hu-HU" dirty="0" err="1"/>
              <a:t>Medien-Repositorium</a:t>
            </a:r>
            <a:r>
              <a:rPr lang="hu-HU" dirty="0"/>
              <a:t>, 2014.</a:t>
            </a:r>
            <a:r>
              <a:rPr lang="hu-HU" dirty="0" smtClean="0"/>
              <a:t> </a:t>
            </a:r>
            <a:r>
              <a:rPr lang="hu-HU" dirty="0">
                <a:hlinkClick r:id="rId3"/>
              </a:rPr>
              <a:t>https://</a:t>
            </a:r>
            <a:r>
              <a:rPr lang="hu-HU" dirty="0" smtClean="0">
                <a:hlinkClick r:id="rId3"/>
              </a:rPr>
              <a:t>doi.org/10.18450/HOFFMANNCOLLECTION/1277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7462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DOI </a:t>
            </a:r>
            <a:r>
              <a:rPr lang="hu-HU" dirty="0" err="1" smtClean="0"/>
              <a:t>citation</a:t>
            </a:r>
            <a:r>
              <a:rPr lang="hu-HU" dirty="0" smtClean="0"/>
              <a:t> </a:t>
            </a:r>
            <a:r>
              <a:rPr lang="hu-HU" dirty="0" err="1" smtClean="0"/>
              <a:t>formatter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95600" y="2057401"/>
            <a:ext cx="6517299" cy="450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91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804" y="2057401"/>
            <a:ext cx="9289642" cy="464143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5218" y="120601"/>
            <a:ext cx="2701228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09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Kutatási adatok hivatkozhatóságának biztosítása a tudományos teljesítmény mérésének szolgálatában"/>
</p:tagLst>
</file>

<file path=ppt/theme/theme1.xml><?xml version="1.0" encoding="utf-8"?>
<a:theme xmlns:a="http://schemas.openxmlformats.org/drawingml/2006/main" name="Kondenzcsík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TM04033937[[fn=Kondenzcsík]]</Template>
  <TotalTime>924</TotalTime>
  <Words>488</Words>
  <Application>Microsoft Office PowerPoint</Application>
  <PresentationFormat>Szélesvásznú</PresentationFormat>
  <Paragraphs>133</Paragraphs>
  <Slides>21</Slides>
  <Notes>21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5" baseType="lpstr">
      <vt:lpstr>Arial</vt:lpstr>
      <vt:lpstr>Calibri</vt:lpstr>
      <vt:lpstr>Century Gothic</vt:lpstr>
      <vt:lpstr>Kondenzcsík</vt:lpstr>
      <vt:lpstr>Kutatási adatok hivatkozhatóságának biztosítása a tudományos teljesítmény mérésének szolgálatában</vt:lpstr>
      <vt:lpstr>bevezetés</vt:lpstr>
      <vt:lpstr>Egy példa</vt:lpstr>
      <vt:lpstr>DOI regisztráció</vt:lpstr>
      <vt:lpstr>Hivatkozás adatokra</vt:lpstr>
      <vt:lpstr>Hivatkozás Adatokra</vt:lpstr>
      <vt:lpstr>szabványok</vt:lpstr>
      <vt:lpstr>DOI citation formatter</vt:lpstr>
      <vt:lpstr>PowerPoint-bemutató</vt:lpstr>
      <vt:lpstr>Típusok</vt:lpstr>
      <vt:lpstr>Hozzáférés az adatokhoz</vt:lpstr>
      <vt:lpstr>PowerPoint-bemutató</vt:lpstr>
      <vt:lpstr>Datacite doi regisztráció     az     mta könyvtár és információs központban</vt:lpstr>
      <vt:lpstr>PowerPoint-bemutató</vt:lpstr>
      <vt:lpstr>csatlakozás</vt:lpstr>
      <vt:lpstr>PowerPoint-bemutató</vt:lpstr>
      <vt:lpstr>Kötelező adatelemek</vt:lpstr>
      <vt:lpstr>PowerPoint-bemutató</vt:lpstr>
      <vt:lpstr>lehetőségek</vt:lpstr>
      <vt:lpstr>PowerPoint-bemutató</vt:lpstr>
      <vt:lpstr>Köszönjük a figyelmet!</vt:lpstr>
    </vt:vector>
  </TitlesOfParts>
  <Company>MTA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Kutatási adatok hivatkozhatóságának biztosítása a tudományos teljesítmény mérésének szolgálatában</dc:title>
  <dc:creator>Bilicsi Erika</dc:creator>
  <cp:lastModifiedBy>Nagy Zsuzsanna</cp:lastModifiedBy>
  <cp:revision>29</cp:revision>
  <dcterms:created xsi:type="dcterms:W3CDTF">2021-04-06T12:30:06Z</dcterms:created>
  <dcterms:modified xsi:type="dcterms:W3CDTF">2021-04-19T13:13:19Z</dcterms:modified>
</cp:coreProperties>
</file>