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Arial Black" panose="020B0A04020102020204" pitchFamily="34" charset="0"/>
      <p:regular r:id="rId15"/>
      <p:bold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93">
          <p15:clr>
            <a:srgbClr val="9AA0A6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6TwrMkqql++ZO5Zy2B5ew/oXT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pos="293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a06204359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a06204359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Vegyes minőségű állományok - fizikai szempontból vegyesek, vagy a digitalizálás miatt vegyesek (felbontás?)</a:t>
            </a:r>
            <a:endParaRPr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a90b1d78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ca90b1d78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 txBox="1">
            <a:spLocks noGrp="1"/>
          </p:cNvSpPr>
          <p:nvPr>
            <p:ph type="ctrTitle"/>
          </p:nvPr>
        </p:nvSpPr>
        <p:spPr>
          <a:xfrm>
            <a:off x="3265715" y="1340077"/>
            <a:ext cx="804091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63F"/>
              </a:buClr>
              <a:buSzPts val="6000"/>
              <a:buFont typeface="Arial Black"/>
              <a:buNone/>
              <a:defRPr sz="6000">
                <a:solidFill>
                  <a:srgbClr val="1626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ubTitle" idx="1"/>
          </p:nvPr>
        </p:nvSpPr>
        <p:spPr>
          <a:xfrm>
            <a:off x="3265715" y="4269694"/>
            <a:ext cx="8040914" cy="211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400"/>
              <a:buFont typeface="Arial"/>
              <a:buNone/>
              <a:defRPr sz="2400">
                <a:solidFill>
                  <a:srgbClr val="1626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3" name="Google Shape;1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00150"/>
            <a:ext cx="10058400" cy="56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00150"/>
            <a:ext cx="10058400" cy="56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 txBox="1">
            <a:spLocks noGrp="1"/>
          </p:cNvSpPr>
          <p:nvPr>
            <p:ph type="title"/>
          </p:nvPr>
        </p:nvSpPr>
        <p:spPr>
          <a:xfrm>
            <a:off x="275418" y="0"/>
            <a:ext cx="10410940" cy="94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body" idx="1"/>
          </p:nvPr>
        </p:nvSpPr>
        <p:spPr>
          <a:xfrm>
            <a:off x="838200" y="1443210"/>
            <a:ext cx="10515600" cy="4733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800"/>
              <a:buChar char="•"/>
              <a:defRPr>
                <a:solidFill>
                  <a:srgbClr val="16263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ts val="2400"/>
              <a:buChar char="•"/>
              <a:defRPr>
                <a:solidFill>
                  <a:srgbClr val="16263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ts val="2000"/>
              <a:buChar char="•"/>
              <a:defRPr>
                <a:solidFill>
                  <a:srgbClr val="16263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ts val="1800"/>
              <a:buChar char="•"/>
              <a:defRPr>
                <a:solidFill>
                  <a:srgbClr val="16263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ts val="1800"/>
              <a:buChar char="•"/>
              <a:defRPr>
                <a:solidFill>
                  <a:srgbClr val="1626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öszönöm a figyelmet dia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290958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63F"/>
              </a:buClr>
              <a:buSzPts val="4400"/>
              <a:buFont typeface="Arial Black"/>
              <a:buNone/>
              <a:defRPr>
                <a:solidFill>
                  <a:srgbClr val="1626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00150"/>
            <a:ext cx="10058400" cy="56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>
            <a:spLocks noGrp="1"/>
          </p:cNvSpPr>
          <p:nvPr>
            <p:ph type="title"/>
          </p:nvPr>
        </p:nvSpPr>
        <p:spPr>
          <a:xfrm>
            <a:off x="3091543" y="1709738"/>
            <a:ext cx="825590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63F"/>
              </a:buClr>
              <a:buSzPts val="6000"/>
              <a:buFont typeface="Arial Black"/>
              <a:buNone/>
              <a:defRPr sz="6000">
                <a:solidFill>
                  <a:srgbClr val="1626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1"/>
          </p:nvPr>
        </p:nvSpPr>
        <p:spPr>
          <a:xfrm>
            <a:off x="3091543" y="4589463"/>
            <a:ext cx="825590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00150"/>
            <a:ext cx="10058400" cy="56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title"/>
          </p:nvPr>
        </p:nvSpPr>
        <p:spPr>
          <a:xfrm>
            <a:off x="176270" y="0"/>
            <a:ext cx="10515600" cy="92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1"/>
          </p:nvPr>
        </p:nvSpPr>
        <p:spPr>
          <a:xfrm>
            <a:off x="838200" y="1476260"/>
            <a:ext cx="5181600" cy="470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800"/>
              <a:buChar char="•"/>
              <a:defRPr>
                <a:solidFill>
                  <a:srgbClr val="16263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ts val="2400"/>
              <a:buChar char="•"/>
              <a:defRPr>
                <a:solidFill>
                  <a:srgbClr val="16263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ts val="2000"/>
              <a:buChar char="•"/>
              <a:defRPr>
                <a:solidFill>
                  <a:srgbClr val="16263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ts val="1800"/>
              <a:buChar char="•"/>
              <a:defRPr>
                <a:solidFill>
                  <a:srgbClr val="16263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ts val="1800"/>
              <a:buChar char="•"/>
              <a:defRPr>
                <a:solidFill>
                  <a:srgbClr val="1626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2"/>
          </p:nvPr>
        </p:nvSpPr>
        <p:spPr>
          <a:xfrm>
            <a:off x="6172200" y="1476260"/>
            <a:ext cx="5181600" cy="470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800"/>
              <a:buChar char="•"/>
              <a:defRPr>
                <a:solidFill>
                  <a:srgbClr val="16263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ts val="2400"/>
              <a:buChar char="•"/>
              <a:defRPr>
                <a:solidFill>
                  <a:srgbClr val="16263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ts val="2000"/>
              <a:buChar char="•"/>
              <a:defRPr>
                <a:solidFill>
                  <a:srgbClr val="16263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ts val="1800"/>
              <a:buChar char="•"/>
              <a:defRPr>
                <a:solidFill>
                  <a:srgbClr val="16263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ts val="1800"/>
              <a:buChar char="•"/>
              <a:defRPr>
                <a:solidFill>
                  <a:srgbClr val="1626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165255" y="0"/>
            <a:ext cx="10515600" cy="93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839788" y="1909187"/>
            <a:ext cx="5157787" cy="5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400"/>
              <a:buNone/>
              <a:defRPr sz="2400" b="1">
                <a:solidFill>
                  <a:srgbClr val="1626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800"/>
              <a:buChar char="•"/>
              <a:defRPr>
                <a:solidFill>
                  <a:srgbClr val="16263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ts val="2400"/>
              <a:buChar char="•"/>
              <a:defRPr>
                <a:solidFill>
                  <a:srgbClr val="16263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ts val="2000"/>
              <a:buChar char="•"/>
              <a:defRPr>
                <a:solidFill>
                  <a:srgbClr val="16263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ts val="1800"/>
              <a:buChar char="•"/>
              <a:defRPr>
                <a:solidFill>
                  <a:srgbClr val="16263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ts val="1800"/>
              <a:buChar char="•"/>
              <a:defRPr>
                <a:solidFill>
                  <a:srgbClr val="1626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3"/>
          </p:nvPr>
        </p:nvSpPr>
        <p:spPr>
          <a:xfrm>
            <a:off x="6172200" y="1909187"/>
            <a:ext cx="5183188" cy="5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400"/>
              <a:buNone/>
              <a:defRPr sz="2400" b="1">
                <a:solidFill>
                  <a:srgbClr val="1626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800"/>
              <a:buChar char="•"/>
              <a:defRPr>
                <a:solidFill>
                  <a:srgbClr val="16263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ts val="2400"/>
              <a:buChar char="•"/>
              <a:defRPr>
                <a:solidFill>
                  <a:srgbClr val="16263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ts val="2000"/>
              <a:buChar char="•"/>
              <a:defRPr>
                <a:solidFill>
                  <a:srgbClr val="16263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ts val="1800"/>
              <a:buChar char="•"/>
              <a:defRPr>
                <a:solidFill>
                  <a:srgbClr val="16263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ts val="1800"/>
              <a:buChar char="•"/>
              <a:defRPr>
                <a:solidFill>
                  <a:srgbClr val="1626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>
  <p:cSld name="Csak cím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838200" y="113884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63F"/>
              </a:buClr>
              <a:buSzPts val="4400"/>
              <a:buFont typeface="Arial Black"/>
              <a:buNone/>
              <a:defRPr>
                <a:solidFill>
                  <a:srgbClr val="1626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9788" y="1161142"/>
            <a:ext cx="3932237" cy="139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63F"/>
              </a:buClr>
              <a:buSzPts val="3200"/>
              <a:buFont typeface="Arial Black"/>
              <a:buNone/>
              <a:defRPr sz="3200">
                <a:solidFill>
                  <a:srgbClr val="1626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5183188" y="1161143"/>
            <a:ext cx="6172200" cy="469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3200"/>
              <a:buChar char="•"/>
              <a:defRPr sz="3200">
                <a:solidFill>
                  <a:srgbClr val="16263F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ts val="2800"/>
              <a:buChar char="•"/>
              <a:defRPr sz="2800">
                <a:solidFill>
                  <a:srgbClr val="16263F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ts val="2400"/>
              <a:buChar char="•"/>
              <a:defRPr sz="2400">
                <a:solidFill>
                  <a:srgbClr val="16263F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ts val="2000"/>
              <a:buChar char="•"/>
              <a:defRPr sz="2000">
                <a:solidFill>
                  <a:srgbClr val="16263F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ts val="2000"/>
              <a:buChar char="•"/>
              <a:defRPr sz="2000">
                <a:solidFill>
                  <a:srgbClr val="16263F"/>
                </a:solidFill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839788" y="2685143"/>
            <a:ext cx="3932237" cy="318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1600"/>
              <a:buNone/>
              <a:defRPr sz="1600">
                <a:solidFill>
                  <a:srgbClr val="1626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1190171"/>
            <a:ext cx="3932237" cy="1378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63F"/>
              </a:buClr>
              <a:buSzPts val="3200"/>
              <a:buFont typeface="Arial Black"/>
              <a:buNone/>
              <a:defRPr sz="3200">
                <a:solidFill>
                  <a:srgbClr val="1626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>
            <a:spLocks noGrp="1"/>
          </p:cNvSpPr>
          <p:nvPr>
            <p:ph type="pic" idx="2"/>
          </p:nvPr>
        </p:nvSpPr>
        <p:spPr>
          <a:xfrm>
            <a:off x="5183188" y="1190171"/>
            <a:ext cx="6172200" cy="46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839788" y="2670629"/>
            <a:ext cx="3932237" cy="3198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1600"/>
              <a:buNone/>
              <a:defRPr sz="1600">
                <a:solidFill>
                  <a:srgbClr val="1626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113884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2641147"/>
            <a:ext cx="10515600" cy="35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/>
          <p:nvPr/>
        </p:nvSpPr>
        <p:spPr>
          <a:xfrm>
            <a:off x="0" y="0"/>
            <a:ext cx="12192000" cy="962109"/>
          </a:xfrm>
          <a:prstGeom prst="rect">
            <a:avLst/>
          </a:prstGeom>
          <a:solidFill>
            <a:srgbClr val="1626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46059" y="188520"/>
            <a:ext cx="2288382" cy="5746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isc.bibl.u-szeged.hu/cgi/stats/report/collection/col_hagyatek_kalma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isc.bibl.u-szeged.hu/cgi/stats/report/collection/col_hagyatek_poor/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isc.bibl.u-szeged.hu/view/collection/col=5Fszeged=5F56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t.jogtar.hu/jogszabaly?docid=a0500022.nkm" TargetMode="External"/><Relationship Id="rId7" Type="http://schemas.openxmlformats.org/officeDocument/2006/relationships/hyperlink" Target="https://mek.oszk.hu/03100/03127/03127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t.jogtar.hu/jogszabaly?docid=A1500027.EMM" TargetMode="External"/><Relationship Id="rId5" Type="http://schemas.openxmlformats.org/officeDocument/2006/relationships/hyperlink" Target="http://misc.bibl.u-szeged.hu/id/eprint/45521" TargetMode="External"/><Relationship Id="rId4" Type="http://schemas.openxmlformats.org/officeDocument/2006/relationships/hyperlink" Target="http://ww2.mokka.hu/files/mokka_r/regi_konyvek_feldolgozasa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sc.bibl.u-szeged.h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misc.bibl.u-szeged.hu/57155/" TargetMode="External"/><Relationship Id="rId3" Type="http://schemas.openxmlformats.org/officeDocument/2006/relationships/hyperlink" Target="https://qulto.bibl.u-szeged.hu/hu/record/-/record/bibJAT01010243" TargetMode="External"/><Relationship Id="rId7" Type="http://schemas.openxmlformats.org/officeDocument/2006/relationships/hyperlink" Target="https://itf.njszt.hu/objektum/beinditoprogramok-az-m-3-gephe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sc.bibl.u-szeged.hu/49403/" TargetMode="External"/><Relationship Id="rId5" Type="http://schemas.openxmlformats.org/officeDocument/2006/relationships/hyperlink" Target="http://misc.bibl.u-szeged.hu/id/eprint/57383" TargetMode="External"/><Relationship Id="rId4" Type="http://schemas.openxmlformats.org/officeDocument/2006/relationships/hyperlink" Target="http://misc.bibl.u-szeged.hu/id/eprint/5732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isc.bibl.u-szeged.hu/view/collection/col=5Fhagyatek=5Fkalmar=5Fkin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>
            <a:spLocks noGrp="1"/>
          </p:cNvSpPr>
          <p:nvPr>
            <p:ph type="ctrTitle"/>
          </p:nvPr>
        </p:nvSpPr>
        <p:spPr>
          <a:xfrm>
            <a:off x="374073" y="1105593"/>
            <a:ext cx="11496502" cy="276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263F"/>
              </a:buClr>
              <a:buSzPts val="3200"/>
              <a:buFont typeface="Times New Roman"/>
              <a:buNone/>
            </a:pPr>
            <a:r>
              <a:rPr lang="hu-HU" sz="3500" b="1">
                <a:latin typeface="Times New Roman"/>
                <a:ea typeface="Times New Roman"/>
                <a:cs typeface="Times New Roman"/>
                <a:sym typeface="Times New Roman"/>
              </a:rPr>
              <a:t>Speciális dokumentumok és tartalmak  – speciális</a:t>
            </a:r>
            <a:br>
              <a:rPr lang="hu-HU" sz="35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3500" b="1">
                <a:latin typeface="Times New Roman"/>
                <a:ea typeface="Times New Roman"/>
                <a:cs typeface="Times New Roman"/>
                <a:sym typeface="Times New Roman"/>
              </a:rPr>
              <a:t>metaadatszerkezetek </a:t>
            </a:r>
            <a:r>
              <a:rPr lang="hu-HU" sz="2800"/>
              <a:t/>
            </a:r>
            <a:br>
              <a:rPr lang="hu-HU" sz="2800"/>
            </a:br>
            <a:endParaRPr sz="2800"/>
          </a:p>
        </p:txBody>
      </p:sp>
      <p:sp>
        <p:nvSpPr>
          <p:cNvPr id="51" name="Google Shape;51;p1"/>
          <p:cNvSpPr txBox="1">
            <a:spLocks noGrp="1"/>
          </p:cNvSpPr>
          <p:nvPr>
            <p:ph type="subTitle" idx="1"/>
          </p:nvPr>
        </p:nvSpPr>
        <p:spPr>
          <a:xfrm>
            <a:off x="781397" y="3549535"/>
            <a:ext cx="10573788" cy="283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63F"/>
              </a:buClr>
              <a:buSzPts val="2400"/>
              <a:buNone/>
            </a:pP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Muzeális tartalmak és kéziratok repozitálása a Szegedi Tudományegyetem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400"/>
              <a:buNone/>
            </a:pP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Klebelsberg Kuno Könyvtárában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000"/>
              <a:buNone/>
            </a:pPr>
            <a:r>
              <a:rPr lang="hu-HU" sz="2000">
                <a:latin typeface="Times New Roman"/>
                <a:ea typeface="Times New Roman"/>
                <a:cs typeface="Times New Roman"/>
                <a:sym typeface="Times New Roman"/>
              </a:rPr>
              <a:t>Farkas Katalin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000"/>
              <a:buNone/>
            </a:pPr>
            <a:r>
              <a:rPr lang="hu-HU" sz="2000">
                <a:latin typeface="Times New Roman"/>
                <a:ea typeface="Times New Roman"/>
                <a:cs typeface="Times New Roman"/>
                <a:sym typeface="Times New Roman"/>
              </a:rPr>
              <a:t>Nagy Dóra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000"/>
              <a:buNone/>
            </a:pPr>
            <a:r>
              <a:rPr lang="hu-HU" sz="2000">
                <a:latin typeface="Times New Roman"/>
                <a:ea typeface="Times New Roman"/>
                <a:cs typeface="Times New Roman"/>
                <a:sym typeface="Times New Roman"/>
              </a:rPr>
              <a:t>NETWORKSHOP 2021.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75418" y="0"/>
            <a:ext cx="10410940" cy="94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hu-HU" sz="4100" b="1">
                <a:latin typeface="Times New Roman"/>
                <a:ea typeface="Times New Roman"/>
                <a:cs typeface="Times New Roman"/>
                <a:sym typeface="Times New Roman"/>
              </a:rPr>
              <a:t>Statisztika, felhasználás, disszemináció 1.</a:t>
            </a:r>
            <a:endParaRPr sz="4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9"/>
          <p:cNvSpPr txBox="1">
            <a:spLocks noGrp="1"/>
          </p:cNvSpPr>
          <p:nvPr>
            <p:ph type="body" idx="1"/>
          </p:nvPr>
        </p:nvSpPr>
        <p:spPr>
          <a:xfrm>
            <a:off x="0" y="1943075"/>
            <a:ext cx="5952900" cy="24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6263F"/>
              </a:buClr>
              <a:buSzPts val="960"/>
              <a:buNone/>
            </a:pPr>
            <a:endParaRPr sz="25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158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Times New Roman"/>
              <a:buChar char="-"/>
            </a:pPr>
            <a:r>
              <a:rPr lang="hu-HU" sz="2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500" b="1">
                <a:latin typeface="Times New Roman"/>
                <a:ea typeface="Times New Roman"/>
                <a:cs typeface="Times New Roman"/>
                <a:sym typeface="Times New Roman"/>
              </a:rPr>
              <a:t>statisztika 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u-HU" sz="25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Beindítóprogramok az M-3 géphez. Fidrich Ilona szakdolgozata alkalmazott matematikából az 1958/59 tanévben </a:t>
            </a:r>
            <a:r>
              <a:rPr lang="hu-HU" sz="2500">
                <a:latin typeface="Times New Roman"/>
                <a:ea typeface="Times New Roman"/>
                <a:cs typeface="Times New Roman"/>
                <a:sym typeface="Times New Roman"/>
              </a:rPr>
              <a:t>– Kalmár László hagyaték</a:t>
            </a:r>
            <a:endParaRPr sz="25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960"/>
              <a:buNone/>
            </a:pPr>
            <a:endParaRPr sz="96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8276" y="1066800"/>
            <a:ext cx="5858975" cy="57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9"/>
          <p:cNvSpPr txBox="1"/>
          <p:nvPr/>
        </p:nvSpPr>
        <p:spPr>
          <a:xfrm>
            <a:off x="275550" y="4386275"/>
            <a:ext cx="595290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9999" lvl="0" indent="-89999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u-HU" sz="25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Rayer, Pierre François Olive: P. Rayer’s [...]theoretisch-practische Darstellung der Hautkrankheiten in drei Bänden </a:t>
            </a:r>
            <a:endParaRPr sz="2500" i="1">
              <a:solidFill>
                <a:srgbClr val="1626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9999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960"/>
              <a:buFont typeface="Arial"/>
              <a:buNone/>
            </a:pPr>
            <a:r>
              <a:rPr lang="hu-HU" sz="2500">
                <a:solidFill>
                  <a:srgbClr val="1626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Poór Imre hagyaték</a:t>
            </a:r>
            <a:endParaRPr sz="2300">
              <a:solidFill>
                <a:srgbClr val="1626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960"/>
              <a:buFont typeface="Arial"/>
              <a:buNone/>
            </a:pPr>
            <a:endParaRPr sz="960">
              <a:solidFill>
                <a:srgbClr val="1626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"/>
          <p:cNvSpPr txBox="1"/>
          <p:nvPr/>
        </p:nvSpPr>
        <p:spPr>
          <a:xfrm>
            <a:off x="275675" y="1300175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6263F"/>
              </a:buClr>
              <a:buSzPts val="960"/>
              <a:buFont typeface="Arial"/>
              <a:buNone/>
            </a:pPr>
            <a:r>
              <a:rPr lang="hu-HU" sz="2500" b="1" u="sng">
                <a:solidFill>
                  <a:srgbClr val="1626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Mérhető? Periférián lévő gyűjtemények?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a06204359_1_3"/>
          <p:cNvSpPr txBox="1">
            <a:spLocks noGrp="1"/>
          </p:cNvSpPr>
          <p:nvPr>
            <p:ph type="title"/>
          </p:nvPr>
        </p:nvSpPr>
        <p:spPr>
          <a:xfrm>
            <a:off x="275418" y="0"/>
            <a:ext cx="10410900" cy="94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hu-HU" sz="4100" b="1">
                <a:latin typeface="Times New Roman"/>
                <a:ea typeface="Times New Roman"/>
                <a:cs typeface="Times New Roman"/>
                <a:sym typeface="Times New Roman"/>
              </a:rPr>
              <a:t>Statisztika, felhasználás, disszemináció 2.</a:t>
            </a:r>
            <a:endParaRPr sz="4100"/>
          </a:p>
        </p:txBody>
      </p:sp>
      <p:sp>
        <p:nvSpPr>
          <p:cNvPr id="124" name="Google Shape;124;g7a06204359_1_3"/>
          <p:cNvSpPr txBox="1">
            <a:spLocks noGrp="1"/>
          </p:cNvSpPr>
          <p:nvPr>
            <p:ph type="body" idx="1"/>
          </p:nvPr>
        </p:nvSpPr>
        <p:spPr>
          <a:xfrm>
            <a:off x="679475" y="1443200"/>
            <a:ext cx="5392800" cy="60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sz="3100" b="1" u="sng">
                <a:latin typeface="Times New Roman"/>
                <a:ea typeface="Times New Roman"/>
                <a:cs typeface="Times New Roman"/>
                <a:sym typeface="Times New Roman"/>
              </a:rPr>
              <a:t>Disszemináció</a:t>
            </a:r>
            <a:endParaRPr sz="31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1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1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7a06204359_1_3"/>
          <p:cNvSpPr txBox="1"/>
          <p:nvPr/>
        </p:nvSpPr>
        <p:spPr>
          <a:xfrm>
            <a:off x="2643200" y="2886075"/>
            <a:ext cx="82296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7a06204359_1_3"/>
          <p:cNvSpPr txBox="1"/>
          <p:nvPr/>
        </p:nvSpPr>
        <p:spPr>
          <a:xfrm>
            <a:off x="516600" y="5372100"/>
            <a:ext cx="111588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24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Times New Roman"/>
              <a:buChar char="-"/>
            </a:pPr>
            <a:r>
              <a:rPr lang="hu-HU" sz="1950" b="1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1956-os plakátok és szórólapok</a:t>
            </a:r>
            <a:r>
              <a:rPr lang="hu-HU" sz="195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(197)</a:t>
            </a:r>
            <a:endParaRPr sz="195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7a06204359_1_3"/>
          <p:cNvSpPr txBox="1"/>
          <p:nvPr/>
        </p:nvSpPr>
        <p:spPr>
          <a:xfrm>
            <a:off x="3957650" y="2343150"/>
            <a:ext cx="82296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g7a06204359_1_3"/>
          <p:cNvPicPr preferRelativeResize="0"/>
          <p:nvPr/>
        </p:nvPicPr>
        <p:blipFill rotWithShape="1">
          <a:blip r:embed="rId4">
            <a:alphaModFix/>
          </a:blip>
          <a:srcRect l="842" t="2865"/>
          <a:stretch/>
        </p:blipFill>
        <p:spPr>
          <a:xfrm>
            <a:off x="371475" y="1957400"/>
            <a:ext cx="11276799" cy="319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4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6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838200" y="290958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63F"/>
              </a:buClr>
              <a:buSzPts val="4400"/>
              <a:buFont typeface="Arial Black"/>
              <a:buNone/>
            </a:pPr>
            <a:r>
              <a:rPr lang="hu-HU"/>
              <a:t>Köszönjük a figyelmet!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>
            <a:spLocks noGrp="1"/>
          </p:cNvSpPr>
          <p:nvPr>
            <p:ph type="title"/>
          </p:nvPr>
        </p:nvSpPr>
        <p:spPr>
          <a:xfrm>
            <a:off x="182880" y="58189"/>
            <a:ext cx="9459884" cy="88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hu-HU"/>
              <a:t/>
            </a:r>
            <a:br>
              <a:rPr lang="hu-HU"/>
            </a:br>
            <a:r>
              <a:rPr lang="hu-HU" sz="3766" b="1">
                <a:latin typeface="Times New Roman"/>
                <a:ea typeface="Times New Roman"/>
                <a:cs typeface="Times New Roman"/>
                <a:sym typeface="Times New Roman"/>
              </a:rPr>
              <a:t>Dokumentumok, tartalmak, törvényi szabályozás</a:t>
            </a:r>
            <a:r>
              <a:rPr lang="hu-HU"/>
              <a:t/>
            </a:r>
            <a:br>
              <a:rPr lang="hu-HU"/>
            </a:br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body" idx="1"/>
          </p:nvPr>
        </p:nvSpPr>
        <p:spPr>
          <a:xfrm>
            <a:off x="385775" y="1065425"/>
            <a:ext cx="11097000" cy="594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ct val="100000"/>
              <a:buNone/>
            </a:pPr>
            <a:r>
              <a:rPr lang="hu-HU" sz="3300" b="1">
                <a:latin typeface="Times New Roman"/>
                <a:ea typeface="Times New Roman"/>
                <a:cs typeface="Times New Roman"/>
                <a:sym typeface="Times New Roman"/>
              </a:rPr>
              <a:t>SZTE Klebelsberg Könyvtár Régi Könyvek Tára és Kézirattár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16263F"/>
              </a:buClr>
              <a:buSzPct val="100000"/>
              <a:buNone/>
            </a:pPr>
            <a:r>
              <a:rPr lang="hu-HU" b="1" u="sng">
                <a:latin typeface="Times New Roman"/>
                <a:ea typeface="Times New Roman"/>
                <a:cs typeface="Times New Roman"/>
                <a:sym typeface="Times New Roman"/>
              </a:rPr>
              <a:t>Muzeális dokumentumok </a:t>
            </a:r>
            <a:endParaRPr/>
          </a:p>
          <a:p>
            <a:pPr marL="179999" lvl="0" indent="-1799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6263F"/>
              </a:buClr>
              <a:buSzPct val="100000"/>
              <a:buNone/>
            </a:pPr>
            <a:r>
              <a:rPr lang="hu-HU" b="1">
                <a:latin typeface="Times New Roman"/>
                <a:ea typeface="Times New Roman"/>
                <a:cs typeface="Times New Roman"/>
                <a:sym typeface="Times New Roman"/>
              </a:rPr>
              <a:t>- meghatározás</a:t>
            </a: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hu-HU" i="1">
                <a:latin typeface="Times New Roman"/>
                <a:ea typeface="Times New Roman"/>
                <a:cs typeface="Times New Roman"/>
                <a:sym typeface="Times New Roman"/>
              </a:rPr>
              <a:t>22/2005. (VII. 18.) </a:t>
            </a:r>
            <a:r>
              <a:rPr lang="hu-HU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NKÖM rendelet </a:t>
            </a:r>
            <a:r>
              <a:rPr lang="hu-HU" i="1">
                <a:latin typeface="Times New Roman"/>
                <a:ea typeface="Times New Roman"/>
                <a:cs typeface="Times New Roman"/>
                <a:sym typeface="Times New Roman"/>
              </a:rPr>
              <a:t>a muzeális könyvtári dokumentumok kezelésével és nyilvántartásával kapcsolatos szabályokról</a:t>
            </a:r>
            <a:endParaRPr/>
          </a:p>
          <a:p>
            <a:pPr marL="179999" lvl="0" indent="-1799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6263F"/>
              </a:buClr>
              <a:buSzPct val="107692"/>
              <a:buNone/>
            </a:pPr>
            <a:r>
              <a:rPr lang="hu-HU" b="1">
                <a:latin typeface="Times New Roman"/>
                <a:ea typeface="Times New Roman"/>
                <a:cs typeface="Times New Roman"/>
                <a:sym typeface="Times New Roman"/>
              </a:rPr>
              <a:t>- bibliográfiai leírás</a:t>
            </a: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hu-HU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i="1">
                <a:latin typeface="Times New Roman"/>
                <a:ea typeface="Times New Roman"/>
                <a:cs typeface="Times New Roman"/>
                <a:sym typeface="Times New Roman"/>
              </a:rPr>
              <a:t>Bibliográfiai leírás. Régi nyomtatványok </a:t>
            </a: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Könyvtári és szakirodalmi tájékoztatási szabályzat 2009. </a:t>
            </a:r>
            <a:r>
              <a:rPr lang="hu-HU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KSZ/6</a:t>
            </a: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 Varga András</a:t>
            </a:r>
            <a:r>
              <a:rPr lang="hu-HU" i="1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hu-HU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Régi könyves ABC</a:t>
            </a: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. Budapest, MTA KIK, 2018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16263F"/>
              </a:buClr>
              <a:buSzPct val="100000"/>
              <a:buNone/>
            </a:pPr>
            <a:r>
              <a:rPr lang="hu-HU" b="1" u="sng">
                <a:latin typeface="Times New Roman"/>
                <a:ea typeface="Times New Roman"/>
                <a:cs typeface="Times New Roman"/>
                <a:sym typeface="Times New Roman"/>
              </a:rPr>
              <a:t>Kézirattári dokumentumok és tartalmak</a:t>
            </a:r>
            <a:endParaRPr/>
          </a:p>
          <a:p>
            <a:pPr marL="179999" lvl="0" indent="-179999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6263F"/>
              </a:buClr>
              <a:buSzPct val="100000"/>
              <a:buNone/>
            </a:pPr>
            <a:r>
              <a:rPr lang="hu-HU" sz="2800" b="1">
                <a:latin typeface="Times New Roman"/>
                <a:ea typeface="Times New Roman"/>
                <a:cs typeface="Times New Roman"/>
                <a:sym typeface="Times New Roman"/>
              </a:rPr>
              <a:t>- meghatározás</a:t>
            </a:r>
            <a:r>
              <a:rPr lang="hu-HU" sz="280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hu-HU" i="1">
                <a:latin typeface="Times New Roman"/>
                <a:ea typeface="Times New Roman"/>
                <a:cs typeface="Times New Roman"/>
                <a:sym typeface="Times New Roman"/>
              </a:rPr>
              <a:t>27/2015. (V. 27.) </a:t>
            </a:r>
            <a:r>
              <a:rPr lang="hu-HU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EMMI rendelet</a:t>
            </a:r>
            <a:r>
              <a:rPr lang="hu-HU" i="1">
                <a:latin typeface="Times New Roman"/>
                <a:ea typeface="Times New Roman"/>
                <a:cs typeface="Times New Roman"/>
                <a:sym typeface="Times New Roman"/>
              </a:rPr>
              <a:t> a közlevéltárak és a nyilvános    magánlevéltárak tevékenységével összefüggő szakmai követelményekről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17999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6263F"/>
              </a:buClr>
              <a:buSzPct val="100000"/>
              <a:buNone/>
            </a:pP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hu-HU" sz="2600" b="1">
                <a:latin typeface="Times New Roman"/>
                <a:ea typeface="Times New Roman"/>
                <a:cs typeface="Times New Roman"/>
                <a:sym typeface="Times New Roman"/>
              </a:rPr>
              <a:t>bibliográfiai leírás</a:t>
            </a: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hu-HU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Berlász Jenő: </a:t>
            </a:r>
            <a:r>
              <a:rPr lang="hu-HU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Kéziratok katalogizálása</a:t>
            </a: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. Budapest,  OSZK 1958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6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6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6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6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6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6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600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275418" y="0"/>
            <a:ext cx="10410940" cy="94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hu-HU"/>
              <a:t/>
            </a:r>
            <a:br>
              <a:rPr lang="hu-HU"/>
            </a:br>
            <a:r>
              <a:rPr lang="hu-HU" sz="4955" b="1">
                <a:latin typeface="Times New Roman"/>
                <a:ea typeface="Times New Roman"/>
                <a:cs typeface="Times New Roman"/>
                <a:sym typeface="Times New Roman"/>
              </a:rPr>
              <a:t>Munkafolyamat 1.</a:t>
            </a:r>
            <a:r>
              <a:rPr lang="hu-HU"/>
              <a:t/>
            </a:r>
            <a:br>
              <a:rPr lang="hu-HU"/>
            </a:br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body" idx="1"/>
          </p:nvPr>
        </p:nvSpPr>
        <p:spPr>
          <a:xfrm>
            <a:off x="482138" y="1443210"/>
            <a:ext cx="10871662" cy="4733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63F"/>
              </a:buClr>
              <a:buSzPct val="100000"/>
              <a:buNone/>
            </a:pPr>
            <a:endParaRPr sz="38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ct val="100000"/>
              <a:buNone/>
            </a:pPr>
            <a:r>
              <a:rPr lang="hu-HU" sz="9600" b="1" u="sng" dirty="0">
                <a:latin typeface="Times New Roman"/>
                <a:ea typeface="Times New Roman"/>
                <a:cs typeface="Times New Roman"/>
                <a:sym typeface="Times New Roman"/>
              </a:rPr>
              <a:t>Dokumentumok, tartalmak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63F"/>
              </a:buClr>
              <a:buSzPct val="100000"/>
              <a:buNone/>
            </a:pPr>
            <a:endParaRPr sz="96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6263F"/>
              </a:buClr>
              <a:buSzPct val="100000"/>
              <a:buFont typeface="Times New Roman"/>
              <a:buChar char="-"/>
            </a:pPr>
            <a:r>
              <a:rPr lang="hu-H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projektek</a:t>
            </a:r>
            <a:r>
              <a:rPr lang="hu-HU" sz="9600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hu-HU" sz="9600" u="sng" dirty="0">
                <a:latin typeface="Times New Roman"/>
                <a:ea typeface="Times New Roman"/>
                <a:cs typeface="Times New Roman"/>
                <a:sym typeface="Times New Roman"/>
              </a:rPr>
              <a:t>SZTE Bőrklinika Poór Imre könyvtár</a:t>
            </a:r>
            <a:r>
              <a:rPr lang="hu-HU" sz="9600" dirty="0">
                <a:latin typeface="Times New Roman"/>
                <a:ea typeface="Times New Roman"/>
                <a:cs typeface="Times New Roman"/>
                <a:sym typeface="Times New Roman"/>
              </a:rPr>
              <a:t> (2006-2011, 248 db tétel);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6263F"/>
              </a:buClr>
              <a:buSzPct val="100000"/>
              <a:buNone/>
            </a:pPr>
            <a:r>
              <a:rPr lang="hu-HU" sz="9600" dirty="0">
                <a:latin typeface="Times New Roman"/>
                <a:ea typeface="Times New Roman"/>
                <a:cs typeface="Times New Roman"/>
                <a:sym typeface="Times New Roman"/>
              </a:rPr>
              <a:t>	          </a:t>
            </a:r>
            <a:r>
              <a:rPr lang="hu-HU" sz="9600" u="sng" dirty="0" smtClean="0">
                <a:latin typeface="Times New Roman"/>
                <a:ea typeface="Times New Roman"/>
                <a:cs typeface="Times New Roman"/>
                <a:sym typeface="Times New Roman"/>
              </a:rPr>
              <a:t>Kassa-projekt</a:t>
            </a:r>
            <a:r>
              <a:rPr lang="hu-HU" sz="96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9600" dirty="0">
                <a:latin typeface="Times New Roman"/>
                <a:ea typeface="Times New Roman"/>
                <a:cs typeface="Times New Roman"/>
                <a:sym typeface="Times New Roman"/>
              </a:rPr>
              <a:t>(2012-2013, 285 db tétel);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6263F"/>
              </a:buClr>
              <a:buSzPct val="100000"/>
              <a:buNone/>
            </a:pPr>
            <a:r>
              <a:rPr lang="hu-HU" sz="96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</a:t>
            </a:r>
            <a:r>
              <a:rPr lang="hu-HU" sz="9600" u="sng" dirty="0">
                <a:latin typeface="Times New Roman"/>
                <a:ea typeface="Times New Roman"/>
                <a:cs typeface="Times New Roman"/>
                <a:sym typeface="Times New Roman"/>
              </a:rPr>
              <a:t>1956-os dokumentumok</a:t>
            </a:r>
            <a:r>
              <a:rPr lang="hu-HU" sz="9600" dirty="0">
                <a:latin typeface="Times New Roman"/>
                <a:ea typeface="Times New Roman"/>
                <a:cs typeface="Times New Roman"/>
                <a:sym typeface="Times New Roman"/>
              </a:rPr>
              <a:t> (2017, 197 db tétel)</a:t>
            </a:r>
            <a:endParaRPr dirty="0"/>
          </a:p>
          <a:p>
            <a:pPr marL="269999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6263F"/>
              </a:buClr>
              <a:buSzPct val="100000"/>
              <a:buFont typeface="Times New Roman"/>
              <a:buChar char="-"/>
            </a:pPr>
            <a:r>
              <a:rPr lang="hu-H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„szórvány” tartalmak: </a:t>
            </a:r>
            <a:r>
              <a:rPr lang="hu-HU" sz="9600" dirty="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hu-HU" sz="9600" u="sng" dirty="0">
                <a:latin typeface="Times New Roman"/>
                <a:ea typeface="Times New Roman"/>
                <a:cs typeface="Times New Roman"/>
                <a:sym typeface="Times New Roman"/>
              </a:rPr>
              <a:t>kérésre digitalizált példányok</a:t>
            </a:r>
            <a:r>
              <a:rPr lang="hu-HU" sz="9600" dirty="0">
                <a:latin typeface="Times New Roman"/>
                <a:ea typeface="Times New Roman"/>
                <a:cs typeface="Times New Roman"/>
                <a:sym typeface="Times New Roman"/>
              </a:rPr>
              <a:t> (pl. könyvtárközi kölcsönzés)</a:t>
            </a:r>
            <a:endParaRPr sz="9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lang="hu-H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mennyiség és minőség</a:t>
            </a:r>
            <a:r>
              <a:rPr lang="hu-HU" sz="9600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9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968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100000"/>
              <a:buChar char="-"/>
            </a:pPr>
            <a:r>
              <a:rPr lang="hu-HU" sz="9200" dirty="0">
                <a:latin typeface="Times New Roman"/>
                <a:ea typeface="Times New Roman"/>
                <a:cs typeface="Times New Roman"/>
                <a:sym typeface="Times New Roman"/>
              </a:rPr>
              <a:t>feldolgozva kb. 2000 hagyatéki anyag és kb. </a:t>
            </a:r>
            <a:r>
              <a:rPr lang="hu-HU" sz="9200" smtClean="0">
                <a:latin typeface="Times New Roman"/>
                <a:ea typeface="Times New Roman"/>
                <a:cs typeface="Times New Roman"/>
                <a:sym typeface="Times New Roman"/>
              </a:rPr>
              <a:t>250 </a:t>
            </a:r>
            <a:r>
              <a:rPr lang="hu-HU" sz="9200" dirty="0">
                <a:latin typeface="Times New Roman"/>
                <a:ea typeface="Times New Roman"/>
                <a:cs typeface="Times New Roman"/>
                <a:sym typeface="Times New Roman"/>
              </a:rPr>
              <a:t>muzeális dokumentum</a:t>
            </a:r>
            <a:endParaRPr sz="2400" dirty="0"/>
          </a:p>
          <a:p>
            <a:pPr marL="228600" lvl="0" indent="-1968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100000"/>
              <a:buChar char="-"/>
            </a:pPr>
            <a:r>
              <a:rPr lang="hu-HU" sz="9200" dirty="0">
                <a:latin typeface="Times New Roman"/>
                <a:ea typeface="Times New Roman"/>
                <a:cs typeface="Times New Roman"/>
                <a:sym typeface="Times New Roman"/>
              </a:rPr>
              <a:t>betöltésre vár kb. 1000 rekord</a:t>
            </a:r>
            <a:endParaRPr sz="2400" dirty="0"/>
          </a:p>
          <a:p>
            <a:pPr marL="3175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100000"/>
              <a:buNone/>
            </a:pPr>
            <a:r>
              <a:rPr lang="hu-HU" sz="9200" dirty="0">
                <a:latin typeface="Times New Roman"/>
                <a:ea typeface="Times New Roman"/>
                <a:cs typeface="Times New Roman"/>
                <a:sym typeface="Times New Roman"/>
              </a:rPr>
              <a:t>- „vegyes” minőségű állományok</a:t>
            </a:r>
            <a:endParaRPr sz="2400" dirty="0"/>
          </a:p>
          <a:p>
            <a:pPr marL="22860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16666"/>
              <a:buNone/>
            </a:pPr>
            <a:endParaRPr sz="9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63F"/>
              </a:buClr>
              <a:buSzPct val="100000"/>
              <a:buNone/>
            </a:pPr>
            <a:endParaRPr sz="9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ct val="100000"/>
              <a:buFont typeface="Arial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ct val="100000"/>
              <a:buNone/>
            </a:pPr>
            <a:r>
              <a:rPr lang="hu-HU" b="1" u="sng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0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0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0"/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0"/>
                                        <p:tgtEl>
                                          <p:spTgt spid="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275418" y="0"/>
            <a:ext cx="10410940" cy="94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rPr lang="hu-HU" b="1">
                <a:latin typeface="Times New Roman"/>
                <a:ea typeface="Times New Roman"/>
                <a:cs typeface="Times New Roman"/>
                <a:sym typeface="Times New Roman"/>
              </a:rPr>
              <a:t>Munkafolyamat 2.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844139" y="1500375"/>
            <a:ext cx="42588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ct val="100000"/>
              <a:buNone/>
            </a:pPr>
            <a:r>
              <a:rPr lang="hu-HU" sz="9600" b="1" u="sng">
                <a:latin typeface="Times New Roman"/>
                <a:ea typeface="Times New Roman"/>
                <a:cs typeface="Times New Roman"/>
                <a:sym typeface="Times New Roman"/>
              </a:rPr>
              <a:t>Digitalizálás</a:t>
            </a: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ct val="100000"/>
              <a:buNone/>
            </a:pP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ct val="100000"/>
              <a:buFont typeface="Times New Roman"/>
              <a:buChar char="-"/>
            </a:pPr>
            <a:r>
              <a:rPr lang="hu-HU" sz="9600" b="1">
                <a:latin typeface="Times New Roman"/>
                <a:ea typeface="Times New Roman"/>
                <a:cs typeface="Times New Roman"/>
                <a:sym typeface="Times New Roman"/>
              </a:rPr>
              <a:t>technika</a:t>
            </a:r>
            <a:r>
              <a:rPr lang="hu-HU" sz="9600">
                <a:latin typeface="Times New Roman"/>
                <a:ea typeface="Times New Roman"/>
                <a:cs typeface="Times New Roman"/>
                <a:sym typeface="Times New Roman"/>
              </a:rPr>
              <a:t>: Zeutschel OS 12002 könyvszkenner</a:t>
            </a: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</a:pP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666"/>
              <a:buNone/>
            </a:pP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ct val="1000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ct val="100000"/>
              <a:buNone/>
            </a:pPr>
            <a:endParaRPr/>
          </a:p>
          <a:p>
            <a:pPr marL="182880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63F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ct val="100000"/>
              <a:buNone/>
            </a:pPr>
            <a:r>
              <a:rPr lang="hu-HU"/>
              <a:t>	</a:t>
            </a:r>
            <a:endParaRPr/>
          </a:p>
        </p:txBody>
      </p:sp>
      <p:pic>
        <p:nvPicPr>
          <p:cNvPr id="70" name="Google Shape;7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4401" y="1511950"/>
            <a:ext cx="5014203" cy="46502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4"/>
          <p:cNvSpPr txBox="1"/>
          <p:nvPr/>
        </p:nvSpPr>
        <p:spPr>
          <a:xfrm>
            <a:off x="734539" y="2973150"/>
            <a:ext cx="4368600" cy="3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400"/>
              <a:buFont typeface="Times New Roman"/>
              <a:buChar char="-"/>
            </a:pPr>
            <a:r>
              <a:rPr lang="hu-HU" sz="2400" b="1" i="0" u="none" strike="noStrike" cap="none">
                <a:solidFill>
                  <a:srgbClr val="1626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állományvédelem</a:t>
            </a:r>
            <a:r>
              <a:rPr lang="hu-HU" sz="2400" b="0" i="0" u="none" strike="noStrike" cap="none">
                <a:solidFill>
                  <a:srgbClr val="1626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„kényes” dokumentumok digitalizálása</a:t>
            </a:r>
            <a:endParaRPr sz="2400" b="0" i="0" u="none" strike="noStrike" cap="none">
              <a:solidFill>
                <a:srgbClr val="1626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400"/>
              <a:buFont typeface="Times New Roman"/>
              <a:buChar char="-"/>
            </a:pPr>
            <a:r>
              <a:rPr lang="hu-HU" sz="2400" b="1" i="0" u="none" strike="noStrike" cap="none">
                <a:solidFill>
                  <a:srgbClr val="1626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különbség: </a:t>
            </a:r>
            <a:r>
              <a:rPr lang="hu-HU" sz="2400" b="0" i="0" u="none" strike="noStrike" cap="none">
                <a:solidFill>
                  <a:srgbClr val="1626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saját állomány és a „kölcsön” kapott dokumentumok között ( Kristó Gyula hagyatéka)</a:t>
            </a:r>
            <a:endParaRPr sz="400" b="0" i="0" u="none" strike="noStrike" cap="none">
              <a:solidFill>
                <a:srgbClr val="1626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400"/>
              <a:buFont typeface="Times New Roman"/>
              <a:buChar char="-"/>
            </a:pPr>
            <a:r>
              <a:rPr lang="hu-HU" sz="2400" b="1" i="0" u="none" strike="noStrike" cap="none">
                <a:solidFill>
                  <a:srgbClr val="1626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jövő?</a:t>
            </a:r>
            <a:r>
              <a:rPr lang="hu-HU" sz="2400" b="0" i="0" u="none" strike="noStrike" cap="none">
                <a:solidFill>
                  <a:srgbClr val="1626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digitálisan született dokumentumok (Vadai István hagyaték)</a:t>
            </a: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5746325" y="1145250"/>
            <a:ext cx="6445800" cy="2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Arial Black"/>
              <a:buNone/>
            </a:pPr>
            <a:r>
              <a:rPr lang="hu-HU" sz="4059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4059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4160" b="1">
                <a:latin typeface="Times New Roman"/>
                <a:ea typeface="Times New Roman"/>
                <a:cs typeface="Times New Roman"/>
                <a:sym typeface="Times New Roman"/>
              </a:rPr>
              <a:t>Miscellanea repozitórium</a:t>
            </a:r>
            <a:r>
              <a:rPr lang="hu-HU" sz="4059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4059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59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5"/>
          <p:cNvSpPr txBox="1">
            <a:spLocks noGrp="1"/>
          </p:cNvSpPr>
          <p:nvPr>
            <p:ph type="body" idx="1"/>
          </p:nvPr>
        </p:nvSpPr>
        <p:spPr>
          <a:xfrm>
            <a:off x="271350" y="1145250"/>
            <a:ext cx="5475000" cy="19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-HU" sz="2400">
                <a:latin typeface="Times New Roman"/>
                <a:ea typeface="Times New Roman"/>
                <a:cs typeface="Times New Roman"/>
                <a:sym typeface="Times New Roman"/>
              </a:rPr>
              <a:t>SZTE Publicatio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-HU" sz="2400">
                <a:latin typeface="Times New Roman"/>
                <a:ea typeface="Times New Roman"/>
                <a:cs typeface="Times New Roman"/>
                <a:sym typeface="Times New Roman"/>
              </a:rPr>
              <a:t>SZTE Doktori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-HU" sz="2400">
                <a:latin typeface="Times New Roman"/>
                <a:ea typeface="Times New Roman"/>
                <a:cs typeface="Times New Roman"/>
                <a:sym typeface="Times New Roman"/>
              </a:rPr>
              <a:t>SZTE Egyetemi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-HU" sz="2400">
                <a:latin typeface="Times New Roman"/>
                <a:ea typeface="Times New Roman"/>
                <a:cs typeface="Times New Roman"/>
                <a:sym typeface="Times New Roman"/>
              </a:rPr>
              <a:t>SZTE Diplomamunka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SZTE Elektronikus Tananyag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8" name="Google Shape;7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450" y="3244488"/>
            <a:ext cx="12192001" cy="18833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/>
          <p:cNvSpPr txBox="1"/>
          <p:nvPr/>
        </p:nvSpPr>
        <p:spPr>
          <a:xfrm>
            <a:off x="150" y="5240775"/>
            <a:ext cx="12118800" cy="16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 b="0" i="0" u="none" strike="noStrike" cap="none">
                <a:solidFill>
                  <a:srgbClr val="666666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Gyűjtőköre a legszélesebb a repozitóriumaink közül: a SZTE Klebelsberg Könyvtár muzeális dokumentumai és tudóshagyatékai valamint a Szegedi Tudományegyetemhez szorosan nem köthető, vegyes témájú és műfajú periodikák, könyvek, könyvfejezetek, cikkek kincsestára.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5"/>
          <p:cNvSpPr txBox="1"/>
          <p:nvPr/>
        </p:nvSpPr>
        <p:spPr>
          <a:xfrm>
            <a:off x="5746325" y="1145250"/>
            <a:ext cx="5538600" cy="19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SZTE UnivHistoria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SZTE Képtár és Médiatéka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SZTE Miscellanea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DélmagyArchív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Tiszatáj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5"/>
          <p:cNvSpPr txBox="1"/>
          <p:nvPr/>
        </p:nvSpPr>
        <p:spPr>
          <a:xfrm>
            <a:off x="115875" y="76975"/>
            <a:ext cx="95292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hu-HU" sz="4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Miscellanea repozitórium</a:t>
            </a:r>
            <a:endParaRPr sz="4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6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6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>
            <a:spLocks noGrp="1"/>
          </p:cNvSpPr>
          <p:nvPr>
            <p:ph type="title"/>
          </p:nvPr>
        </p:nvSpPr>
        <p:spPr>
          <a:xfrm>
            <a:off x="233768" y="0"/>
            <a:ext cx="104109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hu-HU"/>
              <a:t/>
            </a:r>
            <a:br>
              <a:rPr lang="hu-HU"/>
            </a:br>
            <a:r>
              <a:rPr lang="hu-HU" sz="4955" b="1">
                <a:latin typeface="Times New Roman"/>
                <a:ea typeface="Times New Roman"/>
                <a:cs typeface="Times New Roman"/>
                <a:sym typeface="Times New Roman"/>
              </a:rPr>
              <a:t>Metadatstruktúra</a:t>
            </a:r>
            <a:r>
              <a:rPr lang="hu-HU"/>
              <a:t/>
            </a:r>
            <a:br>
              <a:rPr lang="hu-HU"/>
            </a:br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body" idx="1"/>
          </p:nvPr>
        </p:nvSpPr>
        <p:spPr>
          <a:xfrm>
            <a:off x="565275" y="2221225"/>
            <a:ext cx="40854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97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9558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1880"/>
              <a:buFont typeface="Times New Roman"/>
              <a:buChar char="-"/>
            </a:pPr>
            <a:r>
              <a:rPr lang="hu-HU" sz="2010">
                <a:latin typeface="Times New Roman"/>
                <a:ea typeface="Times New Roman"/>
                <a:cs typeface="Times New Roman"/>
                <a:sym typeface="Times New Roman"/>
              </a:rPr>
              <a:t>könyv</a:t>
            </a:r>
            <a:endParaRPr sz="201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784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10"/>
              <a:buFont typeface="Times New Roman"/>
              <a:buChar char="-"/>
            </a:pPr>
            <a:r>
              <a:rPr lang="hu-HU" sz="2010">
                <a:latin typeface="Times New Roman"/>
                <a:ea typeface="Times New Roman"/>
                <a:cs typeface="Times New Roman"/>
                <a:sym typeface="Times New Roman"/>
              </a:rPr>
              <a:t>könyv része</a:t>
            </a:r>
            <a:endParaRPr sz="201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784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10"/>
              <a:buFont typeface="Times New Roman"/>
              <a:buChar char="-"/>
            </a:pPr>
            <a:r>
              <a:rPr lang="hu-HU" sz="2010">
                <a:latin typeface="Times New Roman"/>
                <a:ea typeface="Times New Roman"/>
                <a:cs typeface="Times New Roman"/>
                <a:sym typeface="Times New Roman"/>
              </a:rPr>
              <a:t>cikk, tanulmány, mű</a:t>
            </a:r>
            <a:endParaRPr sz="201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784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10"/>
              <a:buFont typeface="Times New Roman"/>
              <a:buChar char="-"/>
            </a:pPr>
            <a:r>
              <a:rPr lang="hu-HU" sz="2010">
                <a:latin typeface="Times New Roman"/>
                <a:ea typeface="Times New Roman"/>
                <a:cs typeface="Times New Roman"/>
                <a:sym typeface="Times New Roman"/>
              </a:rPr>
              <a:t>folyóirat</a:t>
            </a:r>
            <a:endParaRPr sz="201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784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10"/>
              <a:buFont typeface="Times New Roman"/>
              <a:buChar char="-"/>
            </a:pPr>
            <a:r>
              <a:rPr lang="hu-HU" sz="2010">
                <a:latin typeface="Times New Roman"/>
                <a:ea typeface="Times New Roman"/>
                <a:cs typeface="Times New Roman"/>
                <a:sym typeface="Times New Roman"/>
              </a:rPr>
              <a:t>hírlap</a:t>
            </a:r>
            <a:endParaRPr sz="201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784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10"/>
              <a:buFont typeface="Times New Roman"/>
              <a:buChar char="-"/>
            </a:pPr>
            <a:r>
              <a:rPr lang="hu-HU" sz="2010">
                <a:latin typeface="Times New Roman"/>
                <a:ea typeface="Times New Roman"/>
                <a:cs typeface="Times New Roman"/>
                <a:sym typeface="Times New Roman"/>
              </a:rPr>
              <a:t>kézirat</a:t>
            </a:r>
            <a:endParaRPr sz="201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784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10"/>
              <a:buFont typeface="Times New Roman"/>
              <a:buChar char="-"/>
            </a:pPr>
            <a:r>
              <a:rPr lang="hu-HU" sz="2010">
                <a:latin typeface="Times New Roman"/>
                <a:ea typeface="Times New Roman"/>
                <a:cs typeface="Times New Roman"/>
                <a:sym typeface="Times New Roman"/>
              </a:rPr>
              <a:t>kisnyomtatvány</a:t>
            </a:r>
            <a:endParaRPr sz="201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784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10"/>
              <a:buFont typeface="Times New Roman"/>
              <a:buChar char="-"/>
            </a:pPr>
            <a:r>
              <a:rPr lang="hu-HU" sz="2010">
                <a:latin typeface="Times New Roman"/>
                <a:ea typeface="Times New Roman"/>
                <a:cs typeface="Times New Roman"/>
                <a:sym typeface="Times New Roman"/>
              </a:rPr>
              <a:t>különlenyomat</a:t>
            </a:r>
            <a:endParaRPr sz="201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784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10"/>
              <a:buFont typeface="Times New Roman"/>
              <a:buChar char="-"/>
            </a:pPr>
            <a:r>
              <a:rPr lang="hu-HU" sz="2010">
                <a:latin typeface="Times New Roman"/>
                <a:ea typeface="Times New Roman"/>
                <a:cs typeface="Times New Roman"/>
                <a:sym typeface="Times New Roman"/>
              </a:rPr>
              <a:t>konferencia vagy workshop anyag</a:t>
            </a:r>
            <a:endParaRPr sz="201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77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780"/>
              <a:buNone/>
            </a:pPr>
            <a:r>
              <a:rPr lang="hu-HU" sz="1779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91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910"/>
              <a:buNone/>
            </a:pPr>
            <a:endParaRPr sz="910"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6"/>
          <p:cNvSpPr txBox="1"/>
          <p:nvPr/>
        </p:nvSpPr>
        <p:spPr>
          <a:xfrm>
            <a:off x="846850" y="1457675"/>
            <a:ext cx="36234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6263F"/>
              </a:buClr>
              <a:buSzPts val="780"/>
              <a:buFont typeface="Arial"/>
              <a:buNone/>
            </a:pPr>
            <a:r>
              <a:rPr lang="hu-HU" sz="2380" b="1" i="0" u="sng" strike="noStrike" cap="none">
                <a:solidFill>
                  <a:srgbClr val="1626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Dokumentumtípusonként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6150" y="1127550"/>
            <a:ext cx="5523665" cy="560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6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8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4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800"/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800"/>
                                        <p:tgtEl>
                                          <p:spTgt spid="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a90b1d782_0_5"/>
          <p:cNvSpPr txBox="1">
            <a:spLocks noGrp="1"/>
          </p:cNvSpPr>
          <p:nvPr>
            <p:ph type="title"/>
          </p:nvPr>
        </p:nvSpPr>
        <p:spPr>
          <a:xfrm>
            <a:off x="275418" y="0"/>
            <a:ext cx="104109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hu-HU" b="1">
                <a:latin typeface="Times New Roman"/>
                <a:ea typeface="Times New Roman"/>
                <a:cs typeface="Times New Roman"/>
                <a:sym typeface="Times New Roman"/>
              </a:rPr>
              <a:t>Gyűjteményfelépítés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gca90b1d782_0_5"/>
          <p:cNvSpPr txBox="1">
            <a:spLocks noGrp="1"/>
          </p:cNvSpPr>
          <p:nvPr>
            <p:ph type="body" idx="1"/>
          </p:nvPr>
        </p:nvSpPr>
        <p:spPr>
          <a:xfrm>
            <a:off x="2804275" y="947400"/>
            <a:ext cx="66357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666"/>
              <a:buNone/>
            </a:pPr>
            <a:r>
              <a:rPr lang="hu-HU" sz="9600" b="1" u="sng">
                <a:latin typeface="Times New Roman"/>
                <a:ea typeface="Times New Roman"/>
                <a:cs typeface="Times New Roman"/>
                <a:sym typeface="Times New Roman"/>
              </a:rPr>
              <a:t>Strukturált felépítés, kutatóbarát környezet</a:t>
            </a:r>
            <a:endParaRPr sz="96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ct val="100000"/>
              <a:buFont typeface="Arial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96" name="Google Shape;96;gca90b1d782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500" y="1790700"/>
            <a:ext cx="4691976" cy="488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ca90b1d782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8476" y="1790700"/>
            <a:ext cx="6931124" cy="4894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6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6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title"/>
          </p:nvPr>
        </p:nvSpPr>
        <p:spPr>
          <a:xfrm>
            <a:off x="275418" y="0"/>
            <a:ext cx="10410940" cy="94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lang="hu-HU" sz="4000" b="1">
                <a:latin typeface="Times New Roman"/>
                <a:ea typeface="Times New Roman"/>
                <a:cs typeface="Times New Roman"/>
                <a:sym typeface="Times New Roman"/>
              </a:rPr>
              <a:t>Á</a:t>
            </a:r>
            <a:r>
              <a:rPr lang="hu-HU" b="1">
                <a:latin typeface="Times New Roman"/>
                <a:ea typeface="Times New Roman"/>
                <a:cs typeface="Times New Roman"/>
                <a:sym typeface="Times New Roman"/>
              </a:rPr>
              <a:t>tjárhatóság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7"/>
          <p:cNvSpPr txBox="1">
            <a:spLocks noGrp="1"/>
          </p:cNvSpPr>
          <p:nvPr>
            <p:ph type="body" idx="1"/>
          </p:nvPr>
        </p:nvSpPr>
        <p:spPr>
          <a:xfrm>
            <a:off x="465513" y="1443210"/>
            <a:ext cx="10888287" cy="4733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63F"/>
              </a:buClr>
              <a:buSzPts val="2595"/>
              <a:buNone/>
            </a:pPr>
            <a:r>
              <a:rPr lang="hu-HU" sz="2400" b="1" u="sng" dirty="0">
                <a:latin typeface="Times New Roman"/>
                <a:ea typeface="Times New Roman"/>
                <a:cs typeface="Times New Roman"/>
                <a:sym typeface="Times New Roman"/>
              </a:rPr>
              <a:t>Katalógus, </a:t>
            </a:r>
            <a:r>
              <a:rPr lang="hu-HU" sz="2400" b="1" u="sng" dirty="0" err="1">
                <a:latin typeface="Times New Roman"/>
                <a:ea typeface="Times New Roman"/>
                <a:cs typeface="Times New Roman"/>
                <a:sym typeface="Times New Roman"/>
              </a:rPr>
              <a:t>repozitóriumok</a:t>
            </a:r>
            <a:r>
              <a:rPr lang="hu-HU" sz="2400" b="1" u="sng" dirty="0">
                <a:latin typeface="Times New Roman"/>
                <a:ea typeface="Times New Roman"/>
                <a:cs typeface="Times New Roman"/>
                <a:sym typeface="Times New Roman"/>
              </a:rPr>
              <a:t> és külső adatbázisok közötti kapcsolat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27"/>
              <a:buNone/>
            </a:pPr>
            <a:endParaRPr sz="24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1799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27"/>
              <a:buNone/>
            </a:pPr>
            <a:r>
              <a:rPr lang="hu-H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- katalógus-</a:t>
            </a:r>
            <a:r>
              <a:rPr lang="hu-H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repozitórium</a:t>
            </a:r>
            <a:r>
              <a:rPr lang="hu-HU" sz="2400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hu-HU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MARC 21 – 856</a:t>
            </a:r>
            <a:r>
              <a:rPr lang="hu-H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400" i="1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Klebelsberg </a:t>
            </a:r>
            <a:r>
              <a:rPr lang="hu-HU" sz="2400" i="1" u="sng" dirty="0" err="1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Kunoné</a:t>
            </a:r>
            <a:r>
              <a:rPr lang="hu-HU" sz="2400" i="1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Botka Sarolta hagyaték</a:t>
            </a:r>
            <a:endParaRPr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595"/>
              <a:buNone/>
            </a:pPr>
            <a:r>
              <a:rPr lang="hu-H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hu-HU" sz="2400" b="1" u="sng" dirty="0">
                <a:latin typeface="Times New Roman"/>
                <a:ea typeface="Times New Roman"/>
                <a:cs typeface="Times New Roman"/>
                <a:sym typeface="Times New Roman"/>
              </a:rPr>
              <a:t>kapcsolódó URL</a:t>
            </a:r>
            <a:r>
              <a:rPr lang="hu-H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hu-H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repozitórium</a:t>
            </a:r>
            <a:r>
              <a:rPr lang="hu-H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hu-H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repozitórium</a:t>
            </a:r>
            <a:r>
              <a:rPr lang="hu-HU" sz="2400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dirty="0"/>
          </a:p>
          <a:p>
            <a:pPr marL="809999" lvl="0" indent="-1799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595"/>
              <a:buNone/>
            </a:pPr>
            <a:r>
              <a:rPr lang="hu-H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	- </a:t>
            </a:r>
            <a:r>
              <a:rPr lang="hu-HU" sz="2400" dirty="0">
                <a:latin typeface="Times New Roman"/>
                <a:ea typeface="Times New Roman"/>
                <a:cs typeface="Times New Roman"/>
                <a:sym typeface="Times New Roman"/>
              </a:rPr>
              <a:t>egy</a:t>
            </a:r>
            <a:r>
              <a:rPr lang="hu-H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repozitóriumon</a:t>
            </a:r>
            <a:r>
              <a:rPr lang="hu-HU" sz="2400" dirty="0">
                <a:latin typeface="Times New Roman"/>
                <a:ea typeface="Times New Roman"/>
                <a:cs typeface="Times New Roman"/>
                <a:sym typeface="Times New Roman"/>
              </a:rPr>
              <a:t> belül: </a:t>
            </a:r>
            <a:r>
              <a:rPr lang="hu-HU" sz="2400" i="1" u="sng" dirty="0" err="1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Polner</a:t>
            </a:r>
            <a:r>
              <a:rPr lang="hu-HU" sz="2400" i="1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Ödön hagyaték</a:t>
            </a:r>
            <a:endParaRPr i="1" dirty="0"/>
          </a:p>
          <a:p>
            <a:pPr marL="990000" lvl="0" indent="-360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595"/>
              <a:buNone/>
            </a:pPr>
            <a:r>
              <a:rPr lang="hu-H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 - </a:t>
            </a:r>
            <a:r>
              <a:rPr lang="hu-H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repozitóriumok</a:t>
            </a:r>
            <a:r>
              <a:rPr lang="hu-HU" sz="2400" dirty="0">
                <a:latin typeface="Times New Roman"/>
                <a:ea typeface="Times New Roman"/>
                <a:cs typeface="Times New Roman"/>
                <a:sym typeface="Times New Roman"/>
              </a:rPr>
              <a:t> között: </a:t>
            </a:r>
            <a:r>
              <a:rPr lang="hu-HU" sz="2400" i="1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Klebelsberg </a:t>
            </a:r>
            <a:r>
              <a:rPr lang="hu-HU" sz="2400" i="1" u="sng" dirty="0" err="1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Kunoné</a:t>
            </a:r>
            <a:r>
              <a:rPr lang="hu-HU" sz="2400" i="1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 hagyatéka </a:t>
            </a:r>
            <a:r>
              <a:rPr lang="hu-HU" sz="2400" dirty="0">
                <a:latin typeface="Times New Roman"/>
                <a:ea typeface="Times New Roman"/>
                <a:cs typeface="Times New Roman"/>
                <a:sym typeface="Times New Roman"/>
              </a:rPr>
              <a:t>SZTE </a:t>
            </a:r>
            <a:r>
              <a:rPr lang="hu-H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Miscellanea</a:t>
            </a:r>
            <a:r>
              <a:rPr lang="hu-HU" sz="2400" dirty="0">
                <a:latin typeface="Times New Roman"/>
                <a:ea typeface="Times New Roman"/>
                <a:cs typeface="Times New Roman"/>
                <a:sym typeface="Times New Roman"/>
              </a:rPr>
              <a:t>, SZTE Képtár és Médiatéka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179999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6263F"/>
              </a:buClr>
              <a:buSzPts val="2595"/>
              <a:buNone/>
            </a:pPr>
            <a:r>
              <a:rPr lang="hu-H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hu-H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400" b="1" u="sng" dirty="0">
                <a:latin typeface="Times New Roman"/>
                <a:ea typeface="Times New Roman"/>
                <a:cs typeface="Times New Roman"/>
                <a:sym typeface="Times New Roman"/>
              </a:rPr>
              <a:t>kapcsolódó URL</a:t>
            </a:r>
            <a:r>
              <a:rPr lang="hu-H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hu-H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repozitórium</a:t>
            </a:r>
            <a:r>
              <a:rPr lang="hu-H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-külső adatbázis, publikáció</a:t>
            </a:r>
            <a:r>
              <a:rPr lang="hu-HU" sz="2400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hu-H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Miscellanea</a:t>
            </a:r>
            <a:r>
              <a:rPr lang="hu-H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Repozitórium</a:t>
            </a:r>
            <a:r>
              <a:rPr lang="hu-HU" sz="2400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hu-HU" sz="2400" i="1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Kalmár László hagyaték</a:t>
            </a:r>
            <a:r>
              <a:rPr lang="hu-HU" dirty="0"/>
              <a:t> ; </a:t>
            </a:r>
            <a:r>
              <a:rPr lang="hu-HU" sz="2400" dirty="0">
                <a:latin typeface="Times New Roman"/>
                <a:ea typeface="Times New Roman"/>
                <a:cs typeface="Times New Roman"/>
                <a:sym typeface="Times New Roman"/>
              </a:rPr>
              <a:t>Neumann János Számítógép-tudományi Társaság </a:t>
            </a:r>
            <a:r>
              <a:rPr lang="hu-HU" sz="2295" i="1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Beindítóprogramok az M-3 géphez. </a:t>
            </a:r>
            <a:r>
              <a:rPr lang="hu-HU" sz="2295" i="1" u="sng" dirty="0" err="1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Fidrich</a:t>
            </a:r>
            <a:r>
              <a:rPr lang="hu-HU" sz="2295" i="1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 Ilona szakdolgozata alkalmazott matematikából az 1958/59 tanévben</a:t>
            </a:r>
            <a:r>
              <a:rPr lang="hu-HU" sz="1300" dirty="0">
                <a:latin typeface="Times New Roman"/>
                <a:ea typeface="Times New Roman"/>
                <a:cs typeface="Times New Roman"/>
                <a:sym typeface="Times New Roman"/>
              </a:rPr>
              <a:t>  ;</a:t>
            </a:r>
            <a:r>
              <a:rPr lang="hu-H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4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Kalmár László: Matematikai logikai és számítógépes szakszótár 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595"/>
              <a:buNone/>
            </a:pPr>
            <a:r>
              <a:rPr lang="hu-H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6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6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6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6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6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600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>
            <a:spLocks noGrp="1"/>
          </p:cNvSpPr>
          <p:nvPr>
            <p:ph type="title"/>
          </p:nvPr>
        </p:nvSpPr>
        <p:spPr>
          <a:xfrm>
            <a:off x="275418" y="0"/>
            <a:ext cx="10410940" cy="94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lang="hu-HU" sz="4000" b="1">
                <a:latin typeface="Times New Roman"/>
                <a:ea typeface="Times New Roman"/>
                <a:cs typeface="Times New Roman"/>
                <a:sym typeface="Times New Roman"/>
              </a:rPr>
              <a:t>Együttműködés </a:t>
            </a:r>
            <a:endParaRPr sz="4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8"/>
          <p:cNvSpPr txBox="1">
            <a:spLocks noGrp="1"/>
          </p:cNvSpPr>
          <p:nvPr>
            <p:ph type="body" idx="1"/>
          </p:nvPr>
        </p:nvSpPr>
        <p:spPr>
          <a:xfrm>
            <a:off x="465525" y="1352175"/>
            <a:ext cx="10888200" cy="47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63F"/>
              </a:buClr>
              <a:buSzPts val="2400"/>
              <a:buNone/>
            </a:pPr>
            <a:r>
              <a:rPr lang="hu-HU" sz="2400" b="1" u="sng">
                <a:latin typeface="Times New Roman"/>
                <a:ea typeface="Times New Roman"/>
                <a:cs typeface="Times New Roman"/>
                <a:sym typeface="Times New Roman"/>
              </a:rPr>
              <a:t>Hagyatéki dokumentumok repozitálásának alapja az együttműködés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400"/>
              <a:buFont typeface="Arial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400"/>
              <a:buFont typeface="Times New Roman"/>
              <a:buChar char="-"/>
            </a:pPr>
            <a:r>
              <a:rPr lang="hu-HU" sz="2400" b="1">
                <a:latin typeface="Times New Roman"/>
                <a:ea typeface="Times New Roman"/>
                <a:cs typeface="Times New Roman"/>
                <a:sym typeface="Times New Roman"/>
              </a:rPr>
              <a:t>könyvtáron belül: </a:t>
            </a:r>
            <a:r>
              <a:rPr lang="hu-HU" sz="2400">
                <a:latin typeface="Times New Roman"/>
                <a:ea typeface="Times New Roman"/>
                <a:cs typeface="Times New Roman"/>
                <a:sym typeface="Times New Roman"/>
              </a:rPr>
              <a:t>osztályok és könyvtárosok közötti együttműködés (Különgyűjteményi Osztály - Tartalomszolgáltató Osztály) kompetencia- és tudásmegosztás, közös nyelv, gyűjtemény- és repozitóriumismeret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400"/>
              <a:buNone/>
            </a:pP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63F"/>
              </a:buClr>
              <a:buSzPts val="2400"/>
              <a:buFont typeface="Times New Roman"/>
              <a:buChar char="-"/>
            </a:pPr>
            <a:r>
              <a:rPr lang="hu-HU" sz="2400" b="1">
                <a:latin typeface="Times New Roman"/>
                <a:ea typeface="Times New Roman"/>
                <a:cs typeface="Times New Roman"/>
                <a:sym typeface="Times New Roman"/>
              </a:rPr>
              <a:t>kutató - levéltáros/könyvtáros</a:t>
            </a:r>
            <a:r>
              <a:rPr lang="hu-HU" sz="2400">
                <a:latin typeface="Times New Roman"/>
                <a:ea typeface="Times New Roman"/>
                <a:cs typeface="Times New Roman"/>
                <a:sym typeface="Times New Roman"/>
              </a:rPr>
              <a:t>: Kalmár Éva </a:t>
            </a:r>
            <a:r>
              <a:rPr lang="hu-HU" sz="24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Kalmár László hagyaték </a:t>
            </a:r>
            <a:r>
              <a:rPr lang="hu-HU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– </a:t>
            </a:r>
            <a:r>
              <a:rPr lang="hu-HU" sz="24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Kína</a:t>
            </a:r>
            <a:r>
              <a:rPr lang="hu-HU" sz="2400">
                <a:latin typeface="Times New Roman"/>
                <a:ea typeface="Times New Roman"/>
                <a:cs typeface="Times New Roman"/>
                <a:sym typeface="Times New Roman"/>
              </a:rPr>
              <a:t> Szabó Máté - Neumann János Számítógép-tudományi Társaság </a:t>
            </a: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6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6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6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Speciális dokumentumok és tartalmak  – speciális metaadatszerkezetek"/>
</p:tagLst>
</file>

<file path=ppt/theme/theme1.xml><?xml version="1.0" encoding="utf-8"?>
<a:theme xmlns:a="http://schemas.openxmlformats.org/drawingml/2006/main" name="1. Könyvtár téma - logo jobb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588</Words>
  <Application>Microsoft Office PowerPoint</Application>
  <PresentationFormat>Szélesvásznú</PresentationFormat>
  <Paragraphs>110</Paragraphs>
  <Slides>12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 Black</vt:lpstr>
      <vt:lpstr>Arial</vt:lpstr>
      <vt:lpstr>Times New Roman</vt:lpstr>
      <vt:lpstr>1. Könyvtár téma - logo jobb</vt:lpstr>
      <vt:lpstr>Speciális dokumentumok és tartalmak  – speciális metaadatszerkezetek  </vt:lpstr>
      <vt:lpstr> Dokumentumok, tartalmak, törvényi szabályozás </vt:lpstr>
      <vt:lpstr> Munkafolyamat 1. </vt:lpstr>
      <vt:lpstr>Munkafolyamat 2.</vt:lpstr>
      <vt:lpstr> Miscellanea repozitórium </vt:lpstr>
      <vt:lpstr> Metadatstruktúra </vt:lpstr>
      <vt:lpstr>Gyűjteményfelépítés </vt:lpstr>
      <vt:lpstr>Átjárhatóság</vt:lpstr>
      <vt:lpstr>Együttműködés </vt:lpstr>
      <vt:lpstr>Statisztika, felhasználás, disszemináció 1.</vt:lpstr>
      <vt:lpstr>Statisztika, felhasználás, disszemináció 2.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Speciális dokumentumok és tartalmak  – speciális metaadatszerkezetek</dc:title>
  <dc:creator>Nagy Dóra</dc:creator>
  <cp:lastModifiedBy>Nagy Zsuzsanna</cp:lastModifiedBy>
  <cp:revision>7</cp:revision>
  <dcterms:created xsi:type="dcterms:W3CDTF">2019-07-30T09:22:21Z</dcterms:created>
  <dcterms:modified xsi:type="dcterms:W3CDTF">2021-04-23T13:17:35Z</dcterms:modified>
</cp:coreProperties>
</file>