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23"/>
  </p:notesMasterIdLst>
  <p:handoutMasterIdLst>
    <p:handoutMasterId r:id="rId24"/>
  </p:handoutMasterIdLst>
  <p:sldIdLst>
    <p:sldId id="409" r:id="rId2"/>
    <p:sldId id="404" r:id="rId3"/>
    <p:sldId id="406" r:id="rId4"/>
    <p:sldId id="412" r:id="rId5"/>
    <p:sldId id="403" r:id="rId6"/>
    <p:sldId id="383" r:id="rId7"/>
    <p:sldId id="382" r:id="rId8"/>
    <p:sldId id="400" r:id="rId9"/>
    <p:sldId id="391" r:id="rId10"/>
    <p:sldId id="385" r:id="rId11"/>
    <p:sldId id="386" r:id="rId12"/>
    <p:sldId id="393" r:id="rId13"/>
    <p:sldId id="394" r:id="rId14"/>
    <p:sldId id="395" r:id="rId15"/>
    <p:sldId id="392" r:id="rId16"/>
    <p:sldId id="407" r:id="rId17"/>
    <p:sldId id="410" r:id="rId18"/>
    <p:sldId id="416" r:id="rId19"/>
    <p:sldId id="414" r:id="rId20"/>
    <p:sldId id="384" r:id="rId21"/>
    <p:sldId id="396" r:id="rId22"/>
  </p:sldIdLst>
  <p:sldSz cx="9144000" cy="6858000" type="screen4x3"/>
  <p:notesSz cx="6858000" cy="9945688"/>
  <p:custDataLst>
    <p:tags r:id="rId25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C27"/>
    <a:srgbClr val="0063A3"/>
    <a:srgbClr val="E4051F"/>
    <a:srgbClr val="FFC000"/>
    <a:srgbClr val="F159D4"/>
    <a:srgbClr val="FFCC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7" autoAdjust="0"/>
    <p:restoredTop sz="80790" autoAdjust="0"/>
  </p:normalViewPr>
  <p:slideViewPr>
    <p:cSldViewPr snapToGrid="0">
      <p:cViewPr varScale="1">
        <p:scale>
          <a:sx n="93" d="100"/>
          <a:sy n="93" d="100"/>
        </p:scale>
        <p:origin x="25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28AEA0E8-4552-4F8D-956D-DB5FD3A33395}" type="datetimeFigureOut">
              <a:rPr lang="hu-HU" smtClean="0"/>
              <a:t>2021. 04. 22.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9446679"/>
            <a:ext cx="2971800" cy="499011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91632532-BD9D-4C3C-9DA5-9CCF707C8E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5165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CBB32498-2DE4-43B7-A312-AA7A76FC7900}" type="datetimeFigureOut">
              <a:rPr lang="hu-HU" smtClean="0"/>
              <a:t>2021. 04. 22.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5"/>
          </a:xfrm>
          <a:prstGeom prst="rect">
            <a:avLst/>
          </a:prstGeom>
        </p:spPr>
        <p:txBody>
          <a:bodyPr vert="horz" lIns="92885" tIns="46442" rIns="92885" bIns="46442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9446679"/>
            <a:ext cx="2971800" cy="499011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22DBD71D-B51A-4608-8069-9560648F4E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78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BD71D-B51A-4608-8069-9560648F4E3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2412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1. Eszközhasználat (online órák)</a:t>
            </a:r>
          </a:p>
          <a:p>
            <a:r>
              <a:rPr lang="hu-HU" dirty="0" smtClean="0"/>
              <a:t>1.1. Technológiai műveltség:</a:t>
            </a:r>
          </a:p>
          <a:p>
            <a:r>
              <a:rPr lang="hu-HU" dirty="0" smtClean="0"/>
              <a:t>-	IKT-eszközök hardver sajátosságai (specifikációk, portok)</a:t>
            </a:r>
          </a:p>
          <a:p>
            <a:r>
              <a:rPr lang="hu-HU" dirty="0" smtClean="0"/>
              <a:t>-	Választhatóan az alábbi eszköztípusokra:</a:t>
            </a:r>
          </a:p>
          <a:p>
            <a:r>
              <a:rPr lang="hu-HU" dirty="0" smtClean="0"/>
              <a:t>-	Személyi számítógépek,-laptopok</a:t>
            </a:r>
          </a:p>
          <a:p>
            <a:r>
              <a:rPr lang="hu-HU" dirty="0" smtClean="0"/>
              <a:t>-	Tabletek</a:t>
            </a:r>
          </a:p>
          <a:p>
            <a:r>
              <a:rPr lang="hu-HU" dirty="0" smtClean="0"/>
              <a:t>1.2. Felelősségteljes eszközhasználat:</a:t>
            </a:r>
          </a:p>
          <a:p>
            <a:r>
              <a:rPr lang="hu-HU" dirty="0" smtClean="0"/>
              <a:t>IKT-eszközök oktatási célú használata</a:t>
            </a:r>
          </a:p>
          <a:p>
            <a:r>
              <a:rPr lang="hu-HU" dirty="0" smtClean="0"/>
              <a:t>(kivetítési lehetőségek,</a:t>
            </a:r>
          </a:p>
          <a:p>
            <a:r>
              <a:rPr lang="hu-HU" dirty="0" smtClean="0"/>
              <a:t>oktatásban használható applikációk, szoftverek telepítése)</a:t>
            </a:r>
          </a:p>
          <a:p>
            <a:r>
              <a:rPr lang="hu-HU" dirty="0" smtClean="0"/>
              <a:t>Választhatóan az alábbi operációs rendszerekre:</a:t>
            </a:r>
          </a:p>
          <a:p>
            <a:r>
              <a:rPr lang="hu-HU" dirty="0" smtClean="0"/>
              <a:t>-	Windows</a:t>
            </a:r>
          </a:p>
          <a:p>
            <a:r>
              <a:rPr lang="hu-HU" dirty="0" smtClean="0"/>
              <a:t>-	</a:t>
            </a:r>
            <a:r>
              <a:rPr lang="hu-HU" dirty="0" err="1" smtClean="0"/>
              <a:t>Android</a:t>
            </a:r>
            <a:endParaRPr lang="hu-HU" dirty="0" smtClean="0"/>
          </a:p>
          <a:p>
            <a:r>
              <a:rPr lang="hu-HU" dirty="0" smtClean="0"/>
              <a:t>-	</a:t>
            </a:r>
            <a:r>
              <a:rPr lang="hu-HU" dirty="0" err="1" smtClean="0"/>
              <a:t>iOS</a:t>
            </a:r>
            <a:endParaRPr lang="hu-HU" dirty="0" smtClean="0"/>
          </a:p>
          <a:p>
            <a:r>
              <a:rPr lang="hu-HU" dirty="0" smtClean="0"/>
              <a:t>1.3. Információkeresés:</a:t>
            </a:r>
          </a:p>
          <a:p>
            <a:r>
              <a:rPr lang="hu-HU" dirty="0" smtClean="0"/>
              <a:t>Információkeresési gyakorlat</a:t>
            </a:r>
          </a:p>
          <a:p>
            <a:r>
              <a:rPr lang="hu-HU" dirty="0" smtClean="0"/>
              <a:t>A kritikus információ kiválasztása</a:t>
            </a:r>
          </a:p>
          <a:p>
            <a:r>
              <a:rPr lang="hu-HU" dirty="0" smtClean="0"/>
              <a:t>Online tananyagforrások</a:t>
            </a:r>
          </a:p>
          <a:p>
            <a:r>
              <a:rPr lang="hu-HU" dirty="0" smtClean="0"/>
              <a:t>2. Bevezetés (kontakt óra)</a:t>
            </a:r>
          </a:p>
          <a:p>
            <a:r>
              <a:rPr lang="hu-HU" dirty="0" smtClean="0"/>
              <a:t>Bemutatkozás:</a:t>
            </a:r>
          </a:p>
          <a:p>
            <a:r>
              <a:rPr lang="hu-HU" dirty="0" smtClean="0"/>
              <a:t>-	A csoporttagok és trénerek bemutatkozása: kapcsolódás a programhoz, elvárások megfogalmazása.</a:t>
            </a:r>
          </a:p>
          <a:p>
            <a:r>
              <a:rPr lang="hu-HU" dirty="0" smtClean="0"/>
              <a:t>A képzési program ismertetése.</a:t>
            </a:r>
          </a:p>
          <a:p>
            <a:r>
              <a:rPr lang="hu-HU" dirty="0" smtClean="0"/>
              <a:t>-	A képzés témakörei, módszerei,</a:t>
            </a:r>
          </a:p>
          <a:p>
            <a:r>
              <a:rPr lang="hu-HU" dirty="0" smtClean="0"/>
              <a:t>-	A képzési tartalom kapcsolódása a Komplex Alapprogram koncepciójához programon belül</a:t>
            </a:r>
          </a:p>
          <a:p>
            <a:r>
              <a:rPr lang="hu-HU" dirty="0" smtClean="0"/>
              <a:t>-	A képzési folyamat ismertetése (online </a:t>
            </a:r>
            <a:r>
              <a:rPr lang="hu-HU" dirty="0" err="1" smtClean="0"/>
              <a:t>learning</a:t>
            </a:r>
            <a:r>
              <a:rPr lang="hu-HU" dirty="0" smtClean="0"/>
              <a:t> képzés működése)</a:t>
            </a:r>
          </a:p>
          <a:p>
            <a:r>
              <a:rPr lang="hu-HU" dirty="0" smtClean="0"/>
              <a:t>Közös megállapodás a csoport működésének formáiról, szabályairól</a:t>
            </a:r>
          </a:p>
          <a:p>
            <a:r>
              <a:rPr lang="hu-HU" dirty="0" smtClean="0"/>
              <a:t>3. Elméleti felkészítés (kontakt órák)</a:t>
            </a:r>
          </a:p>
          <a:p>
            <a:r>
              <a:rPr lang="hu-HU" dirty="0" smtClean="0"/>
              <a:t>-	Iskola a 21. században. Digitális átállás az oktatásban, különös tekintettel a módszertani megújulás lehetőségeire.</a:t>
            </a:r>
          </a:p>
          <a:p>
            <a:r>
              <a:rPr lang="hu-HU" dirty="0" smtClean="0"/>
              <a:t>-	A digitális pedagógus.</a:t>
            </a:r>
          </a:p>
          <a:p>
            <a:r>
              <a:rPr lang="hu-HU" dirty="0" smtClean="0"/>
              <a:t>-	Új tanulási </a:t>
            </a:r>
            <a:r>
              <a:rPr lang="hu-HU" dirty="0" err="1" smtClean="0"/>
              <a:t>környezetek</a:t>
            </a:r>
            <a:endParaRPr lang="hu-HU" dirty="0" smtClean="0"/>
          </a:p>
          <a:p>
            <a:r>
              <a:rPr lang="hu-HU" dirty="0" smtClean="0"/>
              <a:t>-	BYOD-modell, a hozzáférés 1:1 modellje</a:t>
            </a:r>
          </a:p>
          <a:p>
            <a:r>
              <a:rPr lang="hu-HU" dirty="0" smtClean="0"/>
              <a:t>-	A 21. századi alapkészség- és kompetenciamodellek, digitális írástudás (a digitális szövegértés fejlesztése)</a:t>
            </a:r>
          </a:p>
          <a:p>
            <a:r>
              <a:rPr lang="hu-HU" dirty="0" smtClean="0"/>
              <a:t>-	A Digitális alapú alprogram (DA) kompetenciarendszerének bemutatása.</a:t>
            </a:r>
          </a:p>
          <a:p>
            <a:r>
              <a:rPr lang="hu-HU" dirty="0" smtClean="0"/>
              <a:t>-	Differenciálás IKT-eszközök segítségével.</a:t>
            </a:r>
          </a:p>
          <a:p>
            <a:r>
              <a:rPr lang="hu-HU" dirty="0" smtClean="0"/>
              <a:t>4. Tanítást-tanulást és </a:t>
            </a:r>
            <a:r>
              <a:rPr lang="hu-HU" dirty="0" err="1" smtClean="0"/>
              <a:t>kollaboratív</a:t>
            </a:r>
            <a:r>
              <a:rPr lang="hu-HU" dirty="0" smtClean="0"/>
              <a:t> munkát támogató digitális taneszközök (kontakt)</a:t>
            </a:r>
          </a:p>
          <a:p>
            <a:r>
              <a:rPr lang="hu-HU" dirty="0" smtClean="0"/>
              <a:t>4.1. Kollaborációs lehetőségek:</a:t>
            </a:r>
          </a:p>
          <a:p>
            <a:r>
              <a:rPr lang="hu-HU" dirty="0" smtClean="0"/>
              <a:t>Fájlkezelés a felhőben (fájlok feltöltése, megosztása, jogkezelés a felhőben /Google Drive vagy </a:t>
            </a:r>
            <a:r>
              <a:rPr lang="hu-HU" dirty="0" err="1" smtClean="0"/>
              <a:t>Dropbox</a:t>
            </a:r>
            <a:r>
              <a:rPr lang="hu-HU" dirty="0" smtClean="0"/>
              <a:t> vagy Microsoft felhőszolgáltatásai stb./)</a:t>
            </a:r>
          </a:p>
          <a:p>
            <a:r>
              <a:rPr lang="hu-HU" dirty="0" smtClean="0"/>
              <a:t>Digitális lábnyom</a:t>
            </a:r>
          </a:p>
          <a:p>
            <a:r>
              <a:rPr lang="hu-HU" dirty="0" smtClean="0"/>
              <a:t>Fájlkezelés, kollaborációs lehetőségek, Google eszközök</a:t>
            </a:r>
          </a:p>
          <a:p>
            <a:r>
              <a:rPr lang="hu-HU" dirty="0" smtClean="0"/>
              <a:t>4.2. Az óraszervezést segítő alkalmazások:</a:t>
            </a:r>
          </a:p>
          <a:p>
            <a:r>
              <a:rPr lang="hu-HU" dirty="0" err="1" smtClean="0"/>
              <a:t>Osztálytermi</a:t>
            </a:r>
            <a:r>
              <a:rPr lang="hu-HU" dirty="0" smtClean="0"/>
              <a:t> menedzsment rendszerek</a:t>
            </a:r>
          </a:p>
          <a:p>
            <a:r>
              <a:rPr lang="hu-HU" dirty="0" smtClean="0"/>
              <a:t>Digitális osztályterem</a:t>
            </a:r>
          </a:p>
          <a:p>
            <a:r>
              <a:rPr lang="hu-HU" dirty="0" smtClean="0"/>
              <a:t>Csoportszervezés</a:t>
            </a:r>
          </a:p>
          <a:p>
            <a:r>
              <a:rPr lang="hu-HU" dirty="0" smtClean="0"/>
              <a:t>Az időgazdálkodás eszközei, idővonalak</a:t>
            </a:r>
          </a:p>
          <a:p>
            <a:r>
              <a:rPr lang="hu-HU" dirty="0" smtClean="0"/>
              <a:t>4.3. Összefoglalást, megértést támogató vizuális megoldások:</a:t>
            </a:r>
          </a:p>
          <a:p>
            <a:r>
              <a:rPr lang="hu-HU" dirty="0" smtClean="0"/>
              <a:t>Szófelhőkészítés</a:t>
            </a:r>
          </a:p>
          <a:p>
            <a:r>
              <a:rPr lang="hu-HU" dirty="0" smtClean="0"/>
              <a:t>Fogalomtérkép készítők</a:t>
            </a:r>
          </a:p>
          <a:p>
            <a:r>
              <a:rPr lang="hu-HU" dirty="0" smtClean="0"/>
              <a:t>Interaktív faliújság</a:t>
            </a:r>
          </a:p>
          <a:p>
            <a:r>
              <a:rPr lang="hu-HU" dirty="0" smtClean="0"/>
              <a:t>4.4. Tudásellenőrzés:</a:t>
            </a:r>
          </a:p>
          <a:p>
            <a:r>
              <a:rPr lang="hu-HU" dirty="0" smtClean="0"/>
              <a:t>Tesztkészítők</a:t>
            </a:r>
          </a:p>
          <a:p>
            <a:r>
              <a:rPr lang="hu-HU" dirty="0" smtClean="0"/>
              <a:t>Kvízkészítők</a:t>
            </a:r>
          </a:p>
          <a:p>
            <a:r>
              <a:rPr lang="hu-HU" dirty="0" smtClean="0"/>
              <a:t>Oklevélkészítő és tanúsítványkészítő</a:t>
            </a:r>
          </a:p>
          <a:p>
            <a:r>
              <a:rPr lang="hu-HU" dirty="0" smtClean="0"/>
              <a:t>Szavazórendszerek</a:t>
            </a:r>
          </a:p>
          <a:p>
            <a:r>
              <a:rPr lang="hu-HU" dirty="0" smtClean="0"/>
              <a:t>4.5. Irodai alkalmazások a felhőben:</a:t>
            </a:r>
          </a:p>
          <a:p>
            <a:r>
              <a:rPr lang="hu-HU" dirty="0" smtClean="0"/>
              <a:t>Dokumentumok közös szerkesztése</a:t>
            </a:r>
          </a:p>
          <a:p>
            <a:r>
              <a:rPr lang="hu-HU" dirty="0" smtClean="0"/>
              <a:t>Táblázatok közös kitöltése, felhasználási lehetőségek az oktatásban és oktatásszervezésben</a:t>
            </a:r>
          </a:p>
          <a:p>
            <a:r>
              <a:rPr lang="hu-HU" dirty="0" smtClean="0"/>
              <a:t>4.6. Prezentációkészítés a felhőben:</a:t>
            </a:r>
          </a:p>
          <a:p>
            <a:r>
              <a:rPr lang="hu-HU" dirty="0" smtClean="0"/>
              <a:t>A prezentációkészítés szabályai, lehetőségei</a:t>
            </a:r>
          </a:p>
          <a:p>
            <a:r>
              <a:rPr lang="hu-HU" dirty="0" smtClean="0"/>
              <a:t>Prezentációkészítési trükkök</a:t>
            </a:r>
          </a:p>
          <a:p>
            <a:r>
              <a:rPr lang="hu-HU" dirty="0" smtClean="0"/>
              <a:t>4.7. Kiegészítő lehetőségek a felhő-technológiában:</a:t>
            </a:r>
          </a:p>
          <a:p>
            <a:r>
              <a:rPr lang="hu-HU" dirty="0" smtClean="0"/>
              <a:t>Online kérdőívkészítés</a:t>
            </a:r>
          </a:p>
          <a:p>
            <a:r>
              <a:rPr lang="hu-HU" dirty="0" smtClean="0"/>
              <a:t>Online munkaszervezés </a:t>
            </a:r>
          </a:p>
          <a:p>
            <a:r>
              <a:rPr lang="hu-HU" dirty="0" smtClean="0"/>
              <a:t>Közös jegyzetelés</a:t>
            </a:r>
          </a:p>
          <a:p>
            <a:r>
              <a:rPr lang="hu-HU" dirty="0" smtClean="0"/>
              <a:t>A megosztás támogatása</a:t>
            </a:r>
          </a:p>
          <a:p>
            <a:r>
              <a:rPr lang="hu-HU" dirty="0" smtClean="0"/>
              <a:t>Linkrövidítők</a:t>
            </a:r>
          </a:p>
          <a:p>
            <a:r>
              <a:rPr lang="hu-HU" dirty="0" smtClean="0"/>
              <a:t>QR-kód készítés</a:t>
            </a:r>
          </a:p>
          <a:p>
            <a:r>
              <a:rPr lang="hu-HU" dirty="0" smtClean="0"/>
              <a:t>4.8. Tanulást segítő alkalmazások:</a:t>
            </a:r>
          </a:p>
          <a:p>
            <a:r>
              <a:rPr lang="hu-HU" dirty="0" smtClean="0"/>
              <a:t>Okosdoboz, Tankocka, egyéb játékos online alkalmazások</a:t>
            </a:r>
          </a:p>
          <a:p>
            <a:r>
              <a:rPr lang="hu-HU" dirty="0" smtClean="0"/>
              <a:t>4.9. Fejlődési lehetőségek:</a:t>
            </a:r>
          </a:p>
          <a:p>
            <a:r>
              <a:rPr lang="hu-HU" dirty="0" smtClean="0"/>
              <a:t>Szakmai közösségek</a:t>
            </a:r>
          </a:p>
          <a:p>
            <a:r>
              <a:rPr lang="hu-HU" dirty="0" smtClean="0"/>
              <a:t>A digitális oktatáshoz kapcsolódó képzések weboldalának bemutatása</a:t>
            </a:r>
          </a:p>
          <a:p>
            <a:endParaRPr lang="hu-HU" dirty="0" smtClean="0"/>
          </a:p>
          <a:p>
            <a:r>
              <a:rPr lang="hu-HU" dirty="0" smtClean="0"/>
              <a:t>5. az oktatómunka felhő alapú </a:t>
            </a:r>
            <a:r>
              <a:rPr lang="hu-HU" dirty="0" err="1" smtClean="0"/>
              <a:t>támoagatása</a:t>
            </a:r>
            <a:endParaRPr lang="hu-HU" dirty="0" smtClean="0"/>
          </a:p>
          <a:p>
            <a:r>
              <a:rPr lang="hu-HU" dirty="0" smtClean="0"/>
              <a:t>5.1. Kollaborációs lehetőségek:</a:t>
            </a:r>
          </a:p>
          <a:p>
            <a:r>
              <a:rPr lang="hu-HU" dirty="0" smtClean="0"/>
              <a:t>Fájlkezelés a felhőben (fájlok feltöltése, megosztása, jogkezelés a felhőben /Google Drive vagy </a:t>
            </a:r>
            <a:r>
              <a:rPr lang="hu-HU" dirty="0" err="1" smtClean="0"/>
              <a:t>Dropbox</a:t>
            </a:r>
            <a:r>
              <a:rPr lang="hu-HU" dirty="0" smtClean="0"/>
              <a:t>, vagy Microsoft felhőszolgáltatásai stb./)</a:t>
            </a:r>
          </a:p>
          <a:p>
            <a:r>
              <a:rPr lang="hu-HU" dirty="0" smtClean="0"/>
              <a:t>Digitális lábnyom</a:t>
            </a:r>
          </a:p>
          <a:p>
            <a:r>
              <a:rPr lang="hu-HU" dirty="0" smtClean="0"/>
              <a:t>Fájlkezelés, kollaborációs lehetőségek, Google-eszközök</a:t>
            </a:r>
          </a:p>
          <a:p>
            <a:r>
              <a:rPr lang="hu-HU" dirty="0" smtClean="0"/>
              <a:t>5.2. Tudásellenőrzés:</a:t>
            </a:r>
          </a:p>
          <a:p>
            <a:r>
              <a:rPr lang="hu-HU" dirty="0" smtClean="0"/>
              <a:t>Tesztkészítők</a:t>
            </a:r>
          </a:p>
          <a:p>
            <a:r>
              <a:rPr lang="hu-HU" dirty="0" smtClean="0"/>
              <a:t>Kvízkészítők</a:t>
            </a:r>
          </a:p>
          <a:p>
            <a:r>
              <a:rPr lang="hu-HU" dirty="0" smtClean="0"/>
              <a:t>Oklevélkészítő és tanúsítványkészítő</a:t>
            </a:r>
          </a:p>
          <a:p>
            <a:r>
              <a:rPr lang="hu-HU" dirty="0" smtClean="0"/>
              <a:t>Szavazórendszerek</a:t>
            </a:r>
          </a:p>
          <a:p>
            <a:r>
              <a:rPr lang="hu-HU" dirty="0" smtClean="0"/>
              <a:t>5.3. Vizualizáció a felhőben:</a:t>
            </a:r>
          </a:p>
          <a:p>
            <a:r>
              <a:rPr lang="hu-HU" dirty="0" smtClean="0"/>
              <a:t>Az online képszerkesztés folyamata, lépései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BD71D-B51A-4608-8069-9560648F4E3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699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Digitális alapú alprogram az IKT-műveltség elemeit kereszttantervi, transzverzális megközelítésben értelmezi, és a digitális pedagógiai kultúra komplex, intézményi szintű fejlesztését tekinti feladatának az iskolai lemorzsolódás csökkentése érdekében.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IKT-műveltség tekintetében a technológiai, a kognitív és a szociális aspektust tekintjük irányadónak, melyek alatt az alábbiakat értjük: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a technológiai műveltséget, tehát az eszközök használatának módozatait;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 a kognitív aspektust, a tartalmak rendszerezésének és integrálásának módjait;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 a szociális aspektust, vagyis az együttműködési és kommunikációs készséget; illetve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 az információ felelősségteljes használatát, vagyis a jogi etikai és személyes biztonságra vonatkozó felhasználási módjait.(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Tongori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2012. 43. o.)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Digitális alapú alprogram alapelveinek és módszertanának kidolgozásával a pedagógusok módszertani kultúraváltását segítjük elő, olyan korszerű digitális megoldásokkal, melyek hozzájárulnak az elektronikus tanulási környezet kialakításához, felgyorsítva az intézmények digitális átállását.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BD71D-B51A-4608-8069-9560648F4E3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386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8848">
              <a:defRPr/>
            </a:pPr>
            <a:fld id="{22DBD71D-B51A-4608-8069-9560648F4E39}" type="slidenum">
              <a:rPr lang="hu-HU">
                <a:solidFill>
                  <a:prstClr val="black"/>
                </a:solidFill>
                <a:latin typeface="Calibri" panose="020F0502020204030204"/>
              </a:rPr>
              <a:pPr defTabSz="928848">
                <a:defRPr/>
              </a:pPr>
              <a:t>20</a:t>
            </a:fld>
            <a:endParaRPr lang="hu-H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70496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CDA5C11E-540C-488B-B718-84796C0B45F1}" type="slidenum">
              <a:rPr lang="hu-HU" smtClean="0">
                <a:solidFill>
                  <a:prstClr val="black"/>
                </a:solidFill>
              </a:rPr>
              <a:pPr defTabSz="457200">
                <a:defRPr/>
              </a:pPr>
              <a:t>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06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0265" indent="-290265" algn="just">
              <a:lnSpc>
                <a:spcPct val="107000"/>
              </a:lnSpc>
              <a:spcBef>
                <a:spcPts val="488"/>
              </a:spcBef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0000"/>
                </a:solidFill>
                <a:ea typeface="Times New Roman" panose="02020603050405020304" pitchFamily="18" charset="0"/>
              </a:rPr>
              <a:t>A Digitális alapú alprogramban fő célunk, hogy a pedagógusok módszertani </a:t>
            </a:r>
            <a:r>
              <a:rPr lang="hu-H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kultúraváltását </a:t>
            </a:r>
            <a:r>
              <a:rPr lang="hu-HU" dirty="0">
                <a:solidFill>
                  <a:srgbClr val="000000"/>
                </a:solidFill>
                <a:ea typeface="Times New Roman" panose="02020603050405020304" pitchFamily="18" charset="0"/>
              </a:rPr>
              <a:t>olyan korszerű digitális megoldásokkal segítsük elő, amelyek </a:t>
            </a:r>
            <a:r>
              <a:rPr lang="hu-H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hozzájárulnak </a:t>
            </a:r>
            <a:r>
              <a:rPr lang="hu-HU" dirty="0">
                <a:solidFill>
                  <a:srgbClr val="000000"/>
                </a:solidFill>
                <a:ea typeface="Times New Roman" panose="02020603050405020304" pitchFamily="18" charset="0"/>
              </a:rPr>
              <a:t>az oktatási közeg elektronikus tanulási környezetének kialakításához, felgyorsítva az intézmények digitális átállását és az IKT-műveltség kiteljesedés.</a:t>
            </a:r>
          </a:p>
          <a:p>
            <a:pPr marL="290265" indent="-290265" algn="just">
              <a:lnSpc>
                <a:spcPct val="107000"/>
              </a:lnSpc>
              <a:spcBef>
                <a:spcPts val="488"/>
              </a:spcBef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hu-HU" dirty="0"/>
              <a:t>Hiszünk abban, hogy módszer révén az információs társadalmak iskolájában a tudás megszerzése során alkalmazott digitális megoldások motivációs bázist és </a:t>
            </a:r>
          </a:p>
          <a:p>
            <a:pPr rtl="0"/>
            <a:r>
              <a:rPr lang="hu-HU" dirty="0"/>
              <a:t>egyben örömforrást is jelentenek a tanulók számára.</a:t>
            </a:r>
          </a:p>
          <a:p>
            <a:pPr marL="174159" indent="-174159">
              <a:buFont typeface="Arial" panose="020B0604020202020204" pitchFamily="34" charset="0"/>
              <a:buChar char="•"/>
            </a:pPr>
            <a:r>
              <a:rPr lang="hu-HU" dirty="0"/>
              <a:t>Egy olyan iskolát szeretnénk teremteni, amelyben egy szellemiségében önálló, kreatív, ugyanakkor módszertani kultúrájában szakszerűen felkészített, egymás-</a:t>
            </a:r>
            <a:r>
              <a:rPr lang="hu-HU" dirty="0" err="1"/>
              <a:t>sal</a:t>
            </a:r>
            <a:r>
              <a:rPr lang="hu-HU" dirty="0"/>
              <a:t> rendszeresen és színvonalasan kommunikáló közösség munkálkodik, amely a digitális technológia kínálta lehetőségek révén ismeri meg és alkalmazza a napi kihívásokra adható pedagógiai válaszokat.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8848">
              <a:defRPr/>
            </a:pPr>
            <a:fld id="{22DBD71D-B51A-4608-8069-9560648F4E39}" type="slidenum">
              <a:rPr lang="hu-HU">
                <a:solidFill>
                  <a:prstClr val="black"/>
                </a:solidFill>
                <a:latin typeface="Calibri" panose="020F0502020204030204"/>
              </a:rPr>
              <a:pPr defTabSz="928848">
                <a:defRPr/>
              </a:pPr>
              <a:t>6</a:t>
            </a:fld>
            <a:endParaRPr lang="hu-H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70211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Digitális alapú alprogram az IKT-műveltség elemeit kereszttantervi, transzverzális megközelítésben értelmezi, és a digitális pedagógiai kultúra komplex, intézményi szintű fejlesztését tekinti feladatának az iskolai lemorzsolódás csökkentése érdekében. </a:t>
            </a:r>
          </a:p>
          <a:p>
            <a:r>
              <a:rPr lang="hu-HU" dirty="0"/>
              <a:t>Az IKT-műveltség tekintetében a technológiai, a kognitív és a szociális aspektust tekintjük irányadónak, melyek alatt az alábbiakat értjük: </a:t>
            </a:r>
          </a:p>
          <a:p>
            <a:r>
              <a:rPr lang="hu-HU" dirty="0"/>
              <a:t>(1) a technológiai műveltséget, tehát az eszközök használatának módozatait; </a:t>
            </a:r>
          </a:p>
          <a:p>
            <a:r>
              <a:rPr lang="hu-HU" dirty="0"/>
              <a:t>(2) a kognitív aspektust, a tartalmak rendszerezésének és integrálásának módjait; </a:t>
            </a:r>
          </a:p>
          <a:p>
            <a:r>
              <a:rPr lang="hu-HU" dirty="0"/>
              <a:t>(3) a szociális aspektust, vagyis az együttműködési és kommunikációs készséget; illetve </a:t>
            </a:r>
          </a:p>
          <a:p>
            <a:r>
              <a:rPr lang="hu-HU" dirty="0"/>
              <a:t>(4) az információ felelősségteljes használatát, vagyis a jogi etikai és személyes biztonságra vonatkozó felhasználási módjait.(</a:t>
            </a:r>
            <a:r>
              <a:rPr lang="hu-HU" dirty="0" err="1"/>
              <a:t>Tongori</a:t>
            </a:r>
            <a:r>
              <a:rPr lang="hu-HU" dirty="0"/>
              <a:t>, 2012. 43. o.)</a:t>
            </a:r>
          </a:p>
          <a:p>
            <a:r>
              <a:rPr lang="hu-HU" dirty="0"/>
              <a:t>A Digitális alapú alprogram alapelveinek és módszertanának kidolgozásával a pedagógusok módszertani kultúraváltását segítjük elő, olyan korszerű digitális megoldásokkal, melyek hozzájárulnak az elektronikus tanulási környezet kialakításához, felgyorsítva az intézmények digitális átállását.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8848">
              <a:defRPr/>
            </a:pPr>
            <a:fld id="{22DBD71D-B51A-4608-8069-9560648F4E39}" type="slidenum">
              <a:rPr lang="hu-HU">
                <a:solidFill>
                  <a:prstClr val="black"/>
                </a:solidFill>
                <a:latin typeface="Calibri" panose="020F0502020204030204"/>
              </a:rPr>
              <a:pPr defTabSz="928848">
                <a:defRPr/>
              </a:pPr>
              <a:t>7</a:t>
            </a:fld>
            <a:endParaRPr lang="hu-H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98267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alprogram feladata egy olyan komplex módszertani repertoár kidolgozása, amely az IKT-műveltség fejlesztését a transzverzális kompetencia felfogásban valósítja meg, olyan pedagógiai módszertani kultúra meghonosításával, amely az elektronikus tanulási környezet alapelveit alkalmazza.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alprogram figyelembe veszi az intézményekre jellemző heterogén eszközellátottsági profilokat, és ennek megfelelően differenciált megoldásokat kínál. A különböző infrastrukturális profilok ugyanis eltérő lehetőségeket biztosítanak, ezért fontos, hogy a tanárok a megfelelő módszertani eszköztár birtokában legyenek és alkalmazzák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(BYOD) illetve az 1:1 modell gyakorlatban történő megvalósítását. Az eltérő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eszközellátottságot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pedagógusok módszertani kultúrájának széles körű fejlesztésével kívánjuk kompenzálni, mivel a rendelkezésre álló infrastruktúrához igazodva segítünk olyan megoldások keresésében és kidolgozásában, amellyel áthidalhatják a nehézségeket. Ehhez stabil felhasználói ismeretekre és módszertani tudásra van szükség, amelyet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blended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képzéssel, a hozzá kapcsolódó online tananyaggal, valamint az alprogramhoz készülő tanári kézikönyvvel kívánunk biztosítani.</a:t>
            </a:r>
          </a:p>
          <a:p>
            <a:endParaRPr lang="hu-HU" dirty="0" smtClean="0"/>
          </a:p>
          <a:p>
            <a:r>
              <a:rPr lang="hu-HU" dirty="0" smtClean="0"/>
              <a:t>Alprogramunkban  nagy  hangsúlyt  kap  a  felfedezéses  és  más  tevékenységek-be ágyazott tanulás módszere, amely során a tanulók úgy sajátítják el az egyes IKT-műveltség  területeiként  meghatározott  kompetenciaelemeket,  hogy  él-</a:t>
            </a:r>
            <a:r>
              <a:rPr lang="hu-HU" dirty="0" err="1" smtClean="0"/>
              <a:t>ményszerűvé</a:t>
            </a:r>
            <a:r>
              <a:rPr lang="hu-HU" dirty="0" smtClean="0"/>
              <a:t> válik a folyamat. Az elektronikus tanulási környezetben történő </a:t>
            </a:r>
            <a:r>
              <a:rPr lang="hu-HU" dirty="0" err="1" smtClean="0"/>
              <a:t>ta</a:t>
            </a:r>
            <a:r>
              <a:rPr lang="hu-HU" dirty="0" smtClean="0"/>
              <a:t>-</a:t>
            </a:r>
            <a:r>
              <a:rPr lang="hu-HU" dirty="0" err="1" smtClean="0"/>
              <a:t>nulás</a:t>
            </a:r>
            <a:r>
              <a:rPr lang="hu-HU" dirty="0" smtClean="0"/>
              <a:t>-tanítás, a hálózati részvétel elősegíti a közös munkavégzést, és az együtt tanulás  élménye  révén  hozzájárul  a  végzettség  nélküli  iskolaelhagyás  </a:t>
            </a:r>
            <a:r>
              <a:rPr lang="hu-HU" dirty="0" err="1" smtClean="0"/>
              <a:t>mérsék-léséhez</a:t>
            </a:r>
            <a:r>
              <a:rPr lang="hu-HU" dirty="0" smtClean="0"/>
              <a:t>.  Célunk,  hogy  a  pedagógusokban  kialakítsuk  az  oktatásba  integrált  IKT-eszközöket értő és kritikus módon alkalmazni képes „digitális állampolgár” habitust, melynek révén az összetett problémák megoldása a technológia segít-</a:t>
            </a:r>
            <a:r>
              <a:rPr lang="hu-HU" dirty="0" err="1" smtClean="0"/>
              <a:t>ségével</a:t>
            </a:r>
            <a:r>
              <a:rPr lang="hu-HU" dirty="0" smtClean="0"/>
              <a:t> is lehetővé válik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BD71D-B51A-4608-8069-9560648F4E3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088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alprogram kidolgozását meghatározó alapelvek</a:t>
            </a:r>
            <a:r>
              <a:rPr lang="hu-HU" b="1" dirty="0"/>
              <a:t> kapcsolódása a Komplex Alapprogram alapelveihez</a:t>
            </a:r>
            <a:endParaRPr lang="hu-HU" dirty="0"/>
          </a:p>
          <a:p>
            <a:r>
              <a:rPr lang="hu-HU" dirty="0"/>
              <a:t>Az IKT-eszközök és azok virtuális dimenziójának tanulás-tanítás során való alkalmazása során lehetségessé válik az egyéni tanulási utak kialakítása, valamint a csoportszinten belüli, adott IKT-műveltségi szint elemeihez kapcsolódó tudásszintek detektálása, és ez alapján egyéni sajátosságokhoz igazodó tevékenységek kidolgozása, amely az </a:t>
            </a:r>
            <a:r>
              <a:rPr lang="hu-HU" b="1" dirty="0"/>
              <a:t>adaptivitás</a:t>
            </a:r>
            <a:r>
              <a:rPr lang="hu-HU" dirty="0"/>
              <a:t> alapelvhez szorosan kapcsolódik.</a:t>
            </a:r>
          </a:p>
          <a:p>
            <a:r>
              <a:rPr lang="hu-HU" dirty="0"/>
              <a:t>A </a:t>
            </a:r>
            <a:r>
              <a:rPr lang="hu-HU" b="1" dirty="0"/>
              <a:t>tanulástámogatás</a:t>
            </a:r>
            <a:r>
              <a:rPr lang="hu-HU" dirty="0"/>
              <a:t> terén a heterogén csoportokban történő differenciált fejlesztéshez jól igazodik a különböző tantárgyak élményszerű, játékos megközelítése, melynek révén erősödik a konceptuális tanulás, a játékos alkalmazásokhoz és az IKT-eszközök együttműködésre alkalmas sokszínű használatával a motiváció magas szinten tartása, a tanulás iránti pozitív attitűd erősítése. A digitális iskolafejlesztési programban nagy hangsúlyt kap a felfedezéses és más tevékenységekbe ágyazott tanulás módszere, amely során a tanulók úgy sajátítják el az egyes IKT-műveltség területeiként meghatározott kompetenciaelemeket, hogy élményszerűvé válik a folyamat, hiszen saját maguk tapasztalják meg az egyes alkalmazásokban rejlő lehetőségeket, valamint számos esetben a tanulás tudattalanul egy másik feladat végzése közben megy végbe; továbbá a digitális szövegértés fejlesztése, ami segít a digitális szakadék leküzdésében, a digitális leszakadók fejlesztésében, a tanulás támogatásában (hiszen digitális szövegekből tanulnak). Kreatív és produktív módon dolgozhatják fel a digitális szövegeket egyéni és </a:t>
            </a:r>
            <a:r>
              <a:rPr lang="hu-HU" dirty="0" err="1"/>
              <a:t>kollaboratív</a:t>
            </a:r>
            <a:r>
              <a:rPr lang="hu-HU" dirty="0"/>
              <a:t> formában tantárgytól független módszerekkel, így a fejlesztésre kiválasztott digitális szövegek a különböző tantárgyi tartalmaknak megfelelően a kutatásalapú tanulás módszerébe is integrálhatók, amely segítségével lehetővé válik a közös tudásépítés.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8848">
              <a:defRPr/>
            </a:pPr>
            <a:fld id="{22DBD71D-B51A-4608-8069-9560648F4E39}" type="slidenum">
              <a:rPr lang="hu-HU">
                <a:solidFill>
                  <a:prstClr val="black"/>
                </a:solidFill>
                <a:latin typeface="Calibri" panose="020F0502020204030204"/>
              </a:rPr>
              <a:pPr defTabSz="928848">
                <a:defRPr/>
              </a:pPr>
              <a:t>10</a:t>
            </a:fld>
            <a:endParaRPr lang="hu-H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89511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848">
              <a:defRPr/>
            </a:pPr>
            <a:r>
              <a:rPr lang="hu-HU" dirty="0"/>
              <a:t>Az IKT-műveltség elemeinek szociális aspektusa több területen támogatja a </a:t>
            </a:r>
            <a:r>
              <a:rPr lang="hu-HU" b="1" dirty="0" err="1"/>
              <a:t>közösségiesség</a:t>
            </a:r>
            <a:r>
              <a:rPr lang="hu-HU" dirty="0"/>
              <a:t> alapelvének megvalósulását, például a pedagógusközösség egymással végzett, hálózaton keresztüli </a:t>
            </a:r>
            <a:r>
              <a:rPr lang="hu-HU" dirty="0" err="1"/>
              <a:t>kollaboratív</a:t>
            </a:r>
            <a:r>
              <a:rPr lang="hu-HU" dirty="0"/>
              <a:t> munka révén, valamint a tanulókkal való együttműködés során. A digitális alapú alprogram fontos céljának tekinti az újmédia környezetben megjelenő különböző típusú információ felelősségteljes használatát és etikus felhasználási módjait, amely az információk hatékony megosztását, valamint a közösségen belüli értékteremtést helyezi előtérbe. A hálózati részvétel másik hozadéka a tanulóközösségek kialakulása és fenntarthatósága, amely az internetet tér-és időfüggetlen volta miatt hosszú távú, és az informális területeket is érintő módon járulhat hozzá az élethosszig tartó, közösségi tanuláshoz.</a:t>
            </a:r>
          </a:p>
          <a:p>
            <a:endParaRPr lang="hu-HU" dirty="0"/>
          </a:p>
          <a:p>
            <a:r>
              <a:rPr lang="hu-HU" dirty="0"/>
              <a:t>Az IKT-műveltség 4 aspektusa jól tükrözi, hogy az egyén szintjén milyen komplex megközelítésben jelenik meg a digitális kultúra, amely elemekhez tartozó kompetenciák fejlesztése az alapfokú oktatás minden szintjén releváns feladat. Az elektronikus tanulási környezetben történő tanulás-tanítás a hálózati részvétel és a </a:t>
            </a:r>
            <a:r>
              <a:rPr lang="hu-HU" dirty="0" err="1"/>
              <a:t>hálózatosodás</a:t>
            </a:r>
            <a:r>
              <a:rPr lang="hu-HU" dirty="0"/>
              <a:t> mentén elősegíti a </a:t>
            </a:r>
            <a:r>
              <a:rPr lang="hu-HU" b="1" dirty="0"/>
              <a:t>komplexitás</a:t>
            </a:r>
            <a:r>
              <a:rPr lang="hu-HU" dirty="0"/>
              <a:t> alapelvének megvalósulását, hiszen az IKT-műveltség – transzverzális jellegéből adódóan – a többi alprogramot is </a:t>
            </a:r>
            <a:r>
              <a:rPr lang="hu-HU" dirty="0" err="1"/>
              <a:t>átszövi</a:t>
            </a:r>
            <a:r>
              <a:rPr lang="hu-HU" dirty="0"/>
              <a:t>. A hálózati részvétel és együttműködés tovább segíti a közös munkavégzést, és az </a:t>
            </a:r>
            <a:r>
              <a:rPr lang="hu-HU" dirty="0" err="1"/>
              <a:t>együtttanulás</a:t>
            </a:r>
            <a:r>
              <a:rPr lang="hu-HU" dirty="0"/>
              <a:t> élménye révén hozzájárul a végzettség nélküli iskolaelhagyás mérsékléséhez. </a:t>
            </a:r>
          </a:p>
          <a:p>
            <a:r>
              <a:rPr lang="hu-HU" dirty="0"/>
              <a:t>A Digitális alapú alprogramban az elektronikus tanulási környezet virtuális dimenziójának (internetes szolgáltatások és applikációk) hozzáférhetősége révén a </a:t>
            </a:r>
            <a:r>
              <a:rPr lang="hu-HU" b="1" dirty="0"/>
              <a:t>méltányosság</a:t>
            </a:r>
            <a:r>
              <a:rPr lang="hu-HU" dirty="0"/>
              <a:t> alapelv az egyenlő hozzáférés révén valósul meg, amely a tanszabadság alapvető követelményét is támogatja. Ezen túlmenően a BYOD-modell (azaz a saját használatban lévő eszközök bevonása az oktatásba) is támogatja ezt, hiszen a későbbiekben ennek révén valósulhat meg a személyes tanulási környezet kiépítése. A tanulási környezet ilyen formában történő </a:t>
            </a:r>
            <a:r>
              <a:rPr lang="hu-HU" b="1" dirty="0"/>
              <a:t>differenciálása</a:t>
            </a:r>
            <a:r>
              <a:rPr lang="hu-HU" dirty="0"/>
              <a:t> alapvető elem a 21. századi infokommunikációs világban, hiszen az eltérő eszközökhöz, platformokhoz való alkalmazkodás képessége, azaz az </a:t>
            </a:r>
            <a:r>
              <a:rPr lang="hu-HU" b="1" dirty="0"/>
              <a:t>adaptivitás</a:t>
            </a:r>
            <a:r>
              <a:rPr lang="hu-HU" dirty="0"/>
              <a:t> elengedhetetlen.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8848">
              <a:defRPr/>
            </a:pPr>
            <a:fld id="{22DBD71D-B51A-4608-8069-9560648F4E39}" type="slidenum">
              <a:rPr lang="hu-HU">
                <a:solidFill>
                  <a:prstClr val="black"/>
                </a:solidFill>
                <a:latin typeface="Calibri" panose="020F0502020204030204"/>
              </a:rPr>
              <a:pPr defTabSz="928848">
                <a:defRPr/>
              </a:pPr>
              <a:t>11</a:t>
            </a:fld>
            <a:endParaRPr lang="hu-H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33573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1. Eszközhasználat (online órák)</a:t>
            </a:r>
          </a:p>
          <a:p>
            <a:r>
              <a:rPr lang="hu-HU" dirty="0" smtClean="0"/>
              <a:t>1.1. Technológiai műveltség:</a:t>
            </a:r>
          </a:p>
          <a:p>
            <a:r>
              <a:rPr lang="hu-HU" dirty="0" smtClean="0"/>
              <a:t>-	IKT-eszközök hardver sajátosságai (specifikációk, portok)</a:t>
            </a:r>
          </a:p>
          <a:p>
            <a:r>
              <a:rPr lang="hu-HU" dirty="0" smtClean="0"/>
              <a:t>-	Választhatóan az alábbi eszköztípusokra:</a:t>
            </a:r>
          </a:p>
          <a:p>
            <a:r>
              <a:rPr lang="hu-HU" dirty="0" smtClean="0"/>
              <a:t>-	Személyi számítógépek,-laptopok</a:t>
            </a:r>
          </a:p>
          <a:p>
            <a:r>
              <a:rPr lang="hu-HU" dirty="0" smtClean="0"/>
              <a:t>-	Tabletek</a:t>
            </a:r>
          </a:p>
          <a:p>
            <a:r>
              <a:rPr lang="hu-HU" dirty="0" smtClean="0"/>
              <a:t>1.2. Felelősségteljes eszközhasználat:</a:t>
            </a:r>
          </a:p>
          <a:p>
            <a:r>
              <a:rPr lang="hu-HU" dirty="0" smtClean="0"/>
              <a:t>IKT-eszközök oktatási célú használata</a:t>
            </a:r>
          </a:p>
          <a:p>
            <a:r>
              <a:rPr lang="hu-HU" dirty="0" smtClean="0"/>
              <a:t>(kivetítési lehetőségek,</a:t>
            </a:r>
          </a:p>
          <a:p>
            <a:r>
              <a:rPr lang="hu-HU" dirty="0" smtClean="0"/>
              <a:t>oktatásban használható applikációk, szoftverek telepítése)</a:t>
            </a:r>
          </a:p>
          <a:p>
            <a:r>
              <a:rPr lang="hu-HU" dirty="0" smtClean="0"/>
              <a:t>Választhatóan az alábbi operációs rendszerekre:</a:t>
            </a:r>
          </a:p>
          <a:p>
            <a:r>
              <a:rPr lang="hu-HU" dirty="0" smtClean="0"/>
              <a:t>-	Windows</a:t>
            </a:r>
          </a:p>
          <a:p>
            <a:r>
              <a:rPr lang="hu-HU" dirty="0" smtClean="0"/>
              <a:t>-	</a:t>
            </a:r>
            <a:r>
              <a:rPr lang="hu-HU" dirty="0" err="1" smtClean="0"/>
              <a:t>Android</a:t>
            </a:r>
            <a:endParaRPr lang="hu-HU" dirty="0" smtClean="0"/>
          </a:p>
          <a:p>
            <a:r>
              <a:rPr lang="hu-HU" dirty="0" smtClean="0"/>
              <a:t>-	</a:t>
            </a:r>
            <a:r>
              <a:rPr lang="hu-HU" dirty="0" err="1" smtClean="0"/>
              <a:t>iOS</a:t>
            </a:r>
            <a:endParaRPr lang="hu-HU" dirty="0" smtClean="0"/>
          </a:p>
          <a:p>
            <a:r>
              <a:rPr lang="hu-HU" dirty="0" smtClean="0"/>
              <a:t>1.3. Információkeresés:</a:t>
            </a:r>
          </a:p>
          <a:p>
            <a:r>
              <a:rPr lang="hu-HU" dirty="0" smtClean="0"/>
              <a:t>Információkeresési gyakorlat</a:t>
            </a:r>
          </a:p>
          <a:p>
            <a:r>
              <a:rPr lang="hu-HU" dirty="0" smtClean="0"/>
              <a:t>A kritikus információ kiválasztása</a:t>
            </a:r>
          </a:p>
          <a:p>
            <a:r>
              <a:rPr lang="hu-HU" dirty="0" smtClean="0"/>
              <a:t>Online tananyagforrások</a:t>
            </a:r>
          </a:p>
          <a:p>
            <a:r>
              <a:rPr lang="hu-HU" dirty="0" smtClean="0"/>
              <a:t>2. Bevezetés (kontakt óra)</a:t>
            </a:r>
          </a:p>
          <a:p>
            <a:r>
              <a:rPr lang="hu-HU" dirty="0" smtClean="0"/>
              <a:t>Bemutatkozás:</a:t>
            </a:r>
          </a:p>
          <a:p>
            <a:r>
              <a:rPr lang="hu-HU" dirty="0" smtClean="0"/>
              <a:t>-	A csoporttagok és trénerek bemutatkozása: kapcsolódás a programhoz, elvárások megfogalmazása.</a:t>
            </a:r>
          </a:p>
          <a:p>
            <a:r>
              <a:rPr lang="hu-HU" dirty="0" smtClean="0"/>
              <a:t>A képzési program ismertetése.</a:t>
            </a:r>
          </a:p>
          <a:p>
            <a:r>
              <a:rPr lang="hu-HU" dirty="0" smtClean="0"/>
              <a:t>-	A képzés témakörei, módszerei,</a:t>
            </a:r>
          </a:p>
          <a:p>
            <a:r>
              <a:rPr lang="hu-HU" dirty="0" smtClean="0"/>
              <a:t>-	A képzési tartalom kapcsolódása a Komplex Alapprogram koncepciójához programon belül</a:t>
            </a:r>
          </a:p>
          <a:p>
            <a:r>
              <a:rPr lang="hu-HU" dirty="0" smtClean="0"/>
              <a:t>-	A képzési folyamat ismertetése (online </a:t>
            </a:r>
            <a:r>
              <a:rPr lang="hu-HU" dirty="0" err="1" smtClean="0"/>
              <a:t>learning</a:t>
            </a:r>
            <a:r>
              <a:rPr lang="hu-HU" dirty="0" smtClean="0"/>
              <a:t> képzés működése)</a:t>
            </a:r>
          </a:p>
          <a:p>
            <a:r>
              <a:rPr lang="hu-HU" dirty="0" smtClean="0"/>
              <a:t>Közös megállapodás a csoport működésének formáiról, szabályairól</a:t>
            </a:r>
          </a:p>
          <a:p>
            <a:r>
              <a:rPr lang="hu-HU" dirty="0" smtClean="0"/>
              <a:t>3. Elméleti felkészítés (kontakt órák)</a:t>
            </a:r>
          </a:p>
          <a:p>
            <a:r>
              <a:rPr lang="hu-HU" dirty="0" smtClean="0"/>
              <a:t>-	Iskola a 21. században. Digitális átállás az oktatásban, különös tekintettel a módszertani megújulás lehetőségeire.</a:t>
            </a:r>
          </a:p>
          <a:p>
            <a:r>
              <a:rPr lang="hu-HU" dirty="0" smtClean="0"/>
              <a:t>-	A digitális pedagógus.</a:t>
            </a:r>
          </a:p>
          <a:p>
            <a:r>
              <a:rPr lang="hu-HU" dirty="0" smtClean="0"/>
              <a:t>-	Új tanulási </a:t>
            </a:r>
            <a:r>
              <a:rPr lang="hu-HU" dirty="0" err="1" smtClean="0"/>
              <a:t>környezetek</a:t>
            </a:r>
            <a:endParaRPr lang="hu-HU" dirty="0" smtClean="0"/>
          </a:p>
          <a:p>
            <a:r>
              <a:rPr lang="hu-HU" dirty="0" smtClean="0"/>
              <a:t>-	BYOD-modell, a hozzáférés 1:1 modellje</a:t>
            </a:r>
          </a:p>
          <a:p>
            <a:r>
              <a:rPr lang="hu-HU" dirty="0" smtClean="0"/>
              <a:t>-	A 21. századi alapkészség- és kompetenciamodellek, digitális írástudás (a digitális szövegértés fejlesztése)</a:t>
            </a:r>
          </a:p>
          <a:p>
            <a:r>
              <a:rPr lang="hu-HU" dirty="0" smtClean="0"/>
              <a:t>-	A Digitális alapú alprogram (DA) kompetenciarendszerének bemutatása.</a:t>
            </a:r>
          </a:p>
          <a:p>
            <a:r>
              <a:rPr lang="hu-HU" dirty="0" smtClean="0"/>
              <a:t>-	Differenciálás IKT-eszközök segítségével.</a:t>
            </a:r>
          </a:p>
          <a:p>
            <a:r>
              <a:rPr lang="hu-HU" dirty="0" smtClean="0"/>
              <a:t>4. Tanítást-tanulást és </a:t>
            </a:r>
            <a:r>
              <a:rPr lang="hu-HU" dirty="0" err="1" smtClean="0"/>
              <a:t>kollaboratív</a:t>
            </a:r>
            <a:r>
              <a:rPr lang="hu-HU" dirty="0" smtClean="0"/>
              <a:t> munkát támogató digitális taneszközök (kontakt)</a:t>
            </a:r>
          </a:p>
          <a:p>
            <a:r>
              <a:rPr lang="hu-HU" dirty="0" smtClean="0"/>
              <a:t>4.1. Kollaborációs lehetőségek:</a:t>
            </a:r>
          </a:p>
          <a:p>
            <a:r>
              <a:rPr lang="hu-HU" dirty="0" smtClean="0"/>
              <a:t>Fájlkezelés a felhőben (fájlok feltöltése, megosztása, jogkezelés a felhőben /Google Drive vagy </a:t>
            </a:r>
            <a:r>
              <a:rPr lang="hu-HU" dirty="0" err="1" smtClean="0"/>
              <a:t>Dropbox</a:t>
            </a:r>
            <a:r>
              <a:rPr lang="hu-HU" dirty="0" smtClean="0"/>
              <a:t> vagy Microsoft felhőszolgáltatásai stb./)</a:t>
            </a:r>
          </a:p>
          <a:p>
            <a:r>
              <a:rPr lang="hu-HU" dirty="0" smtClean="0"/>
              <a:t>Digitális lábnyom</a:t>
            </a:r>
          </a:p>
          <a:p>
            <a:r>
              <a:rPr lang="hu-HU" dirty="0" smtClean="0"/>
              <a:t>Fájlkezelés, kollaborációs lehetőségek, Google eszközök</a:t>
            </a:r>
          </a:p>
          <a:p>
            <a:r>
              <a:rPr lang="hu-HU" dirty="0" smtClean="0"/>
              <a:t>4.2. Az óraszervezést segítő alkalmazások:</a:t>
            </a:r>
          </a:p>
          <a:p>
            <a:r>
              <a:rPr lang="hu-HU" dirty="0" err="1" smtClean="0"/>
              <a:t>Osztálytermi</a:t>
            </a:r>
            <a:r>
              <a:rPr lang="hu-HU" dirty="0" smtClean="0"/>
              <a:t> menedzsment rendszerek</a:t>
            </a:r>
          </a:p>
          <a:p>
            <a:r>
              <a:rPr lang="hu-HU" dirty="0" smtClean="0"/>
              <a:t>Digitális osztályterem</a:t>
            </a:r>
          </a:p>
          <a:p>
            <a:r>
              <a:rPr lang="hu-HU" dirty="0" smtClean="0"/>
              <a:t>Csoportszervezés</a:t>
            </a:r>
          </a:p>
          <a:p>
            <a:r>
              <a:rPr lang="hu-HU" dirty="0" smtClean="0"/>
              <a:t>Az időgazdálkodás eszközei, idővonalak</a:t>
            </a:r>
          </a:p>
          <a:p>
            <a:r>
              <a:rPr lang="hu-HU" dirty="0" smtClean="0"/>
              <a:t>4.3. Összefoglalást, megértést támogató vizuális megoldások:</a:t>
            </a:r>
          </a:p>
          <a:p>
            <a:r>
              <a:rPr lang="hu-HU" dirty="0" smtClean="0"/>
              <a:t>Szófelhőkészítés</a:t>
            </a:r>
          </a:p>
          <a:p>
            <a:r>
              <a:rPr lang="hu-HU" dirty="0" smtClean="0"/>
              <a:t>Fogalomtérkép készítők</a:t>
            </a:r>
          </a:p>
          <a:p>
            <a:r>
              <a:rPr lang="hu-HU" dirty="0" smtClean="0"/>
              <a:t>Interaktív faliújság</a:t>
            </a:r>
          </a:p>
          <a:p>
            <a:r>
              <a:rPr lang="hu-HU" dirty="0" smtClean="0"/>
              <a:t>4.4. Tudásellenőrzés:</a:t>
            </a:r>
          </a:p>
          <a:p>
            <a:r>
              <a:rPr lang="hu-HU" dirty="0" smtClean="0"/>
              <a:t>Tesztkészítők</a:t>
            </a:r>
          </a:p>
          <a:p>
            <a:r>
              <a:rPr lang="hu-HU" dirty="0" smtClean="0"/>
              <a:t>Kvízkészítők</a:t>
            </a:r>
          </a:p>
          <a:p>
            <a:r>
              <a:rPr lang="hu-HU" dirty="0" smtClean="0"/>
              <a:t>Oklevélkészítő és tanúsítványkészítő</a:t>
            </a:r>
          </a:p>
          <a:p>
            <a:r>
              <a:rPr lang="hu-HU" dirty="0" smtClean="0"/>
              <a:t>Szavazórendszerek</a:t>
            </a:r>
          </a:p>
          <a:p>
            <a:r>
              <a:rPr lang="hu-HU" dirty="0" smtClean="0"/>
              <a:t>4.5. Irodai alkalmazások a felhőben:</a:t>
            </a:r>
          </a:p>
          <a:p>
            <a:r>
              <a:rPr lang="hu-HU" dirty="0" smtClean="0"/>
              <a:t>Dokumentumok közös szerkesztése</a:t>
            </a:r>
          </a:p>
          <a:p>
            <a:r>
              <a:rPr lang="hu-HU" dirty="0" smtClean="0"/>
              <a:t>Táblázatok közös kitöltése, felhasználási lehetőségek az oktatásban és oktatásszervezésben</a:t>
            </a:r>
          </a:p>
          <a:p>
            <a:r>
              <a:rPr lang="hu-HU" dirty="0" smtClean="0"/>
              <a:t>4.6. Prezentációkészítés a felhőben:</a:t>
            </a:r>
          </a:p>
          <a:p>
            <a:r>
              <a:rPr lang="hu-HU" dirty="0" smtClean="0"/>
              <a:t>A prezentációkészítés szabályai, lehetőségei</a:t>
            </a:r>
          </a:p>
          <a:p>
            <a:r>
              <a:rPr lang="hu-HU" dirty="0" smtClean="0"/>
              <a:t>Prezentációkészítési trükkök</a:t>
            </a:r>
          </a:p>
          <a:p>
            <a:r>
              <a:rPr lang="hu-HU" dirty="0" smtClean="0"/>
              <a:t>4.7. Kiegészítő lehetőségek a felhő-technológiában:</a:t>
            </a:r>
          </a:p>
          <a:p>
            <a:r>
              <a:rPr lang="hu-HU" dirty="0" smtClean="0"/>
              <a:t>Online kérdőívkészítés</a:t>
            </a:r>
          </a:p>
          <a:p>
            <a:r>
              <a:rPr lang="hu-HU" dirty="0" smtClean="0"/>
              <a:t>Online munkaszervezés </a:t>
            </a:r>
          </a:p>
          <a:p>
            <a:r>
              <a:rPr lang="hu-HU" dirty="0" smtClean="0"/>
              <a:t>Közös jegyzetelés</a:t>
            </a:r>
          </a:p>
          <a:p>
            <a:r>
              <a:rPr lang="hu-HU" dirty="0" smtClean="0"/>
              <a:t>A megosztás támogatása</a:t>
            </a:r>
          </a:p>
          <a:p>
            <a:r>
              <a:rPr lang="hu-HU" dirty="0" smtClean="0"/>
              <a:t>Linkrövidítők</a:t>
            </a:r>
          </a:p>
          <a:p>
            <a:r>
              <a:rPr lang="hu-HU" dirty="0" smtClean="0"/>
              <a:t>QR-kód készítés</a:t>
            </a:r>
          </a:p>
          <a:p>
            <a:r>
              <a:rPr lang="hu-HU" dirty="0" smtClean="0"/>
              <a:t>4.8. Tanulást segítő alkalmazások:</a:t>
            </a:r>
          </a:p>
          <a:p>
            <a:r>
              <a:rPr lang="hu-HU" dirty="0" smtClean="0"/>
              <a:t>Okosdoboz, Tankocka, egyéb játékos online alkalmazások</a:t>
            </a:r>
          </a:p>
          <a:p>
            <a:r>
              <a:rPr lang="hu-HU" dirty="0" smtClean="0"/>
              <a:t>4.9. Fejlődési lehetőségek:</a:t>
            </a:r>
          </a:p>
          <a:p>
            <a:r>
              <a:rPr lang="hu-HU" dirty="0" smtClean="0"/>
              <a:t>Szakmai közösségek</a:t>
            </a:r>
          </a:p>
          <a:p>
            <a:r>
              <a:rPr lang="hu-HU" dirty="0" smtClean="0"/>
              <a:t>A digitális oktatáshoz kapcsolódó képzések weboldalának bemutatása</a:t>
            </a:r>
          </a:p>
          <a:p>
            <a:endParaRPr lang="hu-HU" dirty="0" smtClean="0"/>
          </a:p>
          <a:p>
            <a:r>
              <a:rPr lang="hu-HU" dirty="0" smtClean="0"/>
              <a:t>5. az oktatómunka felhő alapú </a:t>
            </a:r>
            <a:r>
              <a:rPr lang="hu-HU" dirty="0" err="1" smtClean="0"/>
              <a:t>támoagatása</a:t>
            </a:r>
            <a:endParaRPr lang="hu-HU" dirty="0" smtClean="0"/>
          </a:p>
          <a:p>
            <a:r>
              <a:rPr lang="hu-HU" dirty="0" smtClean="0"/>
              <a:t>5.1. Kollaborációs lehetőségek:</a:t>
            </a:r>
          </a:p>
          <a:p>
            <a:r>
              <a:rPr lang="hu-HU" dirty="0" smtClean="0"/>
              <a:t>Fájlkezelés a felhőben (fájlok feltöltése, megosztása, jogkezelés a felhőben /Google Drive vagy </a:t>
            </a:r>
            <a:r>
              <a:rPr lang="hu-HU" dirty="0" err="1" smtClean="0"/>
              <a:t>Dropbox</a:t>
            </a:r>
            <a:r>
              <a:rPr lang="hu-HU" dirty="0" smtClean="0"/>
              <a:t>, vagy Microsoft felhőszolgáltatásai stb./)</a:t>
            </a:r>
          </a:p>
          <a:p>
            <a:r>
              <a:rPr lang="hu-HU" dirty="0" smtClean="0"/>
              <a:t>Digitális lábnyom</a:t>
            </a:r>
          </a:p>
          <a:p>
            <a:r>
              <a:rPr lang="hu-HU" dirty="0" smtClean="0"/>
              <a:t>Fájlkezelés, kollaborációs lehetőségek, Google-eszközök</a:t>
            </a:r>
          </a:p>
          <a:p>
            <a:r>
              <a:rPr lang="hu-HU" dirty="0" smtClean="0"/>
              <a:t>5.2. Tudásellenőrzés:</a:t>
            </a:r>
          </a:p>
          <a:p>
            <a:r>
              <a:rPr lang="hu-HU" dirty="0" smtClean="0"/>
              <a:t>Tesztkészítők</a:t>
            </a:r>
          </a:p>
          <a:p>
            <a:r>
              <a:rPr lang="hu-HU" dirty="0" smtClean="0"/>
              <a:t>Kvízkészítők</a:t>
            </a:r>
          </a:p>
          <a:p>
            <a:r>
              <a:rPr lang="hu-HU" dirty="0" smtClean="0"/>
              <a:t>Oklevélkészítő és tanúsítványkészítő</a:t>
            </a:r>
          </a:p>
          <a:p>
            <a:r>
              <a:rPr lang="hu-HU" dirty="0" smtClean="0"/>
              <a:t>Szavazórendszerek</a:t>
            </a:r>
          </a:p>
          <a:p>
            <a:r>
              <a:rPr lang="hu-HU" dirty="0" smtClean="0"/>
              <a:t>5.3. Vizualizáció a felhőben:</a:t>
            </a:r>
          </a:p>
          <a:p>
            <a:r>
              <a:rPr lang="hu-HU" dirty="0" smtClean="0"/>
              <a:t>Az online képszerkesztés folyamata, lépései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BD71D-B51A-4608-8069-9560648F4E3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325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1. Eszközhasználat (online órák)</a:t>
            </a:r>
          </a:p>
          <a:p>
            <a:r>
              <a:rPr lang="hu-HU" dirty="0" smtClean="0"/>
              <a:t>1.1. Technológiai műveltség:</a:t>
            </a:r>
          </a:p>
          <a:p>
            <a:r>
              <a:rPr lang="hu-HU" dirty="0" smtClean="0"/>
              <a:t>-	IKT-eszközök hardver sajátosságai (specifikációk, portok)</a:t>
            </a:r>
          </a:p>
          <a:p>
            <a:r>
              <a:rPr lang="hu-HU" dirty="0" smtClean="0"/>
              <a:t>-	Választhatóan az alábbi eszköztípusokra:</a:t>
            </a:r>
          </a:p>
          <a:p>
            <a:r>
              <a:rPr lang="hu-HU" dirty="0" smtClean="0"/>
              <a:t>-	Személyi számítógépek,-laptopok</a:t>
            </a:r>
          </a:p>
          <a:p>
            <a:r>
              <a:rPr lang="hu-HU" dirty="0" smtClean="0"/>
              <a:t>-	Tabletek</a:t>
            </a:r>
          </a:p>
          <a:p>
            <a:r>
              <a:rPr lang="hu-HU" dirty="0" smtClean="0"/>
              <a:t>1.2. Felelősségteljes eszközhasználat:</a:t>
            </a:r>
          </a:p>
          <a:p>
            <a:r>
              <a:rPr lang="hu-HU" dirty="0" smtClean="0"/>
              <a:t>IKT-eszközök oktatási célú használata</a:t>
            </a:r>
          </a:p>
          <a:p>
            <a:r>
              <a:rPr lang="hu-HU" dirty="0" smtClean="0"/>
              <a:t>(kivetítési lehetőségek,</a:t>
            </a:r>
          </a:p>
          <a:p>
            <a:r>
              <a:rPr lang="hu-HU" dirty="0" smtClean="0"/>
              <a:t>oktatásban használható applikációk, szoftverek telepítése)</a:t>
            </a:r>
          </a:p>
          <a:p>
            <a:r>
              <a:rPr lang="hu-HU" dirty="0" smtClean="0"/>
              <a:t>Választhatóan az alábbi operációs rendszerekre:</a:t>
            </a:r>
          </a:p>
          <a:p>
            <a:r>
              <a:rPr lang="hu-HU" dirty="0" smtClean="0"/>
              <a:t>-	Windows</a:t>
            </a:r>
          </a:p>
          <a:p>
            <a:r>
              <a:rPr lang="hu-HU" dirty="0" smtClean="0"/>
              <a:t>-	</a:t>
            </a:r>
            <a:r>
              <a:rPr lang="hu-HU" dirty="0" err="1" smtClean="0"/>
              <a:t>Android</a:t>
            </a:r>
            <a:endParaRPr lang="hu-HU" dirty="0" smtClean="0"/>
          </a:p>
          <a:p>
            <a:r>
              <a:rPr lang="hu-HU" dirty="0" smtClean="0"/>
              <a:t>-	</a:t>
            </a:r>
            <a:r>
              <a:rPr lang="hu-HU" dirty="0" err="1" smtClean="0"/>
              <a:t>iOS</a:t>
            </a:r>
            <a:endParaRPr lang="hu-HU" dirty="0" smtClean="0"/>
          </a:p>
          <a:p>
            <a:r>
              <a:rPr lang="hu-HU" dirty="0" smtClean="0"/>
              <a:t>1.3. Információkeresés:</a:t>
            </a:r>
          </a:p>
          <a:p>
            <a:r>
              <a:rPr lang="hu-HU" dirty="0" smtClean="0"/>
              <a:t>Információkeresési gyakorlat</a:t>
            </a:r>
          </a:p>
          <a:p>
            <a:r>
              <a:rPr lang="hu-HU" dirty="0" smtClean="0"/>
              <a:t>A kritikus információ kiválasztása</a:t>
            </a:r>
          </a:p>
          <a:p>
            <a:r>
              <a:rPr lang="hu-HU" dirty="0" smtClean="0"/>
              <a:t>Online tananyagforrások</a:t>
            </a:r>
          </a:p>
          <a:p>
            <a:r>
              <a:rPr lang="hu-HU" dirty="0" smtClean="0"/>
              <a:t>2. Bevezetés (kontakt óra)</a:t>
            </a:r>
          </a:p>
          <a:p>
            <a:r>
              <a:rPr lang="hu-HU" dirty="0" smtClean="0"/>
              <a:t>Bemutatkozás:</a:t>
            </a:r>
          </a:p>
          <a:p>
            <a:r>
              <a:rPr lang="hu-HU" dirty="0" smtClean="0"/>
              <a:t>-	A csoporttagok és trénerek bemutatkozása: kapcsolódás a programhoz, elvárások megfogalmazása.</a:t>
            </a:r>
          </a:p>
          <a:p>
            <a:r>
              <a:rPr lang="hu-HU" dirty="0" smtClean="0"/>
              <a:t>A képzési program ismertetése.</a:t>
            </a:r>
          </a:p>
          <a:p>
            <a:r>
              <a:rPr lang="hu-HU" dirty="0" smtClean="0"/>
              <a:t>-	A képzés témakörei, módszerei,</a:t>
            </a:r>
          </a:p>
          <a:p>
            <a:r>
              <a:rPr lang="hu-HU" dirty="0" smtClean="0"/>
              <a:t>-	A képzési tartalom kapcsolódása a Komplex Alapprogram koncepciójához programon belül</a:t>
            </a:r>
          </a:p>
          <a:p>
            <a:r>
              <a:rPr lang="hu-HU" dirty="0" smtClean="0"/>
              <a:t>-	A képzési folyamat ismertetése (online </a:t>
            </a:r>
            <a:r>
              <a:rPr lang="hu-HU" dirty="0" err="1" smtClean="0"/>
              <a:t>learning</a:t>
            </a:r>
            <a:r>
              <a:rPr lang="hu-HU" dirty="0" smtClean="0"/>
              <a:t> képzés működése)</a:t>
            </a:r>
          </a:p>
          <a:p>
            <a:r>
              <a:rPr lang="hu-HU" dirty="0" smtClean="0"/>
              <a:t>Közös megállapodás a csoport működésének formáiról, szabályairól</a:t>
            </a:r>
          </a:p>
          <a:p>
            <a:r>
              <a:rPr lang="hu-HU" dirty="0" smtClean="0"/>
              <a:t>3. Elméleti felkészítés (kontakt órák)</a:t>
            </a:r>
          </a:p>
          <a:p>
            <a:r>
              <a:rPr lang="hu-HU" dirty="0" smtClean="0"/>
              <a:t>-	Iskola a 21. században. Digitális átállás az oktatásban, különös tekintettel a módszertani megújulás lehetőségeire.</a:t>
            </a:r>
          </a:p>
          <a:p>
            <a:r>
              <a:rPr lang="hu-HU" dirty="0" smtClean="0"/>
              <a:t>-	A digitális pedagógus.</a:t>
            </a:r>
          </a:p>
          <a:p>
            <a:r>
              <a:rPr lang="hu-HU" dirty="0" smtClean="0"/>
              <a:t>-	Új tanulási </a:t>
            </a:r>
            <a:r>
              <a:rPr lang="hu-HU" dirty="0" err="1" smtClean="0"/>
              <a:t>környezetek</a:t>
            </a:r>
            <a:endParaRPr lang="hu-HU" dirty="0" smtClean="0"/>
          </a:p>
          <a:p>
            <a:r>
              <a:rPr lang="hu-HU" dirty="0" smtClean="0"/>
              <a:t>-	BYOD-modell, a hozzáférés 1:1 modellje</a:t>
            </a:r>
          </a:p>
          <a:p>
            <a:r>
              <a:rPr lang="hu-HU" dirty="0" smtClean="0"/>
              <a:t>-	A 21. századi alapkészség- és kompetenciamodellek, digitális írástudás (a digitális szövegértés fejlesztése)</a:t>
            </a:r>
          </a:p>
          <a:p>
            <a:r>
              <a:rPr lang="hu-HU" dirty="0" smtClean="0"/>
              <a:t>-	A Digitális alapú alprogram (DA) kompetenciarendszerének bemutatása.</a:t>
            </a:r>
          </a:p>
          <a:p>
            <a:r>
              <a:rPr lang="hu-HU" dirty="0" smtClean="0"/>
              <a:t>-	Differenciálás IKT-eszközök segítségével.</a:t>
            </a:r>
          </a:p>
          <a:p>
            <a:r>
              <a:rPr lang="hu-HU" dirty="0" smtClean="0"/>
              <a:t>4. Tanítást-tanulást és </a:t>
            </a:r>
            <a:r>
              <a:rPr lang="hu-HU" dirty="0" err="1" smtClean="0"/>
              <a:t>kollaboratív</a:t>
            </a:r>
            <a:r>
              <a:rPr lang="hu-HU" dirty="0" smtClean="0"/>
              <a:t> munkát támogató digitális taneszközök (kontakt)</a:t>
            </a:r>
          </a:p>
          <a:p>
            <a:r>
              <a:rPr lang="hu-HU" dirty="0" smtClean="0"/>
              <a:t>4.1. Kollaborációs lehetőségek:</a:t>
            </a:r>
          </a:p>
          <a:p>
            <a:r>
              <a:rPr lang="hu-HU" dirty="0" smtClean="0"/>
              <a:t>Fájlkezelés a felhőben (fájlok feltöltése, megosztása, jogkezelés a felhőben /Google Drive vagy </a:t>
            </a:r>
            <a:r>
              <a:rPr lang="hu-HU" dirty="0" err="1" smtClean="0"/>
              <a:t>Dropbox</a:t>
            </a:r>
            <a:r>
              <a:rPr lang="hu-HU" dirty="0" smtClean="0"/>
              <a:t> vagy Microsoft felhőszolgáltatásai stb./)</a:t>
            </a:r>
          </a:p>
          <a:p>
            <a:r>
              <a:rPr lang="hu-HU" dirty="0" smtClean="0"/>
              <a:t>Digitális lábnyom</a:t>
            </a:r>
          </a:p>
          <a:p>
            <a:r>
              <a:rPr lang="hu-HU" dirty="0" smtClean="0"/>
              <a:t>Fájlkezelés, kollaborációs lehetőségek, Google eszközök</a:t>
            </a:r>
          </a:p>
          <a:p>
            <a:r>
              <a:rPr lang="hu-HU" dirty="0" smtClean="0"/>
              <a:t>4.2. Az óraszervezést segítő alkalmazások:</a:t>
            </a:r>
          </a:p>
          <a:p>
            <a:r>
              <a:rPr lang="hu-HU" dirty="0" err="1" smtClean="0"/>
              <a:t>Osztálytermi</a:t>
            </a:r>
            <a:r>
              <a:rPr lang="hu-HU" dirty="0" smtClean="0"/>
              <a:t> menedzsment rendszerek</a:t>
            </a:r>
          </a:p>
          <a:p>
            <a:r>
              <a:rPr lang="hu-HU" dirty="0" smtClean="0"/>
              <a:t>Digitális osztályterem</a:t>
            </a:r>
          </a:p>
          <a:p>
            <a:r>
              <a:rPr lang="hu-HU" dirty="0" smtClean="0"/>
              <a:t>Csoportszervezés</a:t>
            </a:r>
          </a:p>
          <a:p>
            <a:r>
              <a:rPr lang="hu-HU" dirty="0" smtClean="0"/>
              <a:t>Az időgazdálkodás eszközei, idővonalak</a:t>
            </a:r>
          </a:p>
          <a:p>
            <a:r>
              <a:rPr lang="hu-HU" dirty="0" smtClean="0"/>
              <a:t>4.3. Összefoglalást, megértést támogató vizuális megoldások:</a:t>
            </a:r>
          </a:p>
          <a:p>
            <a:r>
              <a:rPr lang="hu-HU" dirty="0" smtClean="0"/>
              <a:t>Szófelhőkészítés</a:t>
            </a:r>
          </a:p>
          <a:p>
            <a:r>
              <a:rPr lang="hu-HU" dirty="0" smtClean="0"/>
              <a:t>Fogalomtérkép készítők</a:t>
            </a:r>
          </a:p>
          <a:p>
            <a:r>
              <a:rPr lang="hu-HU" dirty="0" smtClean="0"/>
              <a:t>Interaktív faliújság</a:t>
            </a:r>
          </a:p>
          <a:p>
            <a:r>
              <a:rPr lang="hu-HU" dirty="0" smtClean="0"/>
              <a:t>4.4. Tudásellenőrzés:</a:t>
            </a:r>
          </a:p>
          <a:p>
            <a:r>
              <a:rPr lang="hu-HU" dirty="0" smtClean="0"/>
              <a:t>Tesztkészítők</a:t>
            </a:r>
          </a:p>
          <a:p>
            <a:r>
              <a:rPr lang="hu-HU" dirty="0" smtClean="0"/>
              <a:t>Kvízkészítők</a:t>
            </a:r>
          </a:p>
          <a:p>
            <a:r>
              <a:rPr lang="hu-HU" dirty="0" smtClean="0"/>
              <a:t>Oklevélkészítő és tanúsítványkészítő</a:t>
            </a:r>
          </a:p>
          <a:p>
            <a:r>
              <a:rPr lang="hu-HU" dirty="0" smtClean="0"/>
              <a:t>Szavazórendszerek</a:t>
            </a:r>
          </a:p>
          <a:p>
            <a:r>
              <a:rPr lang="hu-HU" dirty="0" smtClean="0"/>
              <a:t>4.5. Irodai alkalmazások a felhőben:</a:t>
            </a:r>
          </a:p>
          <a:p>
            <a:r>
              <a:rPr lang="hu-HU" dirty="0" smtClean="0"/>
              <a:t>Dokumentumok közös szerkesztése</a:t>
            </a:r>
          </a:p>
          <a:p>
            <a:r>
              <a:rPr lang="hu-HU" dirty="0" smtClean="0"/>
              <a:t>Táblázatok közös kitöltése, felhasználási lehetőségek az oktatásban és oktatásszervezésben</a:t>
            </a:r>
          </a:p>
          <a:p>
            <a:r>
              <a:rPr lang="hu-HU" dirty="0" smtClean="0"/>
              <a:t>4.6. Prezentációkészítés a felhőben:</a:t>
            </a:r>
          </a:p>
          <a:p>
            <a:r>
              <a:rPr lang="hu-HU" dirty="0" smtClean="0"/>
              <a:t>A prezentációkészítés szabályai, lehetőségei</a:t>
            </a:r>
          </a:p>
          <a:p>
            <a:r>
              <a:rPr lang="hu-HU" dirty="0" smtClean="0"/>
              <a:t>Prezentációkészítési trükkök</a:t>
            </a:r>
          </a:p>
          <a:p>
            <a:r>
              <a:rPr lang="hu-HU" dirty="0" smtClean="0"/>
              <a:t>4.7. Kiegészítő lehetőségek a felhő-technológiában:</a:t>
            </a:r>
          </a:p>
          <a:p>
            <a:r>
              <a:rPr lang="hu-HU" dirty="0" smtClean="0"/>
              <a:t>Online kérdőívkészítés</a:t>
            </a:r>
          </a:p>
          <a:p>
            <a:r>
              <a:rPr lang="hu-HU" dirty="0" smtClean="0"/>
              <a:t>Online munkaszervezés </a:t>
            </a:r>
          </a:p>
          <a:p>
            <a:r>
              <a:rPr lang="hu-HU" dirty="0" smtClean="0"/>
              <a:t>Közös jegyzetelés</a:t>
            </a:r>
          </a:p>
          <a:p>
            <a:r>
              <a:rPr lang="hu-HU" dirty="0" smtClean="0"/>
              <a:t>A megosztás támogatása</a:t>
            </a:r>
          </a:p>
          <a:p>
            <a:r>
              <a:rPr lang="hu-HU" dirty="0" smtClean="0"/>
              <a:t>Linkrövidítők</a:t>
            </a:r>
          </a:p>
          <a:p>
            <a:r>
              <a:rPr lang="hu-HU" dirty="0" smtClean="0"/>
              <a:t>QR-kód készítés</a:t>
            </a:r>
          </a:p>
          <a:p>
            <a:r>
              <a:rPr lang="hu-HU" dirty="0" smtClean="0"/>
              <a:t>4.8. Tanulást segítő alkalmazások:</a:t>
            </a:r>
          </a:p>
          <a:p>
            <a:r>
              <a:rPr lang="hu-HU" dirty="0" smtClean="0"/>
              <a:t>Okosdoboz, Tankocka, egyéb játékos online alkalmazások</a:t>
            </a:r>
          </a:p>
          <a:p>
            <a:r>
              <a:rPr lang="hu-HU" dirty="0" smtClean="0"/>
              <a:t>4.9. Fejlődési lehetőségek:</a:t>
            </a:r>
          </a:p>
          <a:p>
            <a:r>
              <a:rPr lang="hu-HU" dirty="0" smtClean="0"/>
              <a:t>Szakmai közösségek</a:t>
            </a:r>
          </a:p>
          <a:p>
            <a:r>
              <a:rPr lang="hu-HU" dirty="0" smtClean="0"/>
              <a:t>A digitális oktatáshoz kapcsolódó képzések weboldalának bemutatása</a:t>
            </a:r>
          </a:p>
          <a:p>
            <a:endParaRPr lang="hu-HU" dirty="0" smtClean="0"/>
          </a:p>
          <a:p>
            <a:r>
              <a:rPr lang="hu-HU" dirty="0" smtClean="0"/>
              <a:t>5. az oktatómunka felhő alapú </a:t>
            </a:r>
            <a:r>
              <a:rPr lang="hu-HU" dirty="0" err="1" smtClean="0"/>
              <a:t>támoagatása</a:t>
            </a:r>
            <a:endParaRPr lang="hu-HU" dirty="0" smtClean="0"/>
          </a:p>
          <a:p>
            <a:r>
              <a:rPr lang="hu-HU" dirty="0" smtClean="0"/>
              <a:t>5.1. Kollaborációs lehetőségek:</a:t>
            </a:r>
          </a:p>
          <a:p>
            <a:r>
              <a:rPr lang="hu-HU" dirty="0" smtClean="0"/>
              <a:t>Fájlkezelés a felhőben (fájlok feltöltése, megosztása, jogkezelés a felhőben /Google Drive vagy </a:t>
            </a:r>
            <a:r>
              <a:rPr lang="hu-HU" dirty="0" err="1" smtClean="0"/>
              <a:t>Dropbox</a:t>
            </a:r>
            <a:r>
              <a:rPr lang="hu-HU" dirty="0" smtClean="0"/>
              <a:t>, vagy Microsoft felhőszolgáltatásai stb./)</a:t>
            </a:r>
          </a:p>
          <a:p>
            <a:r>
              <a:rPr lang="hu-HU" dirty="0" smtClean="0"/>
              <a:t>Digitális lábnyom</a:t>
            </a:r>
          </a:p>
          <a:p>
            <a:r>
              <a:rPr lang="hu-HU" dirty="0" smtClean="0"/>
              <a:t>Fájlkezelés, kollaborációs lehetőségek, Google-eszközök</a:t>
            </a:r>
          </a:p>
          <a:p>
            <a:r>
              <a:rPr lang="hu-HU" dirty="0" smtClean="0"/>
              <a:t>5.2. Tudásellenőrzés:</a:t>
            </a:r>
          </a:p>
          <a:p>
            <a:r>
              <a:rPr lang="hu-HU" dirty="0" smtClean="0"/>
              <a:t>Tesztkészítők</a:t>
            </a:r>
          </a:p>
          <a:p>
            <a:r>
              <a:rPr lang="hu-HU" dirty="0" smtClean="0"/>
              <a:t>Kvízkészítők</a:t>
            </a:r>
          </a:p>
          <a:p>
            <a:r>
              <a:rPr lang="hu-HU" dirty="0" smtClean="0"/>
              <a:t>Oklevélkészítő és tanúsítványkészítő</a:t>
            </a:r>
          </a:p>
          <a:p>
            <a:r>
              <a:rPr lang="hu-HU" dirty="0" smtClean="0"/>
              <a:t>Szavazórendszerek</a:t>
            </a:r>
          </a:p>
          <a:p>
            <a:r>
              <a:rPr lang="hu-HU" dirty="0" smtClean="0"/>
              <a:t>5.3. Vizualizáció a felhőben:</a:t>
            </a:r>
          </a:p>
          <a:p>
            <a:r>
              <a:rPr lang="hu-HU" dirty="0" smtClean="0"/>
              <a:t>Az online képszerkesztés folyamata, lépései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BD71D-B51A-4608-8069-9560648F4E3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50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t>2021. 04. 22.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710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t>2021. 04. 22.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93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t>2021. 04. 22.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56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204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t>2021. 04. 22.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868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t>2021. 04. 22.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324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t>2021. 04. 22.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734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t>2021. 04. 22.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336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t>2021. 04. 22.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42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t>2021. 04. 22.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08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t>2021. 04. 22.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294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t>2021. 04. 22.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93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F7B78-E539-4D34-BC82-CA3501A2135C}" type="datetimeFigureOut">
              <a:rPr lang="hu-HU" smtClean="0"/>
              <a:t>2021. 04. 22.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321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mailto:csernai.zoltan@uni-eszterhazy.hu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kvaszingerne.prantner.csilla@uni-eszterhazy.hu" TargetMode="Externa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3.weforum.org/docs/WEFUSA_NewVisionforEducation_Report2015.pd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1743" y="1861457"/>
            <a:ext cx="7772400" cy="1143000"/>
          </a:xfrm>
        </p:spPr>
        <p:txBody>
          <a:bodyPr/>
          <a:lstStyle/>
          <a:p>
            <a:pPr algn="ctr"/>
            <a:r>
              <a:rPr lang="hu-HU" sz="3200" cap="none" dirty="0">
                <a:solidFill>
                  <a:srgbClr val="002060"/>
                </a:solidFill>
              </a:rPr>
              <a:t>A pedagógus továbbképzés tapasztalatai a Komplex Alapprogram Digitális alapú alprogramjában</a:t>
            </a:r>
            <a:br>
              <a:rPr lang="hu-HU" sz="3200" cap="none" dirty="0">
                <a:solidFill>
                  <a:srgbClr val="002060"/>
                </a:solidFill>
              </a:rPr>
            </a:br>
            <a:endParaRPr lang="hu-HU" sz="3200" cap="none" dirty="0">
              <a:solidFill>
                <a:srgbClr val="002060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881742" y="3567002"/>
            <a:ext cx="7396843" cy="914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u-HU" cap="none" dirty="0" err="1" smtClean="0">
                <a:solidFill>
                  <a:srgbClr val="002060"/>
                </a:solidFill>
              </a:rPr>
              <a:t>Kvaszingerné</a:t>
            </a:r>
            <a:r>
              <a:rPr lang="hu-HU" cap="none" dirty="0" smtClean="0">
                <a:solidFill>
                  <a:srgbClr val="002060"/>
                </a:solidFill>
              </a:rPr>
              <a:t> dr. </a:t>
            </a:r>
            <a:r>
              <a:rPr lang="hu-HU" cap="none" dirty="0" err="1" smtClean="0">
                <a:solidFill>
                  <a:srgbClr val="002060"/>
                </a:solidFill>
              </a:rPr>
              <a:t>Prantner</a:t>
            </a:r>
            <a:r>
              <a:rPr lang="hu-HU" cap="none" dirty="0" smtClean="0">
                <a:solidFill>
                  <a:srgbClr val="002060"/>
                </a:solidFill>
              </a:rPr>
              <a:t> Csilla és</a:t>
            </a:r>
          </a:p>
          <a:p>
            <a:pPr algn="ctr"/>
            <a:r>
              <a:rPr lang="hu-HU" cap="none" dirty="0" err="1" smtClean="0">
                <a:solidFill>
                  <a:srgbClr val="002060"/>
                </a:solidFill>
              </a:rPr>
              <a:t>Csernai</a:t>
            </a:r>
            <a:r>
              <a:rPr lang="hu-HU" cap="none" dirty="0" smtClean="0">
                <a:solidFill>
                  <a:srgbClr val="002060"/>
                </a:solidFill>
              </a:rPr>
              <a:t> Zoltán</a:t>
            </a:r>
            <a:endParaRPr lang="hu-HU" cap="none" dirty="0">
              <a:solidFill>
                <a:srgbClr val="00206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118" y="597354"/>
            <a:ext cx="6343650" cy="11239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9"/>
          <a:stretch/>
        </p:blipFill>
        <p:spPr>
          <a:xfrm>
            <a:off x="0" y="5958348"/>
            <a:ext cx="9144000" cy="90226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915079" y="5061857"/>
            <a:ext cx="7665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002060"/>
                </a:solidFill>
              </a:rPr>
              <a:t>Eszterházy Károly Egyetem, Informatika Kar, Digitális Technológia Intézet</a:t>
            </a:r>
          </a:p>
          <a:p>
            <a:pPr algn="ctr"/>
            <a:r>
              <a:rPr lang="hu-HU" sz="2000" dirty="0" err="1" smtClean="0">
                <a:solidFill>
                  <a:srgbClr val="002060"/>
                </a:solidFill>
              </a:rPr>
              <a:t>Humáninfomatika</a:t>
            </a:r>
            <a:r>
              <a:rPr lang="hu-HU" sz="2000" dirty="0" smtClean="0">
                <a:solidFill>
                  <a:srgbClr val="002060"/>
                </a:solidFill>
              </a:rPr>
              <a:t> Tanszék</a:t>
            </a:r>
            <a:endParaRPr lang="hu-H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9"/>
          <a:stretch/>
        </p:blipFill>
        <p:spPr>
          <a:xfrm>
            <a:off x="0" y="5958348"/>
            <a:ext cx="9144000" cy="902263"/>
          </a:xfrm>
          <a:prstGeom prst="rect">
            <a:avLst/>
          </a:prstGeom>
        </p:spPr>
      </p:pic>
      <p:sp>
        <p:nvSpPr>
          <p:cNvPr id="5" name="Téglalap 4"/>
          <p:cNvSpPr>
            <a:spLocks noChangeAspect="1"/>
          </p:cNvSpPr>
          <p:nvPr/>
        </p:nvSpPr>
        <p:spPr>
          <a:xfrm>
            <a:off x="2" y="0"/>
            <a:ext cx="1404910" cy="6300000"/>
          </a:xfrm>
          <a:prstGeom prst="rect">
            <a:avLst/>
          </a:prstGeom>
          <a:solidFill>
            <a:srgbClr val="009FE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8" y="377913"/>
            <a:ext cx="1260000" cy="1372206"/>
          </a:xfrm>
          <a:prstGeom prst="rect">
            <a:avLst/>
          </a:prstGeom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365360" y="0"/>
            <a:ext cx="7778640" cy="1325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600" b="1" cap="all" spc="300" dirty="0" smtClean="0">
                <a:solidFill>
                  <a:srgbClr val="009FE3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illeszkedés a Komplex Alapprogram elveihez</a:t>
            </a:r>
            <a:endParaRPr lang="hu-HU" sz="3600" b="1" cap="all" spc="300" dirty="0">
              <a:solidFill>
                <a:srgbClr val="009FE3"/>
              </a:solidFill>
              <a:latin typeface="+mn-lt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>
            <a:off x="1482483" y="1096714"/>
            <a:ext cx="3699933" cy="0"/>
          </a:xfrm>
          <a:prstGeom prst="line">
            <a:avLst/>
          </a:prstGeom>
          <a:ln w="25400" cap="rnd" cmpd="thinThick">
            <a:solidFill>
              <a:srgbClr val="7FCF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87" y="4975120"/>
            <a:ext cx="1241161" cy="1130575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852720" y="1716444"/>
            <a:ext cx="7038887" cy="6823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36000" defTabSz="914400" rtl="0" eaLnBrk="1" fontAlgn="auto" latinLnBrk="0" hangingPunct="1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</a:rPr>
              <a:t>A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IKT-műveltség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tranzverzális, kereszttantervi alkalmazása.</a:t>
            </a:r>
          </a:p>
          <a:p>
            <a:pPr marL="285750" lvl="0" indent="-36000"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prstClr val="black"/>
                </a:solidFill>
              </a:rPr>
              <a:t>Az </a:t>
            </a:r>
            <a:r>
              <a:rPr lang="hu-HU" sz="2400" dirty="0">
                <a:solidFill>
                  <a:prstClr val="black"/>
                </a:solidFill>
              </a:rPr>
              <a:t>elektronikus tanulási környezet virtuális dimenziójához (internetes szolgáltatások és applikációk) való hozzáférés, együtt tanulás </a:t>
            </a:r>
            <a:r>
              <a:rPr lang="hu-HU" sz="2400" dirty="0" smtClean="0">
                <a:solidFill>
                  <a:prstClr val="black"/>
                </a:solidFill>
              </a:rPr>
              <a:t>élménye</a:t>
            </a:r>
          </a:p>
          <a:p>
            <a:pPr marL="285750" lvl="0" indent="-36000">
              <a:buFont typeface="Arial" panose="020B0604020202020204" pitchFamily="34" charset="0"/>
              <a:buChar char="•"/>
              <a:defRPr/>
            </a:pPr>
            <a:endParaRPr lang="hu-HU" sz="2400" dirty="0">
              <a:solidFill>
                <a:prstClr val="black"/>
              </a:solidFill>
            </a:endParaRPr>
          </a:p>
          <a:p>
            <a:pPr marL="285750" lvl="0" indent="-36000"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prstClr val="black"/>
                </a:solidFill>
              </a:rPr>
              <a:t>Tanári kompetenciához adaptív</a:t>
            </a:r>
          </a:p>
          <a:p>
            <a:pPr marL="285750" lvl="0" indent="-36000"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prstClr val="black"/>
                </a:solidFill>
              </a:rPr>
              <a:t>Tanulói kompetenciához adaptív</a:t>
            </a:r>
          </a:p>
          <a:p>
            <a:pPr marL="285750" lvl="0" indent="-36000"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prstClr val="black"/>
                </a:solidFill>
              </a:rPr>
              <a:t>Eszközökhöz adaptív</a:t>
            </a:r>
          </a:p>
          <a:p>
            <a:pPr marL="285750" lvl="0" indent="-36000">
              <a:buFont typeface="Arial" panose="020B0604020202020204" pitchFamily="34" charset="0"/>
              <a:buChar char="•"/>
              <a:defRPr/>
            </a:pPr>
            <a:r>
              <a:rPr lang="hu-HU" sz="2400" dirty="0" err="1" smtClean="0">
                <a:solidFill>
                  <a:prstClr val="black"/>
                </a:solidFill>
              </a:rPr>
              <a:t>BYOD-Hozd</a:t>
            </a:r>
            <a:r>
              <a:rPr lang="hu-HU" sz="2400" dirty="0" smtClean="0">
                <a:solidFill>
                  <a:prstClr val="black"/>
                </a:solidFill>
              </a:rPr>
              <a:t> </a:t>
            </a:r>
            <a:r>
              <a:rPr lang="hu-HU" sz="2400" dirty="0">
                <a:solidFill>
                  <a:prstClr val="black"/>
                </a:solidFill>
              </a:rPr>
              <a:t>magaddal a saját </a:t>
            </a:r>
            <a:r>
              <a:rPr lang="hu-HU" sz="2400" dirty="0" smtClean="0">
                <a:solidFill>
                  <a:prstClr val="black"/>
                </a:solidFill>
              </a:rPr>
              <a:t>eszközöd, 1:</a:t>
            </a:r>
            <a:r>
              <a:rPr lang="hu-HU" sz="2400" dirty="0" err="1" smtClean="0">
                <a:solidFill>
                  <a:prstClr val="black"/>
                </a:solidFill>
              </a:rPr>
              <a:t>1</a:t>
            </a:r>
            <a:r>
              <a:rPr lang="hu-HU" sz="2400" dirty="0" smtClean="0">
                <a:solidFill>
                  <a:prstClr val="black"/>
                </a:solidFill>
              </a:rPr>
              <a:t> modell</a:t>
            </a:r>
          </a:p>
          <a:p>
            <a:pPr marL="285750" lvl="0" indent="-36000">
              <a:buFont typeface="Arial" panose="020B0604020202020204" pitchFamily="34" charset="0"/>
              <a:buChar char="•"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indent="-285750" algn="just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  <a:buFont typeface="Arial" panose="020B0604020202020204" pitchFamily="34" charset="0"/>
              <a:buChar char="•"/>
              <a:defRPr/>
            </a:pPr>
            <a:endParaRPr lang="hu-HU" sz="2400" dirty="0">
              <a:solidFill>
                <a:prstClr val="black"/>
              </a:solidFill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600327" y="1662460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hu-H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GB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574679" y="3962283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hu-H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GB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206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9"/>
          <a:stretch/>
        </p:blipFill>
        <p:spPr>
          <a:xfrm>
            <a:off x="0" y="5958348"/>
            <a:ext cx="9144000" cy="902263"/>
          </a:xfrm>
          <a:prstGeom prst="rect">
            <a:avLst/>
          </a:prstGeom>
        </p:spPr>
      </p:pic>
      <p:sp>
        <p:nvSpPr>
          <p:cNvPr id="5" name="Téglalap 4"/>
          <p:cNvSpPr>
            <a:spLocks noChangeAspect="1"/>
          </p:cNvSpPr>
          <p:nvPr/>
        </p:nvSpPr>
        <p:spPr>
          <a:xfrm>
            <a:off x="2" y="0"/>
            <a:ext cx="1404910" cy="6300000"/>
          </a:xfrm>
          <a:prstGeom prst="rect">
            <a:avLst/>
          </a:prstGeom>
          <a:solidFill>
            <a:srgbClr val="009FE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8" y="377913"/>
            <a:ext cx="1260000" cy="1372206"/>
          </a:xfrm>
          <a:prstGeom prst="rect">
            <a:avLst/>
          </a:prstGeom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331448" y="147922"/>
            <a:ext cx="7960562" cy="1325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200" b="1" cap="all" spc="300" dirty="0" smtClean="0">
                <a:solidFill>
                  <a:srgbClr val="009FE3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Az alprogram illeszkedése a Komplex alapprogram elveihez</a:t>
            </a:r>
            <a:endParaRPr lang="hu-HU" sz="3200" b="1" cap="all" spc="300" dirty="0">
              <a:solidFill>
                <a:srgbClr val="009FE3"/>
              </a:solidFill>
              <a:latin typeface="+mn-lt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>
            <a:off x="1916464" y="1443044"/>
            <a:ext cx="3699933" cy="0"/>
          </a:xfrm>
          <a:prstGeom prst="line">
            <a:avLst/>
          </a:prstGeom>
          <a:ln w="25400" cap="rnd" cmpd="thinThick">
            <a:solidFill>
              <a:srgbClr val="7FCF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87" y="4975120"/>
            <a:ext cx="1241161" cy="1130575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827109" y="1375877"/>
            <a:ext cx="7666248" cy="577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lvl="0" indent="-34925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prstClr val="black"/>
                </a:solidFill>
              </a:rPr>
              <a:t> A </a:t>
            </a:r>
            <a:r>
              <a:rPr lang="hu-HU" sz="2400" dirty="0">
                <a:solidFill>
                  <a:prstClr val="black"/>
                </a:solidFill>
              </a:rPr>
              <a:t>kreatív médiahasználat és digitális írástudás </a:t>
            </a:r>
            <a:r>
              <a:rPr lang="hu-HU" sz="2400" dirty="0" smtClean="0">
                <a:solidFill>
                  <a:prstClr val="black"/>
                </a:solidFill>
              </a:rPr>
              <a:t/>
            </a:r>
            <a:br>
              <a:rPr lang="hu-HU" sz="2400" dirty="0" smtClean="0">
                <a:solidFill>
                  <a:prstClr val="black"/>
                </a:solidFill>
              </a:rPr>
            </a:br>
            <a:r>
              <a:rPr lang="hu-HU" sz="2400" dirty="0" smtClean="0">
                <a:solidFill>
                  <a:prstClr val="black"/>
                </a:solidFill>
              </a:rPr>
              <a:t>fejlesztése</a:t>
            </a:r>
            <a:r>
              <a:rPr lang="hu-HU" sz="2400" dirty="0">
                <a:solidFill>
                  <a:prstClr val="black"/>
                </a:solidFill>
              </a:rPr>
              <a:t>, médiatudatosság fejlesztése.</a:t>
            </a:r>
          </a:p>
          <a:p>
            <a:pPr marL="274638" indent="-34925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prstClr val="black"/>
                </a:solidFill>
              </a:rPr>
              <a:t> </a:t>
            </a:r>
            <a:r>
              <a:rPr lang="hu-HU" sz="2400" dirty="0" err="1" smtClean="0">
                <a:solidFill>
                  <a:prstClr val="black"/>
                </a:solidFill>
              </a:rPr>
              <a:t>Kollaboratív</a:t>
            </a:r>
            <a:r>
              <a:rPr lang="hu-HU" sz="2400" dirty="0">
                <a:solidFill>
                  <a:prstClr val="black"/>
                </a:solidFill>
              </a:rPr>
              <a:t>, közös tudásépítés.</a:t>
            </a:r>
          </a:p>
          <a:p>
            <a:pPr marL="274638" indent="-34925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prstClr val="black"/>
                </a:solidFill>
              </a:rPr>
              <a:t> Tanulóközösségek </a:t>
            </a:r>
            <a:r>
              <a:rPr lang="hu-HU" sz="2400" dirty="0">
                <a:solidFill>
                  <a:prstClr val="black"/>
                </a:solidFill>
              </a:rPr>
              <a:t>kialakulása és fenntarthatósága.</a:t>
            </a:r>
          </a:p>
          <a:p>
            <a:pPr marL="274638" indent="-34925">
              <a:buFont typeface="Arial" panose="020B0604020202020204" pitchFamily="34" charset="0"/>
              <a:buChar char="•"/>
              <a:defRPr/>
            </a:pPr>
            <a:endParaRPr lang="hu-HU" sz="2400" dirty="0" smtClean="0">
              <a:solidFill>
                <a:prstClr val="black"/>
              </a:solidFill>
            </a:endParaRPr>
          </a:p>
          <a:p>
            <a:pPr marL="274638" indent="-34925"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prstClr val="black"/>
                </a:solidFill>
              </a:rPr>
              <a:t> A </a:t>
            </a:r>
            <a:r>
              <a:rPr lang="hu-HU" sz="2400" dirty="0">
                <a:solidFill>
                  <a:prstClr val="black"/>
                </a:solidFill>
              </a:rPr>
              <a:t>4 műveltségelem minden tantárgyban megjelenik</a:t>
            </a:r>
            <a:r>
              <a:rPr lang="hu-HU" sz="2400" dirty="0" smtClean="0">
                <a:solidFill>
                  <a:prstClr val="black"/>
                </a:solidFill>
              </a:rPr>
              <a:t>.</a:t>
            </a:r>
          </a:p>
          <a:p>
            <a:pPr marL="274638" indent="-34925">
              <a:buFont typeface="Arial" panose="020B0604020202020204" pitchFamily="34" charset="0"/>
              <a:buChar char="•"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74638" indent="-34925" algn="just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prstClr val="black"/>
                </a:solidFill>
              </a:rPr>
              <a:t> </a:t>
            </a:r>
            <a:r>
              <a:rPr lang="hu-HU" sz="2400" dirty="0" err="1">
                <a:solidFill>
                  <a:prstClr val="black"/>
                </a:solidFill>
              </a:rPr>
              <a:t>BYOD-Hozd</a:t>
            </a:r>
            <a:r>
              <a:rPr lang="hu-HU" sz="2400" dirty="0">
                <a:solidFill>
                  <a:prstClr val="black"/>
                </a:solidFill>
              </a:rPr>
              <a:t> magaddal a saját eszközöd, 1:</a:t>
            </a:r>
            <a:r>
              <a:rPr lang="hu-HU" sz="2400" dirty="0" err="1">
                <a:solidFill>
                  <a:prstClr val="black"/>
                </a:solidFill>
              </a:rPr>
              <a:t>1</a:t>
            </a:r>
            <a:r>
              <a:rPr lang="hu-HU" sz="2400" dirty="0">
                <a:solidFill>
                  <a:prstClr val="black"/>
                </a:solidFill>
              </a:rPr>
              <a:t> modell</a:t>
            </a:r>
          </a:p>
          <a:p>
            <a:pPr marL="274638" lvl="0" indent="-34925" algn="just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prstClr val="black"/>
                </a:solidFill>
              </a:rPr>
              <a:t> Személyes </a:t>
            </a:r>
            <a:r>
              <a:rPr lang="hu-HU" sz="2400" dirty="0">
                <a:solidFill>
                  <a:prstClr val="black"/>
                </a:solidFill>
              </a:rPr>
              <a:t>tanulási környezet kiépítése.</a:t>
            </a:r>
          </a:p>
          <a:p>
            <a:pPr marL="274638" indent="-34925" algn="just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prstClr val="black"/>
                </a:solidFill>
              </a:rPr>
              <a:t> Egyéni </a:t>
            </a:r>
            <a:r>
              <a:rPr lang="hu-HU" sz="2400" dirty="0">
                <a:solidFill>
                  <a:prstClr val="black"/>
                </a:solidFill>
              </a:rPr>
              <a:t>tanulási utak kialakítása.</a:t>
            </a:r>
          </a:p>
          <a:p>
            <a:pPr marL="274638" lvl="0" indent="-34925"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prstClr val="black"/>
                </a:solidFill>
              </a:rPr>
              <a:t> Élethosszig tartótanulás</a:t>
            </a:r>
            <a:r>
              <a:rPr lang="hu-HU" sz="2400" dirty="0">
                <a:solidFill>
                  <a:prstClr val="black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450129" y="3542051"/>
            <a:ext cx="678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hu-H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endParaRPr lang="en-GB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450129" y="1318527"/>
            <a:ext cx="362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hu-H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endParaRPr lang="en-GB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419550" y="4374874"/>
            <a:ext cx="588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hu-H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GB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239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9"/>
          <a:stretch/>
        </p:blipFill>
        <p:spPr>
          <a:xfrm>
            <a:off x="0" y="5958348"/>
            <a:ext cx="9144000" cy="902263"/>
          </a:xfrm>
          <a:prstGeom prst="rect">
            <a:avLst/>
          </a:prstGeom>
        </p:spPr>
      </p:pic>
      <p:sp>
        <p:nvSpPr>
          <p:cNvPr id="5" name="Téglalap 4"/>
          <p:cNvSpPr>
            <a:spLocks noChangeAspect="1"/>
          </p:cNvSpPr>
          <p:nvPr/>
        </p:nvSpPr>
        <p:spPr>
          <a:xfrm>
            <a:off x="2" y="0"/>
            <a:ext cx="1404910" cy="6300000"/>
          </a:xfrm>
          <a:prstGeom prst="rect">
            <a:avLst/>
          </a:prstGeom>
          <a:solidFill>
            <a:srgbClr val="009FE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8" y="377913"/>
            <a:ext cx="1260000" cy="1372206"/>
          </a:xfrm>
          <a:prstGeom prst="rect">
            <a:avLst/>
          </a:prstGeom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809127" y="410408"/>
            <a:ext cx="6422924" cy="1325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000" b="1" cap="all" spc="300" dirty="0" smtClean="0">
                <a:solidFill>
                  <a:srgbClr val="009FE3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A Képzés felépítése</a:t>
            </a:r>
            <a:endParaRPr lang="hu-HU" sz="4000" b="1" cap="all" spc="300" dirty="0">
              <a:solidFill>
                <a:srgbClr val="009FE3"/>
              </a:solidFill>
              <a:latin typeface="+mn-lt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>
            <a:off x="1916464" y="1443044"/>
            <a:ext cx="3699933" cy="0"/>
          </a:xfrm>
          <a:prstGeom prst="line">
            <a:avLst/>
          </a:prstGeom>
          <a:ln w="25400" cap="rnd" cmpd="thinThick">
            <a:solidFill>
              <a:srgbClr val="7FCF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87" y="4975120"/>
            <a:ext cx="1241161" cy="1130575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1520993" y="2105303"/>
            <a:ext cx="7623007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Elméleti felkészítés (kontakt órák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3 óra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1 Iskola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21. században. Digitális átállás az oktatásban, különös tekintettel a módszertani megújulás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lehetőségeire.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3.2 A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digitális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pedagógus.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3.3 Új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tanulási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környezetek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3.4 BYOD-modell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 hozzáférés 1:1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modellje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3.5 A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 századi alapkészség- és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kompetenciamodellek</a:t>
            </a:r>
            <a:endParaRPr lang="hu-HU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hu-HU" b="1" dirty="0" smtClean="0">
                <a:solidFill>
                  <a:prstClr val="black"/>
                </a:solidFill>
              </a:rPr>
              <a:t>2. </a:t>
            </a:r>
            <a:r>
              <a:rPr lang="hu-HU" b="1" dirty="0" err="1" smtClean="0">
                <a:solidFill>
                  <a:prstClr val="black"/>
                </a:solidFill>
              </a:rPr>
              <a:t>Kollaboratív</a:t>
            </a:r>
            <a:r>
              <a:rPr lang="hu-HU" b="1" dirty="0" smtClean="0">
                <a:solidFill>
                  <a:prstClr val="black"/>
                </a:solidFill>
              </a:rPr>
              <a:t> </a:t>
            </a:r>
            <a:r>
              <a:rPr lang="hu-HU" b="1" dirty="0">
                <a:solidFill>
                  <a:prstClr val="black"/>
                </a:solidFill>
              </a:rPr>
              <a:t>munkát támogató digitális taneszközök: 6,5 óra</a:t>
            </a:r>
          </a:p>
          <a:p>
            <a:pPr lvl="1">
              <a:defRPr/>
            </a:pPr>
            <a:r>
              <a:rPr lang="hu-HU" dirty="0" smtClean="0">
                <a:solidFill>
                  <a:prstClr val="black"/>
                </a:solidFill>
              </a:rPr>
              <a:t>3.1.1. Kollaborációs </a:t>
            </a:r>
            <a:r>
              <a:rPr lang="hu-HU" dirty="0">
                <a:solidFill>
                  <a:prstClr val="black"/>
                </a:solidFill>
              </a:rPr>
              <a:t>lehetőségek a felhőben: 2,5 óra	</a:t>
            </a:r>
          </a:p>
          <a:p>
            <a:pPr lvl="1">
              <a:defRPr/>
            </a:pPr>
            <a:r>
              <a:rPr lang="hu-HU" dirty="0" smtClean="0">
                <a:solidFill>
                  <a:prstClr val="black"/>
                </a:solidFill>
              </a:rPr>
              <a:t>3.1.2. Irodai </a:t>
            </a:r>
            <a:r>
              <a:rPr lang="hu-HU" dirty="0">
                <a:solidFill>
                  <a:prstClr val="black"/>
                </a:solidFill>
              </a:rPr>
              <a:t>alkalmazások a felhőben: dokumentumok közös szerkesztése, táblázatok közös kitöltése, felhasználási lehetőségek az oktatásban és oktatásszervezésben: 1,5 óra	</a:t>
            </a:r>
          </a:p>
          <a:p>
            <a:pPr lvl="1">
              <a:defRPr/>
            </a:pPr>
            <a:r>
              <a:rPr lang="hu-HU" dirty="0" smtClean="0">
                <a:solidFill>
                  <a:prstClr val="black"/>
                </a:solidFill>
              </a:rPr>
              <a:t>3.1.3. Kiegészítő </a:t>
            </a:r>
            <a:r>
              <a:rPr lang="hu-HU" dirty="0">
                <a:solidFill>
                  <a:prstClr val="black"/>
                </a:solidFill>
              </a:rPr>
              <a:t>lehetőségek a felhő-technológiában: 2,5 óra</a:t>
            </a:r>
            <a:endParaRPr kumimoji="0" lang="hu-H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520993" y="1735971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I. Jelenléti nap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5557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9"/>
          <a:stretch/>
        </p:blipFill>
        <p:spPr>
          <a:xfrm>
            <a:off x="0" y="5958348"/>
            <a:ext cx="9144000" cy="902263"/>
          </a:xfrm>
          <a:prstGeom prst="rect">
            <a:avLst/>
          </a:prstGeom>
        </p:spPr>
      </p:pic>
      <p:sp>
        <p:nvSpPr>
          <p:cNvPr id="5" name="Téglalap 4"/>
          <p:cNvSpPr>
            <a:spLocks noChangeAspect="1"/>
          </p:cNvSpPr>
          <p:nvPr/>
        </p:nvSpPr>
        <p:spPr>
          <a:xfrm>
            <a:off x="2" y="0"/>
            <a:ext cx="1404910" cy="6300000"/>
          </a:xfrm>
          <a:prstGeom prst="rect">
            <a:avLst/>
          </a:prstGeom>
          <a:solidFill>
            <a:srgbClr val="009FE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8" y="377913"/>
            <a:ext cx="1260000" cy="1372206"/>
          </a:xfrm>
          <a:prstGeom prst="rect">
            <a:avLst/>
          </a:prstGeom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809127" y="410408"/>
            <a:ext cx="6422924" cy="1325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000" b="1" cap="all" spc="300" dirty="0" smtClean="0">
                <a:solidFill>
                  <a:srgbClr val="009FE3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A Képzés felépítése</a:t>
            </a:r>
            <a:endParaRPr lang="hu-HU" sz="4000" b="1" cap="all" spc="300" dirty="0">
              <a:solidFill>
                <a:srgbClr val="009FE3"/>
              </a:solidFill>
              <a:latin typeface="+mn-lt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>
            <a:off x="1916464" y="1443044"/>
            <a:ext cx="3699933" cy="0"/>
          </a:xfrm>
          <a:prstGeom prst="line">
            <a:avLst/>
          </a:prstGeom>
          <a:ln w="25400" cap="rnd" cmpd="thinThick">
            <a:solidFill>
              <a:srgbClr val="7FCF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87" y="4975120"/>
            <a:ext cx="1241161" cy="1130575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1637347" y="1669467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II. Jelenléti nap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1646114" y="1854133"/>
            <a:ext cx="79405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r>
              <a:rPr lang="hu-HU" b="1" dirty="0" smtClean="0"/>
              <a:t>3.2. Tanítást-tanulást </a:t>
            </a:r>
            <a:r>
              <a:rPr lang="hu-HU" b="1" dirty="0"/>
              <a:t>támogató digitális taneszközök : 9,5 óra</a:t>
            </a:r>
            <a:r>
              <a:rPr lang="hu-HU" dirty="0"/>
              <a:t>	</a:t>
            </a:r>
          </a:p>
          <a:p>
            <a:pPr lvl="1"/>
            <a:r>
              <a:rPr lang="hu-HU" dirty="0" smtClean="0"/>
              <a:t>3.2.1. Óraszervezést </a:t>
            </a:r>
            <a:r>
              <a:rPr lang="hu-HU" dirty="0"/>
              <a:t>segítő alkalmazások: 2 óra	</a:t>
            </a:r>
          </a:p>
          <a:p>
            <a:pPr lvl="1"/>
            <a:r>
              <a:rPr lang="hu-HU" dirty="0" smtClean="0"/>
              <a:t>3.2.2. Tanulást </a:t>
            </a:r>
            <a:r>
              <a:rPr lang="hu-HU" dirty="0"/>
              <a:t>segítő alkalmazások –Tankocka: 2 óra	</a:t>
            </a:r>
          </a:p>
          <a:p>
            <a:pPr lvl="1"/>
            <a:r>
              <a:rPr lang="hu-HU" dirty="0" smtClean="0"/>
              <a:t>3.2.3. Tanulást </a:t>
            </a:r>
            <a:r>
              <a:rPr lang="hu-HU" dirty="0"/>
              <a:t>segítő alkalmazások: Okosdoboz  : 1 óra	</a:t>
            </a:r>
          </a:p>
          <a:p>
            <a:pPr lvl="1"/>
            <a:r>
              <a:rPr lang="hu-HU" sz="1600" dirty="0" smtClean="0"/>
              <a:t>3.2.4</a:t>
            </a:r>
            <a:r>
              <a:rPr lang="hu-HU" dirty="0" smtClean="0"/>
              <a:t>. Összefoglalást</a:t>
            </a:r>
            <a:r>
              <a:rPr lang="hu-HU" dirty="0"/>
              <a:t>, megértést támogató vizuális megoldások: szófelhő készítés, fogalomtérkép készítők, interaktív faliújság: 1 </a:t>
            </a:r>
            <a:r>
              <a:rPr lang="hu-HU" dirty="0" smtClean="0"/>
              <a:t>óra</a:t>
            </a:r>
            <a:endParaRPr lang="hu-HU" dirty="0"/>
          </a:p>
          <a:p>
            <a:pPr lvl="1"/>
            <a:r>
              <a:rPr lang="hu-HU" dirty="0" smtClean="0"/>
              <a:t>3.2.5. Tudásellenőrzés </a:t>
            </a:r>
            <a:r>
              <a:rPr lang="hu-HU" dirty="0"/>
              <a:t>és értékelés online módszerekkel 1 </a:t>
            </a:r>
            <a:r>
              <a:rPr lang="hu-HU" dirty="0" smtClean="0"/>
              <a:t>óra</a:t>
            </a:r>
            <a:br>
              <a:rPr lang="hu-HU" dirty="0" smtClean="0"/>
            </a:br>
            <a:r>
              <a:rPr lang="hu-HU" dirty="0" smtClean="0"/>
              <a:t>3.2.6. Prezentációkészítés </a:t>
            </a:r>
            <a:r>
              <a:rPr lang="hu-HU" dirty="0"/>
              <a:t>a felhőben : 1,5 óra	</a:t>
            </a:r>
          </a:p>
          <a:p>
            <a:r>
              <a:rPr lang="hu-HU" b="1" dirty="0" smtClean="0"/>
              <a:t>3.3. Önfejlesztést </a:t>
            </a:r>
            <a:r>
              <a:rPr lang="hu-HU" b="1" dirty="0"/>
              <a:t>támogató digitális lehetőségek: 0,5 óra</a:t>
            </a:r>
            <a:r>
              <a:rPr lang="hu-HU" dirty="0"/>
              <a:t>	</a:t>
            </a:r>
          </a:p>
          <a:p>
            <a:pPr lvl="1"/>
            <a:r>
              <a:rPr lang="hu-HU" dirty="0" smtClean="0"/>
              <a:t>3.3.1. Szakmai </a:t>
            </a:r>
            <a:r>
              <a:rPr lang="hu-HU" dirty="0"/>
              <a:t>közösségek	</a:t>
            </a:r>
          </a:p>
          <a:p>
            <a:pPr lvl="1"/>
            <a:r>
              <a:rPr lang="hu-HU" dirty="0" smtClean="0"/>
              <a:t>3.3.2. Digitális </a:t>
            </a:r>
            <a:r>
              <a:rPr lang="hu-HU" dirty="0"/>
              <a:t>oktatás képzései</a:t>
            </a:r>
          </a:p>
        </p:txBody>
      </p:sp>
    </p:spTree>
    <p:extLst>
      <p:ext uri="{BB962C8B-B14F-4D97-AF65-F5344CB8AC3E}">
        <p14:creationId xmlns:p14="http://schemas.microsoft.com/office/powerpoint/2010/main" val="40168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9"/>
          <a:stretch/>
        </p:blipFill>
        <p:spPr>
          <a:xfrm>
            <a:off x="0" y="5958348"/>
            <a:ext cx="9144000" cy="902263"/>
          </a:xfrm>
          <a:prstGeom prst="rect">
            <a:avLst/>
          </a:prstGeom>
        </p:spPr>
      </p:pic>
      <p:sp>
        <p:nvSpPr>
          <p:cNvPr id="5" name="Téglalap 4"/>
          <p:cNvSpPr>
            <a:spLocks noChangeAspect="1"/>
          </p:cNvSpPr>
          <p:nvPr/>
        </p:nvSpPr>
        <p:spPr>
          <a:xfrm>
            <a:off x="2" y="0"/>
            <a:ext cx="1404910" cy="6300000"/>
          </a:xfrm>
          <a:prstGeom prst="rect">
            <a:avLst/>
          </a:prstGeom>
          <a:solidFill>
            <a:srgbClr val="009FE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8" y="377913"/>
            <a:ext cx="1260000" cy="1372206"/>
          </a:xfrm>
          <a:prstGeom prst="rect">
            <a:avLst/>
          </a:prstGeom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809127" y="410408"/>
            <a:ext cx="6422924" cy="1325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000" b="1" cap="all" spc="300" dirty="0" smtClean="0">
                <a:solidFill>
                  <a:srgbClr val="009FE3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A Képzés felépítése</a:t>
            </a:r>
            <a:endParaRPr lang="hu-HU" sz="4000" b="1" cap="all" spc="300" dirty="0">
              <a:solidFill>
                <a:srgbClr val="009FE3"/>
              </a:solidFill>
              <a:latin typeface="+mn-lt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>
            <a:off x="1916464" y="1443044"/>
            <a:ext cx="3699933" cy="0"/>
          </a:xfrm>
          <a:prstGeom prst="line">
            <a:avLst/>
          </a:prstGeom>
          <a:ln w="25400" cap="rnd" cmpd="thinThick">
            <a:solidFill>
              <a:srgbClr val="7FCF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87" y="4975120"/>
            <a:ext cx="1241161" cy="1130575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1723100" y="2057193"/>
            <a:ext cx="762300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hu-HU" b="1" dirty="0" smtClean="0">
                <a:solidFill>
                  <a:prstClr val="black"/>
                </a:solidFill>
              </a:rPr>
              <a:t>4. Eszközhasználat </a:t>
            </a:r>
            <a:r>
              <a:rPr lang="hu-HU" b="1" dirty="0">
                <a:solidFill>
                  <a:prstClr val="black"/>
                </a:solidFill>
              </a:rPr>
              <a:t>(online órák)</a:t>
            </a:r>
          </a:p>
          <a:p>
            <a:pPr lvl="1">
              <a:defRPr/>
            </a:pPr>
            <a:r>
              <a:rPr lang="hu-HU" dirty="0">
                <a:solidFill>
                  <a:prstClr val="black"/>
                </a:solidFill>
              </a:rPr>
              <a:t>1.1. Technológiai műveltség fejlesztése</a:t>
            </a:r>
          </a:p>
          <a:p>
            <a:pPr lvl="1">
              <a:defRPr/>
            </a:pPr>
            <a:r>
              <a:rPr lang="hu-HU" dirty="0">
                <a:solidFill>
                  <a:prstClr val="black"/>
                </a:solidFill>
              </a:rPr>
              <a:t>1.2. Felelősségteljes eszközhasználat</a:t>
            </a:r>
          </a:p>
          <a:p>
            <a:pPr lvl="1">
              <a:defRPr/>
            </a:pPr>
            <a:r>
              <a:rPr lang="hu-HU" dirty="0">
                <a:solidFill>
                  <a:prstClr val="black"/>
                </a:solidFill>
              </a:rPr>
              <a:t>1.3. Információkeresés lehetőségei (pedagógiai információforrások)</a:t>
            </a:r>
          </a:p>
          <a:p>
            <a:pPr lvl="0">
              <a:defRPr/>
            </a:pPr>
            <a:endParaRPr lang="hu-HU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Az oktatómunka felhő alapú támogatása (online)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5.1. Kollaborációs lehetőségek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Fájlkezelés, kollaborációs lehetőségek, Google-eszközök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5.2. Tudásellenőrzés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5.3. Vizualizáció a felhőben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520993" y="2475681"/>
            <a:ext cx="76230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723100" y="1580492"/>
            <a:ext cx="1798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III. Online képzés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87108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9"/>
          <a:stretch/>
        </p:blipFill>
        <p:spPr>
          <a:xfrm>
            <a:off x="0" y="5958348"/>
            <a:ext cx="9144000" cy="902263"/>
          </a:xfrm>
          <a:prstGeom prst="rect">
            <a:avLst/>
          </a:prstGeom>
        </p:spPr>
      </p:pic>
      <p:sp>
        <p:nvSpPr>
          <p:cNvPr id="5" name="Téglalap 4"/>
          <p:cNvSpPr>
            <a:spLocks noChangeAspect="1"/>
          </p:cNvSpPr>
          <p:nvPr/>
        </p:nvSpPr>
        <p:spPr>
          <a:xfrm>
            <a:off x="2" y="0"/>
            <a:ext cx="1404910" cy="6300000"/>
          </a:xfrm>
          <a:prstGeom prst="rect">
            <a:avLst/>
          </a:prstGeom>
          <a:solidFill>
            <a:srgbClr val="009FE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8" y="377913"/>
            <a:ext cx="1260000" cy="1372206"/>
          </a:xfrm>
          <a:prstGeom prst="rect">
            <a:avLst/>
          </a:prstGeom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508845" y="-45093"/>
            <a:ext cx="8419755" cy="1325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600" b="1" cap="all" spc="300" dirty="0" smtClean="0">
                <a:solidFill>
                  <a:srgbClr val="009FE3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A továbbképzés felépítése</a:t>
            </a:r>
            <a:br>
              <a:rPr lang="hu-HU" sz="3600" b="1" cap="all" spc="300" dirty="0" smtClean="0">
                <a:solidFill>
                  <a:srgbClr val="009FE3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hu-HU" sz="3600" b="1" cap="all" spc="300" dirty="0" smtClean="0">
                <a:solidFill>
                  <a:srgbClr val="009FE3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Képzéstípusonként</a:t>
            </a:r>
            <a:endParaRPr lang="hu-HU" sz="3600" b="1" cap="all" spc="300" dirty="0">
              <a:solidFill>
                <a:srgbClr val="009FE3"/>
              </a:solidFill>
              <a:latin typeface="+mn-lt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>
            <a:off x="1672594" y="1113208"/>
            <a:ext cx="3699933" cy="0"/>
          </a:xfrm>
          <a:prstGeom prst="line">
            <a:avLst/>
          </a:prstGeom>
          <a:ln w="25400" cap="rnd" cmpd="thinThick">
            <a:solidFill>
              <a:srgbClr val="7FCF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87" y="4975120"/>
            <a:ext cx="1241161" cy="1130575"/>
          </a:xfrm>
          <a:prstGeom prst="rect">
            <a:avLst/>
          </a:prstGeom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672594" y="1750119"/>
            <a:ext cx="7648802" cy="4492325"/>
          </a:xfrm>
        </p:spPr>
        <p:txBody>
          <a:bodyPr>
            <a:normAutofit fontScale="92500" lnSpcReduction="20000"/>
          </a:bodyPr>
          <a:lstStyle/>
          <a:p>
            <a:r>
              <a:rPr lang="hu-HU" sz="2400" dirty="0" smtClean="0"/>
              <a:t>2*10 óra: kontakt képzés</a:t>
            </a:r>
          </a:p>
          <a:p>
            <a:r>
              <a:rPr lang="hu-HU" sz="2400" dirty="0" smtClean="0"/>
              <a:t>10 </a:t>
            </a:r>
            <a:r>
              <a:rPr lang="hu-HU" sz="2400" dirty="0"/>
              <a:t>óra: </a:t>
            </a:r>
            <a:r>
              <a:rPr lang="hu-HU" sz="2400" dirty="0" smtClean="0"/>
              <a:t>online képzés a kontakt </a:t>
            </a:r>
            <a:r>
              <a:rPr lang="hu-HU" sz="2400" dirty="0"/>
              <a:t>képzést </a:t>
            </a:r>
            <a:r>
              <a:rPr lang="hu-HU" sz="2400" dirty="0" smtClean="0"/>
              <a:t>követően</a:t>
            </a:r>
          </a:p>
          <a:p>
            <a:endParaRPr lang="hu-HU" sz="2400" dirty="0" smtClean="0"/>
          </a:p>
          <a:p>
            <a:endParaRPr lang="hu-HU" sz="2400" dirty="0"/>
          </a:p>
          <a:p>
            <a:r>
              <a:rPr lang="hu-HU" sz="2400" dirty="0" smtClean="0"/>
              <a:t>A prezentáció önálló feldolgozás tanári segítséggel (3*10 óra)</a:t>
            </a:r>
          </a:p>
          <a:p>
            <a:r>
              <a:rPr lang="hu-HU" sz="2400" dirty="0" smtClean="0"/>
              <a:t>Naponta 2 központi instrukciós levél, gyakori egyéni levelezés</a:t>
            </a:r>
          </a:p>
          <a:p>
            <a:r>
              <a:rPr lang="hu-HU" sz="2400" dirty="0" smtClean="0"/>
              <a:t>Online megbeszélések felajánlása</a:t>
            </a:r>
          </a:p>
          <a:p>
            <a:endParaRPr lang="hu-HU" sz="2400" dirty="0" smtClean="0"/>
          </a:p>
          <a:p>
            <a:pPr marL="0" indent="0">
              <a:buNone/>
            </a:pPr>
            <a:endParaRPr lang="hu-HU" sz="2400" dirty="0"/>
          </a:p>
          <a:p>
            <a:r>
              <a:rPr lang="hu-HU" sz="2400" dirty="0"/>
              <a:t>Távoktatási tananyag egyéni </a:t>
            </a:r>
            <a:r>
              <a:rPr lang="hu-HU" sz="2400" dirty="0" smtClean="0"/>
              <a:t>feldolgozása 2 hét</a:t>
            </a:r>
          </a:p>
          <a:p>
            <a:r>
              <a:rPr lang="hu-HU" sz="2400" dirty="0" smtClean="0"/>
              <a:t>Képzői központi és egyéni üzenetek</a:t>
            </a:r>
            <a:endParaRPr lang="hu-HU" sz="2400" dirty="0"/>
          </a:p>
          <a:p>
            <a:r>
              <a:rPr lang="hu-HU" sz="2400" dirty="0"/>
              <a:t>Mérföldkövek teljesítése</a:t>
            </a:r>
          </a:p>
          <a:p>
            <a:pPr marL="0" indent="0">
              <a:buNone/>
            </a:pPr>
            <a:endParaRPr lang="hu-HU" sz="2400" dirty="0" smtClean="0"/>
          </a:p>
          <a:p>
            <a:endParaRPr lang="hu-HU" sz="2400" dirty="0"/>
          </a:p>
          <a:p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508845" y="1203548"/>
            <a:ext cx="6580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Blended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(kevert) módszer kontakt és online: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495197" y="2665356"/>
            <a:ext cx="337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Távolléti - csak online: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508845" y="4424740"/>
            <a:ext cx="2852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Távoktatási forma: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56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426"/>
            <a:ext cx="9313610" cy="588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5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628650" y="50006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4000" b="1" cap="all" spc="300" dirty="0" err="1">
                <a:solidFill>
                  <a:srgbClr val="009FE3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Statisztik</a:t>
            </a:r>
            <a:r>
              <a:rPr lang="hu-HU" sz="4000" b="1" cap="all" spc="300" dirty="0">
                <a:solidFill>
                  <a:srgbClr val="009FE3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u-HU" sz="4000" b="1" cap="all" spc="300" dirty="0" smtClean="0">
                <a:solidFill>
                  <a:srgbClr val="009FE3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a eddig megtartott képzésekről</a:t>
            </a:r>
            <a:endParaRPr lang="hu-HU" sz="4000" b="1" cap="all" spc="300" dirty="0">
              <a:solidFill>
                <a:srgbClr val="009FE3"/>
              </a:solidFill>
              <a:latin typeface="+mn-lt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artalom helye 1"/>
          <p:cNvSpPr txBox="1">
            <a:spLocks/>
          </p:cNvSpPr>
          <p:nvPr/>
        </p:nvSpPr>
        <p:spPr>
          <a:xfrm>
            <a:off x="866548" y="2278529"/>
            <a:ext cx="7648802" cy="449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b="1" dirty="0" smtClean="0"/>
              <a:t>2018: 47</a:t>
            </a:r>
            <a:r>
              <a:rPr lang="hu-HU" sz="2400" dirty="0" smtClean="0"/>
              <a:t> DA képzés </a:t>
            </a:r>
          </a:p>
          <a:p>
            <a:r>
              <a:rPr lang="hu-HU" sz="2400" b="1" dirty="0" smtClean="0"/>
              <a:t>2019: 73</a:t>
            </a:r>
            <a:r>
              <a:rPr lang="hu-HU" sz="2400" dirty="0" smtClean="0"/>
              <a:t> DA képzés</a:t>
            </a:r>
          </a:p>
          <a:p>
            <a:r>
              <a:rPr lang="hu-HU" sz="2400" b="1" dirty="0" smtClean="0"/>
              <a:t>2020: 24 </a:t>
            </a:r>
            <a:r>
              <a:rPr lang="hu-HU" sz="2400" dirty="0" smtClean="0"/>
              <a:t>DA képzés</a:t>
            </a:r>
          </a:p>
          <a:p>
            <a:endParaRPr lang="hu-HU" sz="2400" dirty="0"/>
          </a:p>
          <a:p>
            <a:endParaRPr lang="hu-HU" sz="2400" dirty="0" smtClean="0"/>
          </a:p>
          <a:p>
            <a:r>
              <a:rPr lang="hu-HU" sz="2400" b="1" dirty="0"/>
              <a:t>2020: 24 </a:t>
            </a:r>
            <a:r>
              <a:rPr lang="hu-HU" sz="2400" dirty="0"/>
              <a:t>DA képzés </a:t>
            </a:r>
          </a:p>
          <a:p>
            <a:endParaRPr lang="hu-HU" sz="2400" dirty="0" smtClean="0"/>
          </a:p>
          <a:p>
            <a:endParaRPr lang="hu-HU" sz="2400" dirty="0" smtClean="0"/>
          </a:p>
          <a:p>
            <a:r>
              <a:rPr lang="hu-HU" sz="2400" b="1" dirty="0"/>
              <a:t>2020: </a:t>
            </a:r>
            <a:r>
              <a:rPr lang="hu-HU" sz="2400" b="1" dirty="0" smtClean="0"/>
              <a:t>31 </a:t>
            </a:r>
            <a:r>
              <a:rPr lang="hu-HU" sz="2400" dirty="0"/>
              <a:t>DA képzés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2400" dirty="0" smtClean="0"/>
          </a:p>
          <a:p>
            <a:endParaRPr lang="hu-HU" sz="2400" dirty="0" smtClean="0"/>
          </a:p>
          <a:p>
            <a:endParaRPr lang="hu-HU" dirty="0" smtClean="0"/>
          </a:p>
          <a:p>
            <a:endParaRPr lang="hu-H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42298" y="1755309"/>
            <a:ext cx="5259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Blended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(kevert) kontakt és online: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28650" y="3739861"/>
            <a:ext cx="3457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hu-HU" sz="2800" dirty="0">
                <a:solidFill>
                  <a:srgbClr val="002060"/>
                </a:solidFill>
              </a:rPr>
              <a:t>Távolléti –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csak online: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42298" y="5201193"/>
            <a:ext cx="4814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Távoktatási forma – csak online: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001543" y="5860561"/>
            <a:ext cx="2738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</a:rPr>
              <a:t>Összesen: 82 képzés</a:t>
            </a:r>
            <a:endParaRPr lang="hu-H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3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628650" y="50006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4000" b="1" cap="all" spc="300" dirty="0" err="1">
                <a:solidFill>
                  <a:srgbClr val="009FE3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Statisztik</a:t>
            </a:r>
            <a:r>
              <a:rPr lang="hu-HU" sz="4000" b="1" cap="all" spc="300" dirty="0">
                <a:solidFill>
                  <a:srgbClr val="009FE3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u-HU" sz="4000" b="1" cap="all" spc="300" dirty="0" smtClean="0">
                <a:solidFill>
                  <a:srgbClr val="009FE3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a eddig megtartott képzésekről</a:t>
            </a:r>
            <a:endParaRPr lang="hu-HU" sz="4000" b="1" cap="all" spc="300" dirty="0">
              <a:solidFill>
                <a:srgbClr val="009FE3"/>
              </a:solidFill>
              <a:latin typeface="+mn-lt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artalom helye 1"/>
          <p:cNvSpPr txBox="1">
            <a:spLocks/>
          </p:cNvSpPr>
          <p:nvPr/>
        </p:nvSpPr>
        <p:spPr>
          <a:xfrm>
            <a:off x="866548" y="2278529"/>
            <a:ext cx="7648802" cy="449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b="1" dirty="0" smtClean="0"/>
              <a:t>2018: 865 </a:t>
            </a:r>
            <a:r>
              <a:rPr lang="hu-HU" sz="2400" dirty="0" smtClean="0"/>
              <a:t>fő </a:t>
            </a:r>
          </a:p>
          <a:p>
            <a:r>
              <a:rPr lang="hu-HU" sz="2400" b="1" dirty="0" smtClean="0"/>
              <a:t>2019: 1048 </a:t>
            </a:r>
            <a:r>
              <a:rPr lang="hu-HU" sz="2400" dirty="0" smtClean="0"/>
              <a:t>fő</a:t>
            </a:r>
          </a:p>
          <a:p>
            <a:r>
              <a:rPr lang="hu-HU" sz="2400" b="1" dirty="0" smtClean="0"/>
              <a:t>2020: 929 </a:t>
            </a:r>
            <a:r>
              <a:rPr lang="hu-HU" sz="2400" dirty="0" smtClean="0"/>
              <a:t>fő</a:t>
            </a:r>
          </a:p>
          <a:p>
            <a:endParaRPr lang="hu-HU" sz="2400" dirty="0"/>
          </a:p>
          <a:p>
            <a:endParaRPr lang="hu-HU" sz="2400" dirty="0" smtClean="0"/>
          </a:p>
          <a:p>
            <a:r>
              <a:rPr lang="hu-HU" sz="2400" b="1" dirty="0"/>
              <a:t>2020: </a:t>
            </a:r>
            <a:r>
              <a:rPr lang="hu-HU" sz="2400" b="1" dirty="0" smtClean="0"/>
              <a:t>364 </a:t>
            </a:r>
            <a:r>
              <a:rPr lang="hu-HU" sz="2400" dirty="0" smtClean="0"/>
              <a:t>fő </a:t>
            </a:r>
            <a:endParaRPr lang="hu-HU" sz="2400" dirty="0"/>
          </a:p>
          <a:p>
            <a:endParaRPr lang="hu-HU" sz="2400" dirty="0" smtClean="0"/>
          </a:p>
          <a:p>
            <a:endParaRPr lang="hu-HU" sz="2400" dirty="0" smtClean="0"/>
          </a:p>
          <a:p>
            <a:r>
              <a:rPr lang="hu-HU" sz="2400" b="1" dirty="0"/>
              <a:t>2020: </a:t>
            </a:r>
            <a:r>
              <a:rPr lang="hu-HU" sz="2400" b="1" dirty="0" smtClean="0"/>
              <a:t>1293 </a:t>
            </a:r>
            <a:r>
              <a:rPr lang="hu-HU" sz="2400" dirty="0" smtClean="0"/>
              <a:t>fő </a:t>
            </a:r>
            <a:endParaRPr lang="hu-HU" sz="2400" dirty="0"/>
          </a:p>
          <a:p>
            <a:pPr marL="0" indent="0">
              <a:buFont typeface="Arial" panose="020B0604020202020204" pitchFamily="34" charset="0"/>
              <a:buNone/>
            </a:pPr>
            <a:endParaRPr lang="hu-HU" sz="2400" dirty="0" smtClean="0"/>
          </a:p>
          <a:p>
            <a:endParaRPr lang="hu-HU" sz="2400" dirty="0" smtClean="0"/>
          </a:p>
          <a:p>
            <a:endParaRPr lang="hu-HU" dirty="0" smtClean="0"/>
          </a:p>
          <a:p>
            <a:endParaRPr lang="hu-H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42298" y="1755309"/>
            <a:ext cx="5259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Blended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(kevert) kontakt és online: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28650" y="3739861"/>
            <a:ext cx="3457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hu-HU" sz="2800" dirty="0">
                <a:solidFill>
                  <a:srgbClr val="002060"/>
                </a:solidFill>
              </a:rPr>
              <a:t>Távolléti –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csak online: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42298" y="5201193"/>
            <a:ext cx="4814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Távoktatási forma – csak online: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001543" y="5860561"/>
            <a:ext cx="2456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</a:rPr>
              <a:t>Összesen: 3206 fő</a:t>
            </a:r>
            <a:endParaRPr lang="hu-H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5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628650" y="50006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4000" b="1" cap="all" spc="300" dirty="0" err="1">
                <a:solidFill>
                  <a:srgbClr val="009FE3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Statisztik</a:t>
            </a:r>
            <a:r>
              <a:rPr lang="hu-HU" sz="4000" b="1" cap="all" spc="300" dirty="0">
                <a:solidFill>
                  <a:srgbClr val="009FE3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u-HU" sz="4000" b="1" cap="all" spc="300" dirty="0" smtClean="0">
                <a:solidFill>
                  <a:srgbClr val="009FE3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a eddig megtartott képzésekről</a:t>
            </a:r>
            <a:endParaRPr lang="hu-HU" sz="4000" b="1" cap="all" spc="300" dirty="0">
              <a:solidFill>
                <a:srgbClr val="009FE3"/>
              </a:solidFill>
              <a:latin typeface="+mn-lt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artalom helye 1"/>
          <p:cNvSpPr txBox="1">
            <a:spLocks/>
          </p:cNvSpPr>
          <p:nvPr/>
        </p:nvSpPr>
        <p:spPr>
          <a:xfrm>
            <a:off x="866548" y="2278529"/>
            <a:ext cx="7648802" cy="449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u-HU" sz="2400" dirty="0" smtClean="0"/>
          </a:p>
          <a:p>
            <a:endParaRPr lang="hu-HU" sz="2400" dirty="0" smtClean="0"/>
          </a:p>
          <a:p>
            <a:endParaRPr lang="hu-HU" dirty="0" smtClean="0"/>
          </a:p>
          <a:p>
            <a:endParaRPr lang="hu-H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42298" y="2025777"/>
            <a:ext cx="5688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Távoktatási forma 2021.01.01.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28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naptól</a:t>
            </a: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175633" y="5690615"/>
            <a:ext cx="2300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</a:rPr>
              <a:t>Összesen: 229 fő</a:t>
            </a:r>
            <a:endParaRPr lang="hu-H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318959"/>
              </p:ext>
            </p:extLst>
          </p:nvPr>
        </p:nvGraphicFramePr>
        <p:xfrm>
          <a:off x="642298" y="2731433"/>
          <a:ext cx="7648800" cy="27669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7331">
                  <a:extLst>
                    <a:ext uri="{9D8B030D-6E8A-4147-A177-3AD203B41FA5}">
                      <a16:colId xmlns:a16="http://schemas.microsoft.com/office/drawing/2014/main" val="4082650725"/>
                    </a:ext>
                  </a:extLst>
                </a:gridCol>
                <a:gridCol w="1737807">
                  <a:extLst>
                    <a:ext uri="{9D8B030D-6E8A-4147-A177-3AD203B41FA5}">
                      <a16:colId xmlns:a16="http://schemas.microsoft.com/office/drawing/2014/main" val="3288802386"/>
                    </a:ext>
                  </a:extLst>
                </a:gridCol>
                <a:gridCol w="1945855">
                  <a:extLst>
                    <a:ext uri="{9D8B030D-6E8A-4147-A177-3AD203B41FA5}">
                      <a16:colId xmlns:a16="http://schemas.microsoft.com/office/drawing/2014/main" val="639234359"/>
                    </a:ext>
                  </a:extLst>
                </a:gridCol>
                <a:gridCol w="1737807">
                  <a:extLst>
                    <a:ext uri="{9D8B030D-6E8A-4147-A177-3AD203B41FA5}">
                      <a16:colId xmlns:a16="http://schemas.microsoft.com/office/drawing/2014/main" val="1816033273"/>
                    </a:ext>
                  </a:extLst>
                </a:gridCol>
              </a:tblGrid>
              <a:tr h="61433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hu-HU" sz="2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2021</a:t>
                      </a:r>
                      <a:endParaRPr lang="hu-HU" sz="2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779375"/>
                  </a:ext>
                </a:extLst>
              </a:tr>
              <a:tr h="1111942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Képzések száma 2021.04.01-ig</a:t>
                      </a:r>
                      <a:endParaRPr lang="hu-HU" sz="2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Bejelentkezettek száma</a:t>
                      </a:r>
                      <a:endParaRPr lang="hu-HU" sz="2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solidFill>
                            <a:srgbClr val="002060"/>
                          </a:solidFill>
                          <a:effectLst/>
                        </a:rPr>
                        <a:t>Sikeresen végzettek száma</a:t>
                      </a:r>
                      <a:endParaRPr lang="hu-HU" sz="2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solidFill>
                            <a:srgbClr val="002060"/>
                          </a:solidFill>
                          <a:effectLst/>
                        </a:rPr>
                        <a:t>Jelenleg képződik</a:t>
                      </a:r>
                      <a:endParaRPr lang="hu-HU" sz="2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6952069"/>
                  </a:ext>
                </a:extLst>
              </a:tr>
              <a:tr h="61433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1" u="none" strike="noStrike">
                          <a:solidFill>
                            <a:srgbClr val="002060"/>
                          </a:solidFill>
                          <a:effectLst/>
                        </a:rPr>
                        <a:t>9 db (6 lezárt, 3 futó)</a:t>
                      </a:r>
                      <a:endParaRPr lang="hu-HU" sz="28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116 fő</a:t>
                      </a:r>
                      <a:endParaRPr lang="hu-HU" sz="2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1" u="none" strike="noStrike">
                          <a:solidFill>
                            <a:srgbClr val="002060"/>
                          </a:solidFill>
                          <a:effectLst/>
                        </a:rPr>
                        <a:t>80 fő</a:t>
                      </a:r>
                      <a:endParaRPr lang="hu-HU" sz="28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33 fő</a:t>
                      </a:r>
                      <a:endParaRPr lang="hu-HU" sz="2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5854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45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6984776" cy="1440160"/>
          </a:xfrm>
        </p:spPr>
        <p:txBody>
          <a:bodyPr/>
          <a:lstStyle/>
          <a:p>
            <a:r>
              <a:rPr lang="hu-HU" sz="3000" dirty="0"/>
              <a:t>A KOMPLEX ALAPPROGRAM BEVEZETÉSE A KÖZNEVELÉSI INTÉZMÉNYEKBEN</a:t>
            </a:r>
            <a:br>
              <a:rPr lang="hu-HU" sz="3000" dirty="0"/>
            </a:br>
            <a:r>
              <a:rPr lang="hu-HU" sz="3000" dirty="0"/>
              <a:t/>
            </a:r>
            <a:br>
              <a:rPr lang="hu-HU" sz="3000" dirty="0"/>
            </a:br>
            <a:r>
              <a:rPr lang="hu-HU" sz="3000" dirty="0"/>
              <a:t>EFOP-3.1.2-16-2016-00001</a:t>
            </a:r>
            <a:br>
              <a:rPr lang="hu-HU" sz="3000" dirty="0"/>
            </a:br>
            <a:r>
              <a:rPr lang="hu-HU" sz="3000" dirty="0"/>
              <a:t/>
            </a:r>
            <a:br>
              <a:rPr lang="hu-HU" sz="3000" dirty="0"/>
            </a:br>
            <a:r>
              <a:rPr lang="hu-HU" sz="3000" dirty="0" smtClean="0"/>
              <a:t>2021.04.08.</a:t>
            </a:r>
            <a:endParaRPr lang="hu-HU" sz="3000" dirty="0"/>
          </a:p>
        </p:txBody>
      </p:sp>
    </p:spTree>
    <p:extLst>
      <p:ext uri="{BB962C8B-B14F-4D97-AF65-F5344CB8AC3E}">
        <p14:creationId xmlns:p14="http://schemas.microsoft.com/office/powerpoint/2010/main" val="144377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9"/>
          <a:stretch/>
        </p:blipFill>
        <p:spPr>
          <a:xfrm>
            <a:off x="0" y="5958348"/>
            <a:ext cx="9144000" cy="902263"/>
          </a:xfrm>
          <a:prstGeom prst="rect">
            <a:avLst/>
          </a:prstGeom>
        </p:spPr>
      </p:pic>
      <p:sp>
        <p:nvSpPr>
          <p:cNvPr id="5" name="Téglalap 4"/>
          <p:cNvSpPr>
            <a:spLocks noChangeAspect="1"/>
          </p:cNvSpPr>
          <p:nvPr/>
        </p:nvSpPr>
        <p:spPr>
          <a:xfrm>
            <a:off x="2" y="0"/>
            <a:ext cx="1404910" cy="6300000"/>
          </a:xfrm>
          <a:prstGeom prst="rect">
            <a:avLst/>
          </a:prstGeom>
          <a:solidFill>
            <a:srgbClr val="009FE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8" y="377913"/>
            <a:ext cx="1260000" cy="1372206"/>
          </a:xfrm>
          <a:prstGeom prst="rect">
            <a:avLst/>
          </a:prstGeom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571296" y="0"/>
            <a:ext cx="7220573" cy="1325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000" b="1" cap="all" spc="300" dirty="0" smtClean="0">
                <a:solidFill>
                  <a:srgbClr val="009FE3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Kinek ajánljuk?</a:t>
            </a:r>
            <a:endParaRPr lang="hu-HU" sz="4000" b="1" cap="all" spc="300" dirty="0">
              <a:solidFill>
                <a:srgbClr val="009FE3"/>
              </a:solidFill>
              <a:latin typeface="+mn-lt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>
            <a:off x="1761481" y="916101"/>
            <a:ext cx="3699933" cy="0"/>
          </a:xfrm>
          <a:prstGeom prst="line">
            <a:avLst/>
          </a:prstGeom>
          <a:ln w="25400" cap="rnd" cmpd="thinThick">
            <a:solidFill>
              <a:srgbClr val="7FCF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87" y="4975120"/>
            <a:ext cx="1241161" cy="1130575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977025" y="1064016"/>
            <a:ext cx="6968778" cy="3166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</a:rPr>
              <a:t>Nem (csak)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</a:rPr>
              <a:t> az informatikatanároknak.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</a:rPr>
              <a:t>Bármely szakos pedagógusnak.</a:t>
            </a:r>
          </a:p>
          <a:p>
            <a:pPr marL="285750" indent="-28575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srgbClr val="000000"/>
                </a:solidFill>
                <a:latin typeface="Calibri" panose="020F0502020204030204"/>
                <a:ea typeface="Times New Roman" panose="02020603050405020304" pitchFamily="18" charset="0"/>
              </a:rPr>
              <a:t>Érdeklődés az IKT-eszközök  iránt.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srgbClr val="000000"/>
                </a:solidFill>
              </a:rPr>
              <a:t>Digitáliskultúra-azonos személet kialakítása.</a:t>
            </a:r>
          </a:p>
          <a:p>
            <a:pPr marL="285750" indent="-28575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srgbClr val="000000"/>
                </a:solidFill>
              </a:rPr>
              <a:t>Digitális átállás elősegítése.</a:t>
            </a:r>
          </a:p>
          <a:p>
            <a:pPr marL="285750" indent="-28575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hu-HU" sz="2400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12" y="3567271"/>
            <a:ext cx="7739088" cy="273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3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402894" y="-21257"/>
            <a:ext cx="7443032" cy="21705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44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KÖSZÖNJÜK </a:t>
            </a:r>
            <a:r>
              <a:rPr lang="hu-HU" sz="4400" b="1" spc="3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MEGTISZTELŐ FIGYELMÜKET!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299" y="2485668"/>
            <a:ext cx="2781725" cy="185538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9"/>
          <a:stretch/>
        </p:blipFill>
        <p:spPr>
          <a:xfrm>
            <a:off x="0" y="5958348"/>
            <a:ext cx="9144000" cy="902263"/>
          </a:xfrm>
          <a:prstGeom prst="rect">
            <a:avLst/>
          </a:prstGeom>
        </p:spPr>
      </p:pic>
      <p:sp>
        <p:nvSpPr>
          <p:cNvPr id="6" name="Téglalap 5"/>
          <p:cNvSpPr>
            <a:spLocks noChangeAspect="1"/>
          </p:cNvSpPr>
          <p:nvPr/>
        </p:nvSpPr>
        <p:spPr>
          <a:xfrm>
            <a:off x="2" y="0"/>
            <a:ext cx="1404910" cy="6300000"/>
          </a:xfrm>
          <a:prstGeom prst="rect">
            <a:avLst/>
          </a:prstGeom>
          <a:solidFill>
            <a:srgbClr val="009FE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8" y="377913"/>
            <a:ext cx="1260000" cy="137220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87" y="4975120"/>
            <a:ext cx="1241161" cy="113057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556445" y="4677954"/>
            <a:ext cx="5112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hlinkClick r:id="rId6"/>
              </a:rPr>
              <a:t>kvaszingerne.prantner.csilla@uni-eszterhazy.hu</a:t>
            </a:r>
            <a:endParaRPr lang="hu-HU" sz="2000" dirty="0" smtClean="0"/>
          </a:p>
          <a:p>
            <a:r>
              <a:rPr lang="hu-HU" sz="2000" dirty="0" smtClean="0">
                <a:hlinkClick r:id="rId7"/>
              </a:rPr>
              <a:t>csernai.zoltan@uni-eszterhazy.hu</a:t>
            </a:r>
            <a:r>
              <a:rPr lang="hu-HU" sz="2000" dirty="0" smtClean="0"/>
              <a:t> </a:t>
            </a:r>
            <a:endParaRPr lang="hu-HU" sz="2000" dirty="0"/>
          </a:p>
        </p:txBody>
      </p:sp>
      <p:sp>
        <p:nvSpPr>
          <p:cNvPr id="10" name="Téglalap 9"/>
          <p:cNvSpPr>
            <a:spLocks noChangeAspect="1"/>
          </p:cNvSpPr>
          <p:nvPr/>
        </p:nvSpPr>
        <p:spPr>
          <a:xfrm>
            <a:off x="152402" y="152400"/>
            <a:ext cx="1404910" cy="6300000"/>
          </a:xfrm>
          <a:prstGeom prst="rect">
            <a:avLst/>
          </a:prstGeom>
          <a:solidFill>
            <a:srgbClr val="009FE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54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8145" y="2119745"/>
            <a:ext cx="8167255" cy="1143000"/>
          </a:xfrm>
        </p:spPr>
        <p:txBody>
          <a:bodyPr/>
          <a:lstStyle/>
          <a:p>
            <a:r>
              <a:rPr lang="hu-HU" sz="2800" cap="none" dirty="0">
                <a:solidFill>
                  <a:srgbClr val="002060"/>
                </a:solidFill>
              </a:rPr>
              <a:t>A kutatás a Komplex Alapprogram az EFOP-3.1.2-16-2016-00001 azonosítószámú, </a:t>
            </a:r>
            <a:r>
              <a:rPr lang="hu-HU" sz="2800" cap="none" dirty="0" smtClean="0">
                <a:solidFill>
                  <a:srgbClr val="002060"/>
                </a:solidFill>
              </a:rPr>
              <a:t/>
            </a:r>
            <a:br>
              <a:rPr lang="hu-HU" sz="2800" cap="none" dirty="0" smtClean="0">
                <a:solidFill>
                  <a:srgbClr val="002060"/>
                </a:solidFill>
              </a:rPr>
            </a:br>
            <a:r>
              <a:rPr lang="hu-HU" sz="2800" cap="none" dirty="0" smtClean="0">
                <a:solidFill>
                  <a:srgbClr val="002060"/>
                </a:solidFill>
              </a:rPr>
              <a:t/>
            </a:r>
            <a:br>
              <a:rPr lang="hu-HU" sz="2800" cap="none" dirty="0" smtClean="0">
                <a:solidFill>
                  <a:srgbClr val="002060"/>
                </a:solidFill>
              </a:rPr>
            </a:br>
            <a:r>
              <a:rPr lang="hu-HU" sz="2800" i="1" cap="none" dirty="0" smtClean="0">
                <a:solidFill>
                  <a:srgbClr val="002060"/>
                </a:solidFill>
              </a:rPr>
              <a:t>„</a:t>
            </a:r>
            <a:r>
              <a:rPr lang="hu-HU" sz="2800" i="1" cap="none" dirty="0">
                <a:solidFill>
                  <a:srgbClr val="002060"/>
                </a:solidFill>
              </a:rPr>
              <a:t>A közneve­lés módszertani megújítása a végzettség nélküli iskolaelhagyás csökkentése céljából" c</a:t>
            </a:r>
            <a:r>
              <a:rPr lang="hu-HU" sz="2800" cap="none" dirty="0">
                <a:solidFill>
                  <a:srgbClr val="002060"/>
                </a:solidFill>
              </a:rPr>
              <a:t>. pályázat keretében valósult meg.</a:t>
            </a:r>
            <a:br>
              <a:rPr lang="hu-HU" sz="2800" cap="none" dirty="0">
                <a:solidFill>
                  <a:srgbClr val="002060"/>
                </a:solidFill>
              </a:rPr>
            </a:br>
            <a:r>
              <a:rPr lang="hu-HU" sz="2800" cap="none" dirty="0">
                <a:solidFill>
                  <a:srgbClr val="00206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574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A Komplex </a:t>
            </a:r>
            <a:r>
              <a:rPr lang="hu-HU" dirty="0" err="1" smtClean="0">
                <a:solidFill>
                  <a:srgbClr val="002060"/>
                </a:solidFill>
              </a:rPr>
              <a:t>Alalprogram</a:t>
            </a:r>
            <a:r>
              <a:rPr lang="hu-HU" dirty="0" smtClean="0">
                <a:solidFill>
                  <a:srgbClr val="002060"/>
                </a:solidFill>
              </a:rPr>
              <a:t> felépítése</a:t>
            </a:r>
            <a:endParaRPr lang="hu-HU" dirty="0">
              <a:solidFill>
                <a:srgbClr val="002060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185760"/>
              </p:ext>
            </p:extLst>
          </p:nvPr>
        </p:nvGraphicFramePr>
        <p:xfrm>
          <a:off x="183696" y="1812473"/>
          <a:ext cx="8776607" cy="36023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76607">
                  <a:extLst>
                    <a:ext uri="{9D8B030D-6E8A-4147-A177-3AD203B41FA5}">
                      <a16:colId xmlns:a16="http://schemas.microsoft.com/office/drawing/2014/main" val="4100217597"/>
                    </a:ext>
                  </a:extLst>
                </a:gridCol>
              </a:tblGrid>
              <a:tr h="419877">
                <a:tc>
                  <a:txBody>
                    <a:bodyPr/>
                    <a:lstStyle/>
                    <a:p>
                      <a:pPr algn="l" fontAlgn="b"/>
                      <a:r>
                        <a:rPr lang="hu-HU" sz="2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KAK: Komplex Alapprogram Koncepció</a:t>
                      </a:r>
                      <a:endParaRPr lang="hu-HU" sz="2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22885"/>
                  </a:ext>
                </a:extLst>
              </a:tr>
              <a:tr h="419877">
                <a:tc>
                  <a:txBody>
                    <a:bodyPr/>
                    <a:lstStyle/>
                    <a:p>
                      <a:pPr algn="l" fontAlgn="b"/>
                      <a:r>
                        <a:rPr lang="hu-HU" sz="2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DFHT: Differenciált fejlesztés heterogén tanulócsoportban</a:t>
                      </a:r>
                    </a:p>
                    <a:p>
                      <a:pPr algn="l" fontAlgn="b"/>
                      <a:endParaRPr lang="hu-HU" sz="2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4982027"/>
                  </a:ext>
                </a:extLst>
              </a:tr>
              <a:tr h="419877">
                <a:tc>
                  <a:txBody>
                    <a:bodyPr/>
                    <a:lstStyle/>
                    <a:p>
                      <a:pPr algn="l" fontAlgn="b"/>
                      <a:r>
                        <a:rPr lang="hu-HU" sz="3600" b="1" u="none" strike="noStrike" dirty="0" smtClean="0">
                          <a:solidFill>
                            <a:schemeClr val="accent5"/>
                          </a:solidFill>
                          <a:effectLst/>
                        </a:rPr>
                        <a:t>DA: Digitális alapú Alprogram</a:t>
                      </a:r>
                      <a:endParaRPr lang="hu-HU" sz="2800" b="1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3814253"/>
                  </a:ext>
                </a:extLst>
              </a:tr>
              <a:tr h="419877">
                <a:tc>
                  <a:txBody>
                    <a:bodyPr/>
                    <a:lstStyle/>
                    <a:p>
                      <a:pPr algn="l" fontAlgn="b"/>
                      <a:r>
                        <a:rPr lang="hu-HU" sz="28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ÉA: Életgyakorlat-</a:t>
                      </a:r>
                      <a:r>
                        <a:rPr lang="hu-HU" sz="2800" u="none" strike="noStrike" dirty="0" err="1" smtClean="0">
                          <a:solidFill>
                            <a:srgbClr val="002060"/>
                          </a:solidFill>
                          <a:effectLst/>
                        </a:rPr>
                        <a:t>alapaú</a:t>
                      </a:r>
                      <a:r>
                        <a:rPr lang="hu-HU" sz="28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Alprogram</a:t>
                      </a:r>
                      <a:endParaRPr lang="hu-HU" sz="2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436804"/>
                  </a:ext>
                </a:extLst>
              </a:tr>
              <a:tr h="419877">
                <a:tc>
                  <a:txBody>
                    <a:bodyPr/>
                    <a:lstStyle/>
                    <a:p>
                      <a:pPr algn="l" fontAlgn="b"/>
                      <a:r>
                        <a:rPr lang="hu-HU" sz="28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LA: Logikaalapú Alprogram</a:t>
                      </a:r>
                      <a:endParaRPr lang="hu-HU" sz="2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5746425"/>
                  </a:ext>
                </a:extLst>
              </a:tr>
              <a:tr h="419877">
                <a:tc>
                  <a:txBody>
                    <a:bodyPr/>
                    <a:lstStyle/>
                    <a:p>
                      <a:pPr algn="l" fontAlgn="b"/>
                      <a:r>
                        <a:rPr lang="hu-HU" sz="28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MA: Művészetalapú</a:t>
                      </a:r>
                      <a:r>
                        <a:rPr lang="hu-HU" sz="2800" u="none" strike="noStrike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hu-HU" sz="28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Alprogram</a:t>
                      </a:r>
                      <a:endParaRPr lang="hu-HU" sz="2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7917184"/>
                  </a:ext>
                </a:extLst>
              </a:tr>
              <a:tr h="419877">
                <a:tc>
                  <a:txBody>
                    <a:bodyPr/>
                    <a:lstStyle/>
                    <a:p>
                      <a:pPr algn="l" fontAlgn="b"/>
                      <a:r>
                        <a:rPr lang="hu-HU" sz="28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TA: Testmozgásalapú Alprogram</a:t>
                      </a:r>
                      <a:endParaRPr lang="hu-HU" sz="2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1640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10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9"/>
          <a:stretch/>
        </p:blipFill>
        <p:spPr>
          <a:xfrm>
            <a:off x="0" y="5958348"/>
            <a:ext cx="9144000" cy="90226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000" y="1468704"/>
            <a:ext cx="3600000" cy="392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6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9"/>
          <a:stretch/>
        </p:blipFill>
        <p:spPr>
          <a:xfrm>
            <a:off x="0" y="5958348"/>
            <a:ext cx="9144000" cy="902263"/>
          </a:xfrm>
          <a:prstGeom prst="rect">
            <a:avLst/>
          </a:prstGeom>
        </p:spPr>
      </p:pic>
      <p:sp>
        <p:nvSpPr>
          <p:cNvPr id="5" name="Téglalap 4"/>
          <p:cNvSpPr>
            <a:spLocks noChangeAspect="1"/>
          </p:cNvSpPr>
          <p:nvPr/>
        </p:nvSpPr>
        <p:spPr>
          <a:xfrm>
            <a:off x="2" y="0"/>
            <a:ext cx="1404910" cy="6300000"/>
          </a:xfrm>
          <a:prstGeom prst="rect">
            <a:avLst/>
          </a:prstGeom>
          <a:solidFill>
            <a:srgbClr val="009FE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8" y="377913"/>
            <a:ext cx="1260000" cy="1372206"/>
          </a:xfrm>
          <a:prstGeom prst="rect">
            <a:avLst/>
          </a:prstGeom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669642" y="60804"/>
            <a:ext cx="6422924" cy="1325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000" b="1" cap="all" spc="300" dirty="0" smtClean="0">
                <a:solidFill>
                  <a:srgbClr val="009FE3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Az alprogram célja</a:t>
            </a:r>
            <a:endParaRPr lang="hu-HU" sz="4000" b="1" cap="all" spc="300" dirty="0">
              <a:solidFill>
                <a:srgbClr val="009FE3"/>
              </a:solidFill>
              <a:latin typeface="+mn-lt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>
            <a:off x="1669642" y="916101"/>
            <a:ext cx="3699933" cy="0"/>
          </a:xfrm>
          <a:prstGeom prst="line">
            <a:avLst/>
          </a:prstGeom>
          <a:ln w="25400" cap="rnd" cmpd="thinThick">
            <a:solidFill>
              <a:srgbClr val="7FCF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87" y="4975120"/>
            <a:ext cx="1241161" cy="1130575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561877" y="1296628"/>
            <a:ext cx="7425158" cy="468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</a:rPr>
              <a:t>A pedagógusok módszertani kultúraváltásának  elősegítése, korszerű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</a:rPr>
              <a:t>digitális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</a:rPr>
              <a:t>megoldások alkalmazásával.</a:t>
            </a:r>
          </a:p>
          <a:p>
            <a:pPr marL="285750" marR="0" lvl="0" indent="-285750" defTabSz="914400" rtl="0" eaLnBrk="1" fontAlgn="auto" latinLnBrk="0" hangingPunct="1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</a:rPr>
              <a:t>Elektronikus tanulási környezet kiépítése.</a:t>
            </a:r>
          </a:p>
          <a:p>
            <a:pPr marL="285750" marR="0" lvl="0" indent="-285750" defTabSz="914400" rtl="0" eaLnBrk="1" fontAlgn="auto" latinLnBrk="0" hangingPunct="1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</a:rPr>
              <a:t>Felgyorsítani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</a:rPr>
              <a:t>az intézmények digitális átállását. 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</a:rPr>
              <a:t>IKT-műveltség fejlesztése.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 smtClean="0">
                <a:solidFill>
                  <a:srgbClr val="000000"/>
                </a:solidFill>
                <a:latin typeface="Calibri" panose="020F0502020204030204"/>
                <a:ea typeface="Times New Roman" panose="02020603050405020304" pitchFamily="18" charset="0"/>
              </a:rPr>
              <a:t>A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</a:rPr>
              <a:t>tanulás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</a:rPr>
              <a:t>és a tudás megszerzése legyen örömforrás a digitális alkalmazások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</a:rPr>
              <a:t>használatával</a:t>
            </a:r>
            <a:r>
              <a:rPr lang="hu-HU" sz="2400" dirty="0">
                <a:solidFill>
                  <a:srgbClr val="000000"/>
                </a:solidFill>
                <a:latin typeface="Calibri" panose="020F0502020204030204"/>
                <a:ea typeface="Times New Roman" panose="02020603050405020304" pitchFamily="18" charset="0"/>
              </a:rPr>
              <a:t>.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</a:rPr>
              <a:t>Hosszú távú cél: </a:t>
            </a:r>
            <a:b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</a:rPr>
            </a:b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</a:rPr>
              <a:t>az információs társadalom iskolájának kialakítása.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0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9"/>
          <a:stretch/>
        </p:blipFill>
        <p:spPr>
          <a:xfrm>
            <a:off x="0" y="5958348"/>
            <a:ext cx="9144000" cy="902263"/>
          </a:xfrm>
          <a:prstGeom prst="rect">
            <a:avLst/>
          </a:prstGeom>
        </p:spPr>
      </p:pic>
      <p:sp>
        <p:nvSpPr>
          <p:cNvPr id="5" name="Téglalap 4"/>
          <p:cNvSpPr>
            <a:spLocks noChangeAspect="1"/>
          </p:cNvSpPr>
          <p:nvPr/>
        </p:nvSpPr>
        <p:spPr>
          <a:xfrm>
            <a:off x="2" y="0"/>
            <a:ext cx="1404910" cy="6300000"/>
          </a:xfrm>
          <a:prstGeom prst="rect">
            <a:avLst/>
          </a:prstGeom>
          <a:solidFill>
            <a:srgbClr val="009FE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8" y="377913"/>
            <a:ext cx="1260000" cy="1372206"/>
          </a:xfrm>
          <a:prstGeom prst="rect">
            <a:avLst/>
          </a:prstGeom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386918" y="-334909"/>
            <a:ext cx="8419755" cy="1325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600" b="1" cap="all" spc="300" dirty="0" smtClean="0">
                <a:solidFill>
                  <a:srgbClr val="009FE3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A digitális alapú alprogram</a:t>
            </a:r>
            <a:endParaRPr lang="hu-HU" sz="3600" b="1" cap="all" spc="300" dirty="0">
              <a:solidFill>
                <a:srgbClr val="009FE3"/>
              </a:solidFill>
              <a:latin typeface="+mn-lt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>
            <a:off x="1660255" y="680412"/>
            <a:ext cx="3699933" cy="0"/>
          </a:xfrm>
          <a:prstGeom prst="line">
            <a:avLst/>
          </a:prstGeom>
          <a:ln w="25400" cap="rnd" cmpd="thinThick">
            <a:solidFill>
              <a:srgbClr val="7FCF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87" y="4975120"/>
            <a:ext cx="1241161" cy="1130575"/>
          </a:xfrm>
          <a:prstGeom prst="rect">
            <a:avLst/>
          </a:prstGeom>
        </p:spPr>
      </p:pic>
      <p:pic>
        <p:nvPicPr>
          <p:cNvPr id="11" name="Kép 1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793" y="833324"/>
            <a:ext cx="6843660" cy="512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églalap 11"/>
          <p:cNvSpPr/>
          <p:nvPr/>
        </p:nvSpPr>
        <p:spPr>
          <a:xfrm>
            <a:off x="1331448" y="6072203"/>
            <a:ext cx="8057481" cy="261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ábra </a:t>
            </a:r>
            <a:r>
              <a:rPr kumimoji="0" lang="hu-H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Tongori</a:t>
            </a:r>
            <a:r>
              <a:rPr kumimoji="0" lang="hu-H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Ágota (2012). Az IKT-műveltség fogalmi keretének változása. </a:t>
            </a:r>
            <a:r>
              <a:rPr kumimoji="0" lang="hu-HU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Iskolakultúra. 11. sz.</a:t>
            </a: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34-47</a:t>
            </a:r>
            <a:r>
              <a:rPr kumimoji="0" lang="hu-H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c. tanulmánya alapján készült.</a:t>
            </a: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87409" y="5964132"/>
            <a:ext cx="8828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Forrás: </a:t>
            </a:r>
            <a:r>
              <a:rPr kumimoji="0" lang="hu-HU" sz="1000" b="0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World </a:t>
            </a:r>
            <a:r>
              <a:rPr kumimoji="0" lang="hu-HU" sz="1000" b="0" i="0" u="none" strike="noStrike" kern="1200" cap="small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Economic</a:t>
            </a:r>
            <a:r>
              <a:rPr kumimoji="0" lang="hu-HU" sz="1000" b="0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Forum</a:t>
            </a:r>
            <a:r>
              <a:rPr kumimoji="0" lang="hu-H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(2015): New </a:t>
            </a:r>
            <a:r>
              <a:rPr kumimoji="0" lang="hu-HU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vision</a:t>
            </a:r>
            <a:r>
              <a:rPr kumimoji="0" lang="hu-H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hu-H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</a:t>
            </a:r>
            <a:r>
              <a:rPr kumimoji="0" lang="hu-H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hu-HU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Unlocking</a:t>
            </a:r>
            <a:r>
              <a:rPr kumimoji="0" lang="hu-H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hu-H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potential</a:t>
            </a:r>
            <a:r>
              <a:rPr kumimoji="0" lang="hu-H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technology. </a:t>
            </a:r>
            <a:r>
              <a:rPr kumimoji="0" lang="hu-HU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Wold</a:t>
            </a:r>
            <a:r>
              <a:rPr kumimoji="0" lang="hu-H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Economic</a:t>
            </a:r>
            <a:r>
              <a:rPr kumimoji="0" lang="hu-H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Forum. </a:t>
            </a:r>
            <a:r>
              <a:rPr kumimoji="0" lang="hu-HU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Committed</a:t>
            </a:r>
            <a:r>
              <a:rPr kumimoji="0" lang="hu-H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r>
              <a:rPr kumimoji="0" lang="hu-H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imroving</a:t>
            </a:r>
            <a:r>
              <a:rPr kumimoji="0" lang="hu-H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hu-H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</a:t>
            </a:r>
            <a:r>
              <a:rPr kumimoji="0" lang="hu-H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hu-HU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hu-H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wold</a:t>
            </a:r>
            <a:r>
              <a:rPr kumimoji="0" lang="hu-H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hu-HU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Prepared</a:t>
            </a:r>
            <a:r>
              <a:rPr kumimoji="0" lang="hu-H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hu-HU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collaboration</a:t>
            </a:r>
            <a:r>
              <a:rPr kumimoji="0" lang="hu-H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</a:t>
            </a:r>
            <a:r>
              <a:rPr kumimoji="0" lang="hu-H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Boston </a:t>
            </a:r>
            <a:r>
              <a:rPr kumimoji="0" lang="hu-HU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Consultuing</a:t>
            </a:r>
            <a:r>
              <a:rPr kumimoji="0" lang="hu-H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Group. 2015. </a:t>
            </a:r>
            <a:br>
              <a:rPr kumimoji="0" lang="hu-H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URL: </a:t>
            </a:r>
            <a:r>
              <a:rPr kumimoji="0" lang="hu-HU" sz="1000" b="0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http://www3.weforum.org/docs/WEFUSA_NewVisionforEducation_Report2015.pdf</a:t>
            </a:r>
            <a:r>
              <a:rPr kumimoji="0" lang="hu-H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age154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94853"/>
            <a:ext cx="9144000" cy="582680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78151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9"/>
          <a:stretch/>
        </p:blipFill>
        <p:spPr>
          <a:xfrm>
            <a:off x="0" y="5958348"/>
            <a:ext cx="9144000" cy="902263"/>
          </a:xfrm>
          <a:prstGeom prst="rect">
            <a:avLst/>
          </a:prstGeom>
        </p:spPr>
      </p:pic>
      <p:sp>
        <p:nvSpPr>
          <p:cNvPr id="5" name="Téglalap 4"/>
          <p:cNvSpPr>
            <a:spLocks noChangeAspect="1"/>
          </p:cNvSpPr>
          <p:nvPr/>
        </p:nvSpPr>
        <p:spPr>
          <a:xfrm>
            <a:off x="2" y="0"/>
            <a:ext cx="1404910" cy="6300000"/>
          </a:xfrm>
          <a:prstGeom prst="rect">
            <a:avLst/>
          </a:prstGeom>
          <a:solidFill>
            <a:srgbClr val="009FE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8" y="377913"/>
            <a:ext cx="1260000" cy="1372206"/>
          </a:xfrm>
          <a:prstGeom prst="rect">
            <a:avLst/>
          </a:prstGeom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809126" y="410408"/>
            <a:ext cx="8094291" cy="1325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600" b="1" cap="all" spc="300" dirty="0" smtClean="0">
                <a:solidFill>
                  <a:srgbClr val="009FE3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Illeszkedés az alapelvekhez</a:t>
            </a:r>
            <a:endParaRPr lang="hu-HU" sz="3600" b="1" cap="all" spc="300" dirty="0">
              <a:solidFill>
                <a:srgbClr val="009FE3"/>
              </a:solidFill>
              <a:latin typeface="+mn-lt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>
            <a:off x="1916464" y="1443044"/>
            <a:ext cx="3699933" cy="0"/>
          </a:xfrm>
          <a:prstGeom prst="line">
            <a:avLst/>
          </a:prstGeom>
          <a:ln w="25400" cap="rnd" cmpd="thinThick">
            <a:solidFill>
              <a:srgbClr val="7FCF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87" y="4975120"/>
            <a:ext cx="1241161" cy="1130575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409986" y="175011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3600" dirty="0" smtClean="0"/>
              <a:t> Tanulástámogatás</a:t>
            </a:r>
            <a:endParaRPr lang="hu-HU" sz="3600" dirty="0"/>
          </a:p>
          <a:p>
            <a:pPr marL="342900" indent="-342900">
              <a:buFont typeface="+mj-lt"/>
              <a:buAutoNum type="arabicPeriod"/>
            </a:pPr>
            <a:r>
              <a:rPr lang="hu-HU" sz="3600" dirty="0"/>
              <a:t> </a:t>
            </a:r>
            <a:r>
              <a:rPr lang="hu-HU" sz="3600" dirty="0" smtClean="0"/>
              <a:t>Adaptivitás </a:t>
            </a:r>
            <a:endParaRPr lang="hu-HU" sz="3600" dirty="0"/>
          </a:p>
          <a:p>
            <a:pPr marL="342900" indent="-342900">
              <a:buFont typeface="+mj-lt"/>
              <a:buAutoNum type="arabicPeriod"/>
            </a:pPr>
            <a:r>
              <a:rPr lang="hu-HU" sz="3600" dirty="0" smtClean="0"/>
              <a:t> Közösségi </a:t>
            </a:r>
            <a:r>
              <a:rPr lang="hu-HU" sz="3600" dirty="0"/>
              <a:t>lét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3600" dirty="0" smtClean="0"/>
              <a:t> Komplexitás </a:t>
            </a:r>
            <a:endParaRPr lang="hu-HU" sz="3600" dirty="0"/>
          </a:p>
          <a:p>
            <a:pPr marL="342900" indent="-342900">
              <a:buFont typeface="+mj-lt"/>
              <a:buAutoNum type="arabicPeriod"/>
            </a:pPr>
            <a:r>
              <a:rPr lang="hu-HU" sz="3600" dirty="0" smtClean="0"/>
              <a:t> Méltányosság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52937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A pedagógus-továbbképzés tapasztalatai a Komplex Alapprogram Digitális alapú alprogramjában"/>
</p:tagLst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3984</TotalTime>
  <Words>3532</Words>
  <Application>Microsoft Office PowerPoint</Application>
  <PresentationFormat>Diavetítés a képernyőre (4:3 oldalarány)</PresentationFormat>
  <Paragraphs>494</Paragraphs>
  <Slides>21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Office-téma</vt:lpstr>
      <vt:lpstr>A pedagógus továbbképzés tapasztalatai a Komplex Alapprogram Digitális alapú alprogramjában </vt:lpstr>
      <vt:lpstr>A KOMPLEX ALAPPROGRAM BEVEZETÉSE A KÖZNEVELÉSI INTÉZMÉNYEKBEN  EFOP-3.1.2-16-2016-00001  2021.04.08.</vt:lpstr>
      <vt:lpstr>A kutatás a Komplex Alapprogram az EFOP-3.1.2-16-2016-00001 azonosítószámú,   „A közneve­lés módszertani megújítása a végzettség nélküli iskolaelhagyás csökkentése céljából" c. pályázat keretében valósult meg.  </vt:lpstr>
      <vt:lpstr>A Komplex Alalprogram felépítése</vt:lpstr>
      <vt:lpstr>PowerPoint-bemutató</vt:lpstr>
      <vt:lpstr>Az alprogram célja</vt:lpstr>
      <vt:lpstr>A digitális alapú alprogram</vt:lpstr>
      <vt:lpstr>PowerPoint-bemutató</vt:lpstr>
      <vt:lpstr>Illeszkedés az alapelvekhez</vt:lpstr>
      <vt:lpstr>illeszkedés a Komplex Alapprogram elveihez</vt:lpstr>
      <vt:lpstr>Az alprogram illeszkedése a Komplex alapprogram elveihez</vt:lpstr>
      <vt:lpstr>A Képzés felépítése</vt:lpstr>
      <vt:lpstr>A Képzés felépítése</vt:lpstr>
      <vt:lpstr>A Képzés felépítése</vt:lpstr>
      <vt:lpstr>A továbbképzés felépítése Képzéstípusonként</vt:lpstr>
      <vt:lpstr>PowerPoint-bemutató</vt:lpstr>
      <vt:lpstr>PowerPoint-bemutató</vt:lpstr>
      <vt:lpstr>PowerPoint-bemutató</vt:lpstr>
      <vt:lpstr>PowerPoint-bemutató</vt:lpstr>
      <vt:lpstr>Kinek ajánljuk?</vt:lpstr>
      <vt:lpstr>KÖSZÖNJÜK MEGTISZTELŐ FIGYELMÜKET!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pedagógus-továbbképzés tapasztalatai a Komplex Alapprogram Digitális alapú alprogramjában</dc:title>
  <dc:creator>EKE</dc:creator>
  <cp:lastModifiedBy>Nagy Zsuzsanna</cp:lastModifiedBy>
  <cp:revision>199</cp:revision>
  <cp:lastPrinted>2018-03-19T19:07:08Z</cp:lastPrinted>
  <dcterms:created xsi:type="dcterms:W3CDTF">2017-02-10T12:16:28Z</dcterms:created>
  <dcterms:modified xsi:type="dcterms:W3CDTF">2021-04-22T13:09:27Z</dcterms:modified>
</cp:coreProperties>
</file>