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4800600"/>
          </a:xfrm>
          <a:custGeom>
            <a:avLst/>
            <a:gdLst/>
            <a:ahLst/>
            <a:cxnLst/>
            <a:rect l="l" t="t" r="r" b="b"/>
            <a:pathLst>
              <a:path w="9144000" h="4800600">
                <a:moveTo>
                  <a:pt x="0" y="4800599"/>
                </a:moveTo>
                <a:lnTo>
                  <a:pt x="9143999" y="4800599"/>
                </a:lnTo>
                <a:lnTo>
                  <a:pt x="9143999" y="0"/>
                </a:lnTo>
                <a:lnTo>
                  <a:pt x="0" y="0"/>
                </a:lnTo>
                <a:lnTo>
                  <a:pt x="0" y="4800599"/>
                </a:lnTo>
                <a:close/>
              </a:path>
            </a:pathLst>
          </a:custGeom>
          <a:solidFill>
            <a:srgbClr val="E9E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381" y="4800600"/>
            <a:ext cx="9142095" cy="342900"/>
          </a:xfrm>
          <a:custGeom>
            <a:avLst/>
            <a:gdLst/>
            <a:ahLst/>
            <a:cxnLst/>
            <a:rect l="l" t="t" r="r" b="b"/>
            <a:pathLst>
              <a:path w="9142095" h="342900">
                <a:moveTo>
                  <a:pt x="9141599" y="342899"/>
                </a:moveTo>
                <a:lnTo>
                  <a:pt x="0" y="342899"/>
                </a:lnTo>
                <a:lnTo>
                  <a:pt x="0" y="0"/>
                </a:lnTo>
                <a:lnTo>
                  <a:pt x="9141599" y="0"/>
                </a:lnTo>
                <a:lnTo>
                  <a:pt x="9141599" y="342899"/>
                </a:lnTo>
                <a:close/>
              </a:path>
            </a:pathLst>
          </a:custGeom>
          <a:solidFill>
            <a:srgbClr val="4133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" y="4750737"/>
            <a:ext cx="9142095" cy="48260"/>
          </a:xfrm>
          <a:custGeom>
            <a:avLst/>
            <a:gdLst/>
            <a:ahLst/>
            <a:cxnLst/>
            <a:rect l="l" t="t" r="r" b="b"/>
            <a:pathLst>
              <a:path w="9142095" h="48260">
                <a:moveTo>
                  <a:pt x="9141599" y="47999"/>
                </a:moveTo>
                <a:lnTo>
                  <a:pt x="0" y="47999"/>
                </a:lnTo>
                <a:lnTo>
                  <a:pt x="0" y="0"/>
                </a:lnTo>
                <a:lnTo>
                  <a:pt x="9141599" y="0"/>
                </a:lnTo>
                <a:lnTo>
                  <a:pt x="9141599" y="47999"/>
                </a:lnTo>
                <a:close/>
              </a:path>
            </a:pathLst>
          </a:custGeom>
          <a:solidFill>
            <a:srgbClr val="B9A5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E3E3E"/>
                </a:solidFill>
                <a:latin typeface="Roboto Slab"/>
                <a:cs typeface="Roboto Sla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E3E3E"/>
                </a:solidFill>
                <a:latin typeface="Roboto Slab"/>
                <a:cs typeface="Roboto Slab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4800600"/>
          </a:xfrm>
          <a:custGeom>
            <a:avLst/>
            <a:gdLst/>
            <a:ahLst/>
            <a:cxnLst/>
            <a:rect l="l" t="t" r="r" b="b"/>
            <a:pathLst>
              <a:path w="9144000" h="4800600">
                <a:moveTo>
                  <a:pt x="0" y="4800599"/>
                </a:moveTo>
                <a:lnTo>
                  <a:pt x="9143999" y="4800599"/>
                </a:lnTo>
                <a:lnTo>
                  <a:pt x="9143999" y="0"/>
                </a:lnTo>
                <a:lnTo>
                  <a:pt x="0" y="0"/>
                </a:lnTo>
                <a:lnTo>
                  <a:pt x="0" y="4800599"/>
                </a:lnTo>
                <a:close/>
              </a:path>
            </a:pathLst>
          </a:custGeom>
          <a:solidFill>
            <a:srgbClr val="E9E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381" y="4800600"/>
            <a:ext cx="9142095" cy="342900"/>
          </a:xfrm>
          <a:custGeom>
            <a:avLst/>
            <a:gdLst/>
            <a:ahLst/>
            <a:cxnLst/>
            <a:rect l="l" t="t" r="r" b="b"/>
            <a:pathLst>
              <a:path w="9142095" h="342900">
                <a:moveTo>
                  <a:pt x="9141599" y="342899"/>
                </a:moveTo>
                <a:lnTo>
                  <a:pt x="0" y="342899"/>
                </a:lnTo>
                <a:lnTo>
                  <a:pt x="0" y="0"/>
                </a:lnTo>
                <a:lnTo>
                  <a:pt x="9141599" y="0"/>
                </a:lnTo>
                <a:lnTo>
                  <a:pt x="9141599" y="342899"/>
                </a:lnTo>
                <a:close/>
              </a:path>
            </a:pathLst>
          </a:custGeom>
          <a:solidFill>
            <a:srgbClr val="41332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" y="4750737"/>
            <a:ext cx="9142095" cy="48260"/>
          </a:xfrm>
          <a:custGeom>
            <a:avLst/>
            <a:gdLst/>
            <a:ahLst/>
            <a:cxnLst/>
            <a:rect l="l" t="t" r="r" b="b"/>
            <a:pathLst>
              <a:path w="9142095" h="48260">
                <a:moveTo>
                  <a:pt x="9141599" y="47999"/>
                </a:moveTo>
                <a:lnTo>
                  <a:pt x="0" y="47999"/>
                </a:lnTo>
                <a:lnTo>
                  <a:pt x="0" y="0"/>
                </a:lnTo>
                <a:lnTo>
                  <a:pt x="9141599" y="0"/>
                </a:lnTo>
                <a:lnTo>
                  <a:pt x="9141599" y="47999"/>
                </a:lnTo>
                <a:close/>
              </a:path>
            </a:pathLst>
          </a:custGeom>
          <a:solidFill>
            <a:srgbClr val="B9A5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E3E3E"/>
                </a:solidFill>
                <a:latin typeface="Roboto Slab"/>
                <a:cs typeface="Roboto Sla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4800600"/>
          </a:xfrm>
          <a:custGeom>
            <a:avLst/>
            <a:gdLst/>
            <a:ahLst/>
            <a:cxnLst/>
            <a:rect l="l" t="t" r="r" b="b"/>
            <a:pathLst>
              <a:path w="9144000" h="4800600">
                <a:moveTo>
                  <a:pt x="0" y="4800599"/>
                </a:moveTo>
                <a:lnTo>
                  <a:pt x="9143999" y="4800599"/>
                </a:lnTo>
                <a:lnTo>
                  <a:pt x="9143999" y="0"/>
                </a:lnTo>
                <a:lnTo>
                  <a:pt x="0" y="0"/>
                </a:lnTo>
                <a:lnTo>
                  <a:pt x="0" y="4800599"/>
                </a:lnTo>
                <a:close/>
              </a:path>
            </a:pathLst>
          </a:custGeom>
          <a:solidFill>
            <a:srgbClr val="E9E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381" y="4800600"/>
            <a:ext cx="9142095" cy="342900"/>
          </a:xfrm>
          <a:custGeom>
            <a:avLst/>
            <a:gdLst/>
            <a:ahLst/>
            <a:cxnLst/>
            <a:rect l="l" t="t" r="r" b="b"/>
            <a:pathLst>
              <a:path w="9142095" h="342900">
                <a:moveTo>
                  <a:pt x="9141599" y="342899"/>
                </a:moveTo>
                <a:lnTo>
                  <a:pt x="0" y="342899"/>
                </a:lnTo>
                <a:lnTo>
                  <a:pt x="0" y="0"/>
                </a:lnTo>
                <a:lnTo>
                  <a:pt x="9141599" y="0"/>
                </a:lnTo>
                <a:lnTo>
                  <a:pt x="9141599" y="342899"/>
                </a:lnTo>
                <a:close/>
              </a:path>
            </a:pathLst>
          </a:custGeom>
          <a:solidFill>
            <a:srgbClr val="4133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" y="4750737"/>
            <a:ext cx="9142095" cy="48260"/>
          </a:xfrm>
          <a:custGeom>
            <a:avLst/>
            <a:gdLst/>
            <a:ahLst/>
            <a:cxnLst/>
            <a:rect l="l" t="t" r="r" b="b"/>
            <a:pathLst>
              <a:path w="9142095" h="48260">
                <a:moveTo>
                  <a:pt x="9141599" y="47999"/>
                </a:moveTo>
                <a:lnTo>
                  <a:pt x="0" y="47999"/>
                </a:lnTo>
                <a:lnTo>
                  <a:pt x="0" y="0"/>
                </a:lnTo>
                <a:lnTo>
                  <a:pt x="9141599" y="0"/>
                </a:lnTo>
                <a:lnTo>
                  <a:pt x="9141599" y="47999"/>
                </a:lnTo>
                <a:close/>
              </a:path>
            </a:pathLst>
          </a:custGeom>
          <a:solidFill>
            <a:srgbClr val="B9A58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E3E3E"/>
                </a:solidFill>
                <a:latin typeface="Roboto Slab"/>
                <a:cs typeface="Roboto Sla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4800600"/>
          </a:xfrm>
          <a:custGeom>
            <a:avLst/>
            <a:gdLst/>
            <a:ahLst/>
            <a:cxnLst/>
            <a:rect l="l" t="t" r="r" b="b"/>
            <a:pathLst>
              <a:path w="9144000" h="4800600">
                <a:moveTo>
                  <a:pt x="0" y="4800599"/>
                </a:moveTo>
                <a:lnTo>
                  <a:pt x="9143999" y="4800599"/>
                </a:lnTo>
                <a:lnTo>
                  <a:pt x="9143999" y="0"/>
                </a:lnTo>
                <a:lnTo>
                  <a:pt x="0" y="0"/>
                </a:lnTo>
                <a:lnTo>
                  <a:pt x="0" y="4800599"/>
                </a:lnTo>
                <a:close/>
              </a:path>
            </a:pathLst>
          </a:custGeom>
          <a:solidFill>
            <a:srgbClr val="E9E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381" y="4800600"/>
            <a:ext cx="9142095" cy="342900"/>
          </a:xfrm>
          <a:custGeom>
            <a:avLst/>
            <a:gdLst/>
            <a:ahLst/>
            <a:cxnLst/>
            <a:rect l="l" t="t" r="r" b="b"/>
            <a:pathLst>
              <a:path w="9142095" h="342900">
                <a:moveTo>
                  <a:pt x="9141599" y="342899"/>
                </a:moveTo>
                <a:lnTo>
                  <a:pt x="0" y="342899"/>
                </a:lnTo>
                <a:lnTo>
                  <a:pt x="0" y="0"/>
                </a:lnTo>
                <a:lnTo>
                  <a:pt x="9141599" y="0"/>
                </a:lnTo>
                <a:lnTo>
                  <a:pt x="9141599" y="342899"/>
                </a:lnTo>
                <a:close/>
              </a:path>
            </a:pathLst>
          </a:custGeom>
          <a:solidFill>
            <a:srgbClr val="4133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975" y="226526"/>
            <a:ext cx="300482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E3E3E"/>
                </a:solidFill>
                <a:latin typeface="Roboto Slab"/>
                <a:cs typeface="Roboto Sla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400" y="1064269"/>
            <a:ext cx="7519034" cy="251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E3E3E"/>
                </a:solidFill>
                <a:latin typeface="Roboto Slab"/>
                <a:cs typeface="Roboto Slab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31767" y="4888279"/>
            <a:ext cx="230504" cy="18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cikk-kereso.elte-dh.hu/?lang=hu-HU" TargetMode="External"/><Relationship Id="rId4" Type="http://schemas.openxmlformats.org/officeDocument/2006/relationships/image" Target="../media/image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zenodo.org/communities/elte-dh/" TargetMode="External"/><Relationship Id="rId4" Type="http://schemas.openxmlformats.org/officeDocument/2006/relationships/hyperlink" Target="https://github.com/elte-dh" TargetMode="External"/><Relationship Id="rId5" Type="http://schemas.openxmlformats.org/officeDocument/2006/relationships/hyperlink" Target="https://dh-lab.hu/projektek/magyar-nyelvu-anyagok-webaratasa/" TargetMode="External"/><Relationship Id="rId6" Type="http://schemas.openxmlformats.org/officeDocument/2006/relationships/hyperlink" Target="https://cikk-kereso.elte-dh.hu/?lang=hu-HU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h-lab.hu/projektek/magyar-nyelvu-anyagok-webaratasa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zenodo.org/communities/elte-dh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744" y="3257550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6699" y="0"/>
                </a:lnTo>
              </a:path>
            </a:pathLst>
          </a:custGeom>
          <a:ln w="9524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693035"/>
            <a:chOff x="0" y="0"/>
            <a:chExt cx="9144000" cy="2693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93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344295"/>
            </a:xfrm>
            <a:custGeom>
              <a:avLst/>
              <a:gdLst/>
              <a:ahLst/>
              <a:cxnLst/>
              <a:rect l="l" t="t" r="r" b="b"/>
              <a:pathLst>
                <a:path w="9144000" h="1344295">
                  <a:moveTo>
                    <a:pt x="9028496" y="1343999"/>
                  </a:moveTo>
                  <a:lnTo>
                    <a:pt x="115503" y="1343999"/>
                  </a:lnTo>
                  <a:lnTo>
                    <a:pt x="70544" y="1334923"/>
                  </a:lnTo>
                  <a:lnTo>
                    <a:pt x="33830" y="1310169"/>
                  </a:lnTo>
                  <a:lnTo>
                    <a:pt x="9076" y="1273455"/>
                  </a:lnTo>
                  <a:lnTo>
                    <a:pt x="0" y="1228496"/>
                  </a:lnTo>
                  <a:lnTo>
                    <a:pt x="0" y="115503"/>
                  </a:lnTo>
                  <a:lnTo>
                    <a:pt x="9076" y="70544"/>
                  </a:lnTo>
                  <a:lnTo>
                    <a:pt x="33830" y="33830"/>
                  </a:lnTo>
                  <a:lnTo>
                    <a:pt x="70544" y="9076"/>
                  </a:lnTo>
                  <a:lnTo>
                    <a:pt x="115503" y="0"/>
                  </a:lnTo>
                  <a:lnTo>
                    <a:pt x="9028496" y="0"/>
                  </a:lnTo>
                  <a:lnTo>
                    <a:pt x="9072697" y="8792"/>
                  </a:lnTo>
                  <a:lnTo>
                    <a:pt x="9110169" y="33830"/>
                  </a:lnTo>
                  <a:lnTo>
                    <a:pt x="9135207" y="71302"/>
                  </a:lnTo>
                  <a:lnTo>
                    <a:pt x="9143999" y="115503"/>
                  </a:lnTo>
                  <a:lnTo>
                    <a:pt x="9143999" y="1228496"/>
                  </a:lnTo>
                  <a:lnTo>
                    <a:pt x="9134923" y="1273455"/>
                  </a:lnTo>
                  <a:lnTo>
                    <a:pt x="9110169" y="1310169"/>
                  </a:lnTo>
                  <a:lnTo>
                    <a:pt x="9073455" y="1334923"/>
                  </a:lnTo>
                  <a:lnTo>
                    <a:pt x="9028496" y="134399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556" y="424281"/>
            <a:ext cx="2134919" cy="49530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8962" y="1286373"/>
            <a:ext cx="6380480" cy="187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50000"/>
              </a:lnSpc>
              <a:spcBef>
                <a:spcPts val="100"/>
              </a:spcBef>
            </a:pPr>
            <a:r>
              <a:rPr dirty="0" sz="2700">
                <a:solidFill>
                  <a:srgbClr val="262626"/>
                </a:solidFill>
                <a:latin typeface="Constantia"/>
                <a:cs typeface="Constantia"/>
              </a:rPr>
              <a:t>A</a:t>
            </a:r>
            <a:r>
              <a:rPr dirty="0" sz="2700" spc="-60">
                <a:solidFill>
                  <a:srgbClr val="262626"/>
                </a:solidFill>
                <a:latin typeface="Constantia"/>
                <a:cs typeface="Constantia"/>
              </a:rPr>
              <a:t> </a:t>
            </a:r>
            <a:r>
              <a:rPr dirty="0" sz="2700" spc="-5">
                <a:solidFill>
                  <a:srgbClr val="262626"/>
                </a:solidFill>
                <a:latin typeface="Constantia"/>
                <a:cs typeface="Constantia"/>
              </a:rPr>
              <a:t>Digitális</a:t>
            </a:r>
            <a:r>
              <a:rPr dirty="0" sz="2700" spc="-75">
                <a:solidFill>
                  <a:srgbClr val="262626"/>
                </a:solidFill>
                <a:latin typeface="Constantia"/>
                <a:cs typeface="Constantia"/>
              </a:rPr>
              <a:t> </a:t>
            </a:r>
            <a:r>
              <a:rPr dirty="0" sz="2700" spc="-10">
                <a:solidFill>
                  <a:srgbClr val="262626"/>
                </a:solidFill>
                <a:latin typeface="Constantia"/>
                <a:cs typeface="Constantia"/>
              </a:rPr>
              <a:t>Örökség</a:t>
            </a:r>
            <a:r>
              <a:rPr dirty="0" sz="2700" spc="-20">
                <a:solidFill>
                  <a:srgbClr val="262626"/>
                </a:solidFill>
                <a:latin typeface="Constantia"/>
                <a:cs typeface="Constantia"/>
              </a:rPr>
              <a:t> </a:t>
            </a:r>
            <a:r>
              <a:rPr dirty="0" sz="2700" spc="-10">
                <a:solidFill>
                  <a:srgbClr val="262626"/>
                </a:solidFill>
                <a:latin typeface="Constantia"/>
                <a:cs typeface="Constantia"/>
              </a:rPr>
              <a:t>Nemzeti</a:t>
            </a:r>
            <a:r>
              <a:rPr dirty="0" sz="2700" spc="-20">
                <a:solidFill>
                  <a:srgbClr val="262626"/>
                </a:solidFill>
                <a:latin typeface="Constantia"/>
                <a:cs typeface="Constantia"/>
              </a:rPr>
              <a:t> </a:t>
            </a:r>
            <a:r>
              <a:rPr dirty="0" sz="2700" spc="-10">
                <a:solidFill>
                  <a:srgbClr val="262626"/>
                </a:solidFill>
                <a:latin typeface="Constantia"/>
                <a:cs typeface="Constantia"/>
              </a:rPr>
              <a:t>Laboratórium </a:t>
            </a:r>
            <a:r>
              <a:rPr dirty="0" sz="2700" spc="-665">
                <a:solidFill>
                  <a:srgbClr val="262626"/>
                </a:solidFill>
                <a:latin typeface="Constantia"/>
                <a:cs typeface="Constantia"/>
              </a:rPr>
              <a:t> </a:t>
            </a:r>
            <a:r>
              <a:rPr dirty="0" sz="2700" spc="-10">
                <a:solidFill>
                  <a:srgbClr val="E48312"/>
                </a:solidFill>
                <a:latin typeface="Constantia"/>
                <a:cs typeface="Constantia"/>
              </a:rPr>
              <a:t>internetes </a:t>
            </a:r>
            <a:r>
              <a:rPr dirty="0" sz="2700" spc="-20">
                <a:solidFill>
                  <a:srgbClr val="E48312"/>
                </a:solidFill>
                <a:latin typeface="Constantia"/>
                <a:cs typeface="Constantia"/>
              </a:rPr>
              <a:t>újságcikk-kereső </a:t>
            </a:r>
            <a:r>
              <a:rPr dirty="0" sz="2700">
                <a:solidFill>
                  <a:srgbClr val="E48312"/>
                </a:solidFill>
                <a:latin typeface="Constantia"/>
                <a:cs typeface="Constantia"/>
              </a:rPr>
              <a:t>és </a:t>
            </a:r>
            <a:r>
              <a:rPr dirty="0" sz="2700" spc="-15">
                <a:solidFill>
                  <a:srgbClr val="E48312"/>
                </a:solidFill>
                <a:latin typeface="Constantia"/>
                <a:cs typeface="Constantia"/>
              </a:rPr>
              <a:t>archiváló </a:t>
            </a:r>
            <a:r>
              <a:rPr dirty="0" sz="2700" spc="-10">
                <a:solidFill>
                  <a:srgbClr val="E48312"/>
                </a:solidFill>
                <a:latin typeface="Constantia"/>
                <a:cs typeface="Constantia"/>
              </a:rPr>
              <a:t> </a:t>
            </a:r>
            <a:r>
              <a:rPr dirty="0" sz="2700" spc="-10">
                <a:solidFill>
                  <a:srgbClr val="262626"/>
                </a:solidFill>
                <a:latin typeface="Constantia"/>
                <a:cs typeface="Constantia"/>
              </a:rPr>
              <a:t>szolgáltatása</a:t>
            </a:r>
            <a:endParaRPr sz="27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898075" y="3430228"/>
            <a:ext cx="3103880" cy="90741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400" spc="5" b="1" i="1">
                <a:solidFill>
                  <a:srgbClr val="E48312"/>
                </a:solidFill>
                <a:latin typeface="Constantia"/>
                <a:cs typeface="Constantia"/>
              </a:rPr>
              <a:t>Sárközi-Lindner</a:t>
            </a:r>
            <a:r>
              <a:rPr dirty="0" sz="1400" b="1" i="1">
                <a:solidFill>
                  <a:srgbClr val="E48312"/>
                </a:solidFill>
                <a:latin typeface="Constantia"/>
                <a:cs typeface="Constantia"/>
              </a:rPr>
              <a:t> </a:t>
            </a:r>
            <a:r>
              <a:rPr dirty="0" sz="1400" spc="15" b="1" i="1">
                <a:solidFill>
                  <a:srgbClr val="E48312"/>
                </a:solidFill>
                <a:latin typeface="Constantia"/>
                <a:cs typeface="Constantia"/>
              </a:rPr>
              <a:t>Zsóﬁa,</a:t>
            </a:r>
            <a:r>
              <a:rPr dirty="0" sz="1400" spc="5" b="1" i="1">
                <a:solidFill>
                  <a:srgbClr val="E48312"/>
                </a:solidFill>
                <a:latin typeface="Constantia"/>
                <a:cs typeface="Constantia"/>
              </a:rPr>
              <a:t> </a:t>
            </a:r>
            <a:r>
              <a:rPr dirty="0" sz="1400" spc="10" b="1" i="1">
                <a:solidFill>
                  <a:srgbClr val="E48312"/>
                </a:solidFill>
                <a:latin typeface="Constantia"/>
                <a:cs typeface="Constantia"/>
              </a:rPr>
              <a:t>Indig</a:t>
            </a:r>
            <a:r>
              <a:rPr dirty="0" sz="1400" spc="5" b="1" i="1">
                <a:solidFill>
                  <a:srgbClr val="E48312"/>
                </a:solidFill>
                <a:latin typeface="Constantia"/>
                <a:cs typeface="Constantia"/>
              </a:rPr>
              <a:t> </a:t>
            </a:r>
            <a:r>
              <a:rPr dirty="0" sz="1400" spc="10" b="1" i="1">
                <a:solidFill>
                  <a:srgbClr val="E48312"/>
                </a:solidFill>
                <a:latin typeface="Constantia"/>
                <a:cs typeface="Constantia"/>
              </a:rPr>
              <a:t>Balázs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dirty="0" sz="1300" spc="5" i="1">
                <a:latin typeface="Constantia"/>
                <a:cs typeface="Constantia"/>
              </a:rPr>
              <a:t>2021,</a:t>
            </a:r>
            <a:r>
              <a:rPr dirty="0" sz="1300" spc="-10" i="1">
                <a:latin typeface="Constantia"/>
                <a:cs typeface="Constantia"/>
              </a:rPr>
              <a:t> </a:t>
            </a:r>
            <a:r>
              <a:rPr dirty="0" sz="1300" spc="10" i="1">
                <a:latin typeface="Constantia"/>
                <a:cs typeface="Constantia"/>
              </a:rPr>
              <a:t>Budapest</a:t>
            </a:r>
            <a:endParaRPr sz="13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850" spc="15" b="1">
                <a:latin typeface="Roboto Slab"/>
                <a:cs typeface="Roboto Slab"/>
              </a:rPr>
              <a:t>NWS2021</a:t>
            </a:r>
            <a:endParaRPr sz="85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"/>
              <a:t>A</a:t>
            </a:r>
            <a:r>
              <a:rPr dirty="0" spc="-25"/>
              <a:t> </a:t>
            </a:r>
            <a:r>
              <a:rPr dirty="0" spc="-45"/>
              <a:t>kereső</a:t>
            </a:r>
            <a:r>
              <a:rPr dirty="0" spc="-25"/>
              <a:t> </a:t>
            </a:r>
            <a:r>
              <a:rPr dirty="0" spc="-40"/>
              <a:t>felülete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125" y="516366"/>
            <a:ext cx="7785100" cy="383349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4796790">
              <a:lnSpc>
                <a:spcPct val="100000"/>
              </a:lnSpc>
              <a:spcBef>
                <a:spcPts val="1190"/>
              </a:spcBef>
            </a:pPr>
            <a:r>
              <a:rPr dirty="0" sz="1600" spc="80" b="1">
                <a:solidFill>
                  <a:srgbClr val="E48312"/>
                </a:solidFill>
                <a:latin typeface="Calibri"/>
                <a:cs typeface="Calibri"/>
                <a:hlinkClick r:id="rId3"/>
              </a:rPr>
              <a:t>https://cikk-kereso.elte-dh.hu/</a:t>
            </a:r>
            <a:endParaRPr sz="1600">
              <a:latin typeface="Calibri"/>
              <a:cs typeface="Calibri"/>
            </a:endParaRPr>
          </a:p>
          <a:p>
            <a:pPr marL="469900" marR="4171950" indent="-336550">
              <a:lnSpc>
                <a:spcPct val="130000"/>
              </a:lnSpc>
              <a:spcBef>
                <a:spcPts val="450"/>
              </a:spcBef>
              <a:buClr>
                <a:srgbClr val="E48312"/>
              </a:buClr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u="heavy" sz="1400" spc="-10">
                <a:solidFill>
                  <a:srgbClr val="637052"/>
                </a:solidFill>
                <a:uFill>
                  <a:solidFill>
                    <a:srgbClr val="637052"/>
                  </a:solidFill>
                </a:uFill>
                <a:latin typeface="Roboto Slab"/>
                <a:cs typeface="Roboto Slab"/>
              </a:rPr>
              <a:t>Technikai</a:t>
            </a:r>
            <a:r>
              <a:rPr dirty="0" u="heavy" sz="1400">
                <a:solidFill>
                  <a:srgbClr val="637052"/>
                </a:solidFill>
                <a:uFill>
                  <a:solidFill>
                    <a:srgbClr val="637052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400" spc="-15">
                <a:solidFill>
                  <a:srgbClr val="637052"/>
                </a:solidFill>
                <a:uFill>
                  <a:solidFill>
                    <a:srgbClr val="637052"/>
                  </a:solidFill>
                </a:uFill>
                <a:latin typeface="Roboto Slab"/>
                <a:cs typeface="Roboto Slab"/>
              </a:rPr>
              <a:t>háttér</a:t>
            </a:r>
            <a:r>
              <a:rPr dirty="0" sz="1400" spc="-15">
                <a:solidFill>
                  <a:srgbClr val="637052"/>
                </a:solidFill>
                <a:latin typeface="Roboto Slab"/>
                <a:cs typeface="Roboto Slab"/>
              </a:rPr>
              <a:t>:</a:t>
            </a:r>
            <a:r>
              <a:rPr dirty="0" sz="1400" spc="3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30">
                <a:solidFill>
                  <a:srgbClr val="637052"/>
                </a:solidFill>
                <a:latin typeface="Roboto Slab"/>
                <a:cs typeface="Roboto Slab"/>
              </a:rPr>
              <a:t>SQL</a:t>
            </a:r>
            <a:r>
              <a:rPr dirty="0" sz="1400" spc="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adatbázis,</a:t>
            </a:r>
            <a:r>
              <a:rPr dirty="0" sz="1400" spc="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PHP </a:t>
            </a:r>
            <a:r>
              <a:rPr dirty="0" sz="1400" spc="-33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lekérdezőfelület</a:t>
            </a:r>
            <a:endParaRPr sz="14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48312"/>
              </a:buClr>
              <a:buFont typeface="Arial"/>
              <a:buChar char="●"/>
            </a:pPr>
            <a:endParaRPr sz="1250">
              <a:latin typeface="Roboto Slab"/>
              <a:cs typeface="Roboto Slab"/>
            </a:endParaRPr>
          </a:p>
          <a:p>
            <a:pPr marL="469900" indent="-336550">
              <a:lnSpc>
                <a:spcPct val="100000"/>
              </a:lnSpc>
              <a:buClr>
                <a:srgbClr val="E48312"/>
              </a:buClr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szabadszöveges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 +</a:t>
            </a:r>
            <a:r>
              <a:rPr dirty="0" sz="1400" spc="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5" b="1">
                <a:solidFill>
                  <a:srgbClr val="637052"/>
                </a:solidFill>
                <a:latin typeface="Roboto Slab"/>
                <a:cs typeface="Roboto Slab"/>
              </a:rPr>
              <a:t>metaadatokban</a:t>
            </a:r>
            <a:r>
              <a:rPr dirty="0" sz="1400" spc="5" b="1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való</a:t>
            </a:r>
            <a:r>
              <a:rPr dirty="0" sz="1400" spc="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637052"/>
                </a:solidFill>
                <a:latin typeface="Roboto Slab"/>
                <a:cs typeface="Roboto Slab"/>
              </a:rPr>
              <a:t>keresés</a:t>
            </a:r>
            <a:endParaRPr sz="1400">
              <a:latin typeface="Roboto Slab"/>
              <a:cs typeface="Roboto Slab"/>
            </a:endParaRPr>
          </a:p>
          <a:p>
            <a:pPr marL="469900" marR="3492500" indent="-336550">
              <a:lnSpc>
                <a:spcPct val="130000"/>
              </a:lnSpc>
              <a:spcBef>
                <a:spcPts val="1200"/>
              </a:spcBef>
              <a:buClr>
                <a:srgbClr val="E48312"/>
              </a:buClr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15">
                <a:solidFill>
                  <a:srgbClr val="637052"/>
                </a:solidFill>
                <a:latin typeface="Roboto Slab"/>
                <a:cs typeface="Roboto Slab"/>
              </a:rPr>
              <a:t>kiküszöböli</a:t>
            </a:r>
            <a:r>
              <a:rPr dirty="0" sz="1400" spc="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az</a:t>
            </a:r>
            <a:r>
              <a:rPr dirty="0" sz="1400" spc="1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637052"/>
                </a:solidFill>
                <a:latin typeface="Roboto Slab"/>
                <a:cs typeface="Roboto Slab"/>
              </a:rPr>
              <a:t>egyes</a:t>
            </a:r>
            <a:r>
              <a:rPr dirty="0" sz="1400" spc="1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portálok</a:t>
            </a:r>
            <a:r>
              <a:rPr dirty="0" sz="1400" spc="1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archívumainak </a:t>
            </a:r>
            <a:r>
              <a:rPr dirty="0" sz="1400" spc="-33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637052"/>
                </a:solidFill>
                <a:latin typeface="Roboto Slab"/>
                <a:cs typeface="Roboto Slab"/>
              </a:rPr>
              <a:t>különbségeit</a:t>
            </a:r>
            <a:endParaRPr sz="14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</a:pPr>
            <a:r>
              <a:rPr dirty="0" u="heavy" sz="1400" b="1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  <a:latin typeface="Roboto Slab"/>
                <a:cs typeface="Roboto Slab"/>
              </a:rPr>
              <a:t>Szerzői</a:t>
            </a:r>
            <a:r>
              <a:rPr dirty="0" u="heavy" sz="1400" spc="-15" b="1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400" b="1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  <a:latin typeface="Roboto Slab"/>
                <a:cs typeface="Roboto Slab"/>
              </a:rPr>
              <a:t>jogi</a:t>
            </a:r>
            <a:r>
              <a:rPr dirty="0" u="heavy" sz="1400" spc="-15" b="1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400" spc="-5" b="1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  <a:latin typeface="Roboto Slab"/>
                <a:cs typeface="Roboto Slab"/>
              </a:rPr>
              <a:t>szempontok</a:t>
            </a:r>
            <a:r>
              <a:rPr dirty="0" sz="1400" spc="-5">
                <a:solidFill>
                  <a:srgbClr val="E48312"/>
                </a:solidFill>
                <a:latin typeface="Roboto Slab"/>
                <a:cs typeface="Roboto Slab"/>
              </a:rPr>
              <a:t>:</a:t>
            </a:r>
            <a:endParaRPr sz="1400">
              <a:latin typeface="Roboto Slab"/>
              <a:cs typeface="Roboto Slab"/>
            </a:endParaRPr>
          </a:p>
          <a:p>
            <a:pPr marL="469900" indent="-409575">
              <a:lnSpc>
                <a:spcPct val="100000"/>
              </a:lnSpc>
              <a:spcBef>
                <a:spcPts val="1300"/>
              </a:spcBef>
              <a:buClr>
                <a:srgbClr val="E48312"/>
              </a:buClr>
              <a:buFont typeface="MS UI Gothic"/>
              <a:buChar char="❖"/>
              <a:tabLst>
                <a:tab pos="469265" algn="l"/>
                <a:tab pos="469900" algn="l"/>
              </a:tabLst>
            </a:pP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a</a:t>
            </a: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637052"/>
                </a:solidFill>
                <a:latin typeface="Roboto Slab"/>
                <a:cs typeface="Roboto Slab"/>
              </a:rPr>
              <a:t>kereső</a:t>
            </a: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csak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 a</a:t>
            </a: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637052"/>
                </a:solidFill>
                <a:latin typeface="Roboto Slab"/>
                <a:cs typeface="Roboto Slab"/>
              </a:rPr>
              <a:t>metaadatokat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jeleníti</a:t>
            </a: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meg</a:t>
            </a:r>
            <a:endParaRPr sz="1400">
              <a:latin typeface="Roboto Slab"/>
              <a:cs typeface="Roboto Slab"/>
            </a:endParaRPr>
          </a:p>
          <a:p>
            <a:pPr marL="513715" indent="-454025">
              <a:lnSpc>
                <a:spcPct val="100000"/>
              </a:lnSpc>
              <a:spcBef>
                <a:spcPts val="700"/>
              </a:spcBef>
              <a:buClr>
                <a:srgbClr val="E48312"/>
              </a:buClr>
              <a:buFont typeface="MS UI Gothic"/>
              <a:buChar char="❖"/>
              <a:tabLst>
                <a:tab pos="513715" algn="l"/>
                <a:tab pos="514350" algn="l"/>
              </a:tabLst>
            </a:pP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linkkel</a:t>
            </a:r>
            <a:r>
              <a:rPr dirty="0" sz="1400" spc="-1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hivatkozik </a:t>
            </a: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az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eredeti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cikk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URL-jére</a:t>
            </a:r>
            <a:endParaRPr sz="1400">
              <a:latin typeface="Roboto Slab"/>
              <a:cs typeface="Roboto Slab"/>
            </a:endParaRPr>
          </a:p>
          <a:p>
            <a:pPr marL="469900" marR="3081655" indent="-409575">
              <a:lnSpc>
                <a:spcPct val="100000"/>
              </a:lnSpc>
              <a:spcBef>
                <a:spcPts val="1095"/>
              </a:spcBef>
              <a:buClr>
                <a:srgbClr val="E48312"/>
              </a:buClr>
              <a:buFont typeface="MS UI Gothic"/>
              <a:buChar char="❖"/>
              <a:tabLst>
                <a:tab pos="469265" algn="l"/>
                <a:tab pos="469900" algn="l"/>
              </a:tabLst>
            </a:pP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a </a:t>
            </a:r>
            <a:r>
              <a:rPr dirty="0" sz="1400" spc="-25">
                <a:solidFill>
                  <a:srgbClr val="637052"/>
                </a:solidFill>
                <a:latin typeface="Roboto Slab"/>
                <a:cs typeface="Roboto Slab"/>
              </a:rPr>
              <a:t>letöltött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anyag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637052"/>
                </a:solidFill>
                <a:latin typeface="Roboto Slab"/>
                <a:cs typeface="Roboto Slab"/>
              </a:rPr>
              <a:t>és</a:t>
            </a:r>
            <a:r>
              <a:rPr dirty="0" sz="1400" spc="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a </a:t>
            </a:r>
            <a:r>
              <a:rPr dirty="0" sz="1400" spc="-25">
                <a:solidFill>
                  <a:srgbClr val="637052"/>
                </a:solidFill>
                <a:latin typeface="Roboto Slab"/>
                <a:cs typeface="Roboto Slab"/>
              </a:rPr>
              <a:t>kereső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csak</a:t>
            </a:r>
            <a:r>
              <a:rPr dirty="0" sz="1400" spc="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kutatók</a:t>
            </a:r>
            <a:r>
              <a:rPr dirty="0" sz="140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számára, </a:t>
            </a:r>
            <a:r>
              <a:rPr dirty="0" sz="1400" spc="-33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637052"/>
                </a:solidFill>
                <a:latin typeface="Roboto Slab"/>
                <a:cs typeface="Roboto Slab"/>
              </a:rPr>
              <a:t>non-proﬁt</a:t>
            </a:r>
            <a:r>
              <a:rPr dirty="0" sz="1400" spc="-10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céllal </a:t>
            </a:r>
            <a:r>
              <a:rPr dirty="0" sz="1400" spc="-25">
                <a:solidFill>
                  <a:srgbClr val="637052"/>
                </a:solidFill>
                <a:latin typeface="Roboto Slab"/>
                <a:cs typeface="Roboto Slab"/>
              </a:rPr>
              <a:t>érhető</a:t>
            </a:r>
            <a:r>
              <a:rPr dirty="0" sz="1400" spc="-5">
                <a:solidFill>
                  <a:srgbClr val="637052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637052"/>
                </a:solidFill>
                <a:latin typeface="Roboto Slab"/>
                <a:cs typeface="Roboto Slab"/>
              </a:rPr>
              <a:t>el</a:t>
            </a:r>
            <a:endParaRPr sz="1400">
              <a:latin typeface="Roboto Slab"/>
              <a:cs typeface="Roboto Slab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8993" y="1001774"/>
            <a:ext cx="3201607" cy="3659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125" y="468575"/>
            <a:ext cx="509841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5"/>
              <a:t>Összefoglalás</a:t>
            </a:r>
            <a:r>
              <a:rPr dirty="0" sz="2700" spc="-25"/>
              <a:t> </a:t>
            </a:r>
            <a:r>
              <a:rPr dirty="0" sz="2700" spc="-40"/>
              <a:t>és</a:t>
            </a:r>
            <a:r>
              <a:rPr dirty="0" sz="2700" spc="-15"/>
              <a:t> </a:t>
            </a:r>
            <a:r>
              <a:rPr dirty="0" sz="2700" spc="-30"/>
              <a:t>jövőbeli</a:t>
            </a:r>
            <a:r>
              <a:rPr dirty="0" sz="2700" spc="-15"/>
              <a:t> </a:t>
            </a:r>
            <a:r>
              <a:rPr dirty="0" sz="2700" spc="-10"/>
              <a:t>tervek</a:t>
            </a:r>
            <a:endParaRPr sz="27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870534" y="1295908"/>
            <a:ext cx="3536315" cy="2352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2275" marR="5080" indent="-409575">
              <a:lnSpc>
                <a:spcPct val="150000"/>
              </a:lnSpc>
              <a:spcBef>
                <a:spcPts val="100"/>
              </a:spcBef>
              <a:tabLst>
                <a:tab pos="421640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Folyamatosan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bővülő,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hiteles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anyag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gondozottan,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repozitóriumba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gyűjtve</a:t>
            </a:r>
            <a:endParaRPr sz="1400">
              <a:latin typeface="Roboto Slab"/>
              <a:cs typeface="Roboto Slab"/>
            </a:endParaRPr>
          </a:p>
          <a:p>
            <a:pPr marL="422275" marR="561340" indent="-409575">
              <a:lnSpc>
                <a:spcPct val="150000"/>
              </a:lnSpc>
              <a:spcBef>
                <a:spcPts val="1000"/>
              </a:spcBef>
              <a:tabLst>
                <a:tab pos="421640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Nyílt,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átlátható,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testreszabható </a:t>
            </a:r>
            <a:r>
              <a:rPr dirty="0" sz="1400" spc="-33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know-how.</a:t>
            </a:r>
            <a:endParaRPr sz="14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6090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Metaadat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 kereső</a:t>
            </a:r>
            <a:endParaRPr sz="14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  <a:tabLst>
                <a:tab pos="421640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 spc="2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kutatók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számára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azonnal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elérhető!</a:t>
            </a:r>
            <a:endParaRPr sz="1400">
              <a:latin typeface="Roboto Slab"/>
              <a:cs typeface="Roboto Sla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5449" y="1722627"/>
            <a:ext cx="3883025" cy="1457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2275" marR="138430" indent="-409575">
              <a:lnSpc>
                <a:spcPct val="150000"/>
              </a:lnSpc>
              <a:spcBef>
                <a:spcPts val="100"/>
              </a:spcBef>
              <a:buClr>
                <a:srgbClr val="E48312"/>
              </a:buClr>
              <a:buFont typeface="MS UI Gothic"/>
              <a:buChar char="➢"/>
              <a:tabLst>
                <a:tab pos="421640" algn="l"/>
                <a:tab pos="422275" algn="l"/>
              </a:tabLst>
            </a:pP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Szemantikus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adatgazdagítás </a:t>
            </a:r>
            <a:r>
              <a:rPr dirty="0" sz="1400" spc="-45">
                <a:solidFill>
                  <a:srgbClr val="3E3E3E"/>
                </a:solidFill>
                <a:latin typeface="Roboto Slab"/>
                <a:cs typeface="Roboto Slab"/>
              </a:rPr>
              <a:t>(NLP,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NER, </a:t>
            </a:r>
            <a:r>
              <a:rPr dirty="0" sz="1400" spc="-33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Wikiﬁkáció)</a:t>
            </a:r>
            <a:endParaRPr sz="1400">
              <a:latin typeface="Roboto Slab"/>
              <a:cs typeface="Roboto Slab"/>
            </a:endParaRPr>
          </a:p>
          <a:p>
            <a:pPr marL="422275" marR="5080" indent="-409575">
              <a:lnSpc>
                <a:spcPct val="150000"/>
              </a:lnSpc>
              <a:spcBef>
                <a:spcPts val="1200"/>
              </a:spcBef>
              <a:buClr>
                <a:srgbClr val="E48312"/>
              </a:buClr>
              <a:buFont typeface="MS UI Gothic"/>
              <a:buChar char="➢"/>
              <a:tabLst>
                <a:tab pos="421640" algn="l"/>
                <a:tab pos="422275" algn="l"/>
              </a:tabLst>
            </a:pP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Nagyobb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automatizálás,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kevesebb</a:t>
            </a:r>
            <a:r>
              <a:rPr dirty="0" sz="1400" spc="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emberi </a:t>
            </a:r>
            <a:r>
              <a:rPr dirty="0" sz="1400" spc="-33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interakció</a:t>
            </a:r>
            <a:endParaRPr sz="140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714750"/>
          </a:xfrm>
          <a:custGeom>
            <a:avLst/>
            <a:gdLst/>
            <a:ahLst/>
            <a:cxnLst/>
            <a:rect l="l" t="t" r="r" b="b"/>
            <a:pathLst>
              <a:path w="9144000" h="3714750">
                <a:moveTo>
                  <a:pt x="0" y="3714749"/>
                </a:moveTo>
                <a:lnTo>
                  <a:pt x="9143999" y="3714749"/>
                </a:lnTo>
                <a:lnTo>
                  <a:pt x="9143999" y="0"/>
                </a:lnTo>
                <a:lnTo>
                  <a:pt x="0" y="0"/>
                </a:lnTo>
                <a:lnTo>
                  <a:pt x="0" y="3714749"/>
                </a:lnTo>
                <a:close/>
              </a:path>
            </a:pathLst>
          </a:custGeom>
          <a:solidFill>
            <a:srgbClr val="E9E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43350"/>
            <a:ext cx="9144000" cy="635"/>
          </a:xfrm>
          <a:custGeom>
            <a:avLst/>
            <a:gdLst/>
            <a:ahLst/>
            <a:cxnLst/>
            <a:rect l="l" t="t" r="r" b="b"/>
            <a:pathLst>
              <a:path w="9144000" h="635">
                <a:moveTo>
                  <a:pt x="0" y="149"/>
                </a:moveTo>
                <a:lnTo>
                  <a:pt x="9143999" y="149"/>
                </a:lnTo>
                <a:lnTo>
                  <a:pt x="9143999" y="0"/>
                </a:lnTo>
                <a:lnTo>
                  <a:pt x="0" y="0"/>
                </a:lnTo>
                <a:lnTo>
                  <a:pt x="0" y="149"/>
                </a:lnTo>
                <a:close/>
              </a:path>
            </a:pathLst>
          </a:custGeom>
          <a:solidFill>
            <a:srgbClr val="E9E6D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3686307"/>
            <a:ext cx="9142095" cy="1457325"/>
            <a:chOff x="0" y="3686307"/>
            <a:chExt cx="9142095" cy="1457325"/>
          </a:xfrm>
        </p:grpSpPr>
        <p:sp>
          <p:nvSpPr>
            <p:cNvPr id="5" name="object 5"/>
            <p:cNvSpPr/>
            <p:nvPr/>
          </p:nvSpPr>
          <p:spPr>
            <a:xfrm>
              <a:off x="0" y="3714750"/>
              <a:ext cx="9142095" cy="1428750"/>
            </a:xfrm>
            <a:custGeom>
              <a:avLst/>
              <a:gdLst/>
              <a:ahLst/>
              <a:cxnLst/>
              <a:rect l="l" t="t" r="r" b="b"/>
              <a:pathLst>
                <a:path w="9142095" h="1428750">
                  <a:moveTo>
                    <a:pt x="9141599" y="1428599"/>
                  </a:moveTo>
                  <a:lnTo>
                    <a:pt x="0" y="1428599"/>
                  </a:lnTo>
                  <a:lnTo>
                    <a:pt x="0" y="0"/>
                  </a:lnTo>
                  <a:lnTo>
                    <a:pt x="9141599" y="0"/>
                  </a:lnTo>
                  <a:lnTo>
                    <a:pt x="9141599" y="1428599"/>
                  </a:lnTo>
                  <a:close/>
                </a:path>
              </a:pathLst>
            </a:custGeom>
            <a:solidFill>
              <a:srgbClr val="4133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" y="3686307"/>
              <a:ext cx="9142095" cy="48260"/>
            </a:xfrm>
            <a:custGeom>
              <a:avLst/>
              <a:gdLst/>
              <a:ahLst/>
              <a:cxnLst/>
              <a:rect l="l" t="t" r="r" b="b"/>
              <a:pathLst>
                <a:path w="9142095" h="48260">
                  <a:moveTo>
                    <a:pt x="9141599" y="47999"/>
                  </a:moveTo>
                  <a:lnTo>
                    <a:pt x="0" y="47999"/>
                  </a:lnTo>
                  <a:lnTo>
                    <a:pt x="0" y="0"/>
                  </a:lnTo>
                  <a:lnTo>
                    <a:pt x="9141599" y="0"/>
                  </a:lnTo>
                  <a:lnTo>
                    <a:pt x="9141599" y="47999"/>
                  </a:lnTo>
                  <a:close/>
                </a:path>
              </a:pathLst>
            </a:custGeom>
            <a:solidFill>
              <a:srgbClr val="B9A5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556" y="4836873"/>
              <a:ext cx="1141252" cy="2647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15363" y="3851066"/>
            <a:ext cx="4998720" cy="585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650" spc="-70" i="1">
                <a:solidFill>
                  <a:srgbClr val="C1BB80"/>
                </a:solidFill>
                <a:latin typeface="Roboto Slab"/>
                <a:cs typeface="Roboto Slab"/>
              </a:rPr>
              <a:t>Köszönöm</a:t>
            </a:r>
            <a:r>
              <a:rPr dirty="0" sz="3650" spc="-40" i="1">
                <a:solidFill>
                  <a:srgbClr val="C1BB80"/>
                </a:solidFill>
                <a:latin typeface="Roboto Slab"/>
                <a:cs typeface="Roboto Slab"/>
              </a:rPr>
              <a:t> </a:t>
            </a:r>
            <a:r>
              <a:rPr dirty="0" sz="3650" spc="-25" i="1">
                <a:solidFill>
                  <a:srgbClr val="C1BB80"/>
                </a:solidFill>
                <a:latin typeface="Roboto Slab"/>
                <a:cs typeface="Roboto Slab"/>
              </a:rPr>
              <a:t>a</a:t>
            </a:r>
            <a:r>
              <a:rPr dirty="0" sz="3650" spc="-35" i="1">
                <a:solidFill>
                  <a:srgbClr val="C1BB80"/>
                </a:solidFill>
                <a:latin typeface="Roboto Slab"/>
                <a:cs typeface="Roboto Slab"/>
              </a:rPr>
              <a:t> </a:t>
            </a:r>
            <a:r>
              <a:rPr dirty="0" sz="3650" spc="-50" i="1">
                <a:solidFill>
                  <a:srgbClr val="C1BB80"/>
                </a:solidFill>
                <a:latin typeface="Roboto Slab"/>
                <a:cs typeface="Roboto Slab"/>
              </a:rPr>
              <a:t>ﬁgyelmet</a:t>
            </a:r>
            <a:r>
              <a:rPr dirty="0" sz="3650" spc="-30" i="1">
                <a:solidFill>
                  <a:srgbClr val="C1BB80"/>
                </a:solidFill>
                <a:latin typeface="Roboto Slab"/>
                <a:cs typeface="Roboto Slab"/>
              </a:rPr>
              <a:t> </a:t>
            </a:r>
            <a:r>
              <a:rPr dirty="0" sz="3650" spc="-15" i="1">
                <a:solidFill>
                  <a:srgbClr val="C1BB80"/>
                </a:solidFill>
                <a:latin typeface="Roboto Slab"/>
                <a:cs typeface="Roboto Slab"/>
              </a:rPr>
              <a:t>!</a:t>
            </a:r>
            <a:endParaRPr sz="3650">
              <a:latin typeface="Roboto Slab"/>
              <a:cs typeface="Roboto Slab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6050" y="689514"/>
            <a:ext cx="396303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600" spc="-10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3"/>
              </a:rPr>
              <a:t>https://zenodo.org/communities/elte-dh/</a:t>
            </a:r>
            <a:endParaRPr sz="1600">
              <a:latin typeface="Roboto Slab"/>
              <a:cs typeface="Roboto Slab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050" y="1280826"/>
            <a:ext cx="4585335" cy="168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600" spc="-10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4"/>
              </a:rPr>
              <a:t>https://github.com/elte-dh</a:t>
            </a:r>
            <a:endParaRPr sz="16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</a:pPr>
            <a:r>
              <a:rPr dirty="0" u="heavy" sz="1600" spc="35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Magyar</a:t>
            </a:r>
            <a:r>
              <a:rPr dirty="0" u="heavy" sz="1600" spc="-15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 </a:t>
            </a:r>
            <a:r>
              <a:rPr dirty="0" u="heavy" sz="1600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nyelvű</a:t>
            </a:r>
            <a:r>
              <a:rPr dirty="0" u="heavy" sz="1600" spc="-15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 </a:t>
            </a:r>
            <a:r>
              <a:rPr dirty="0" u="heavy" sz="1600" spc="10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anyagok</a:t>
            </a:r>
            <a:r>
              <a:rPr dirty="0" u="heavy" sz="1600" spc="-15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 </a:t>
            </a:r>
            <a:r>
              <a:rPr dirty="0" u="heavy" sz="1600" spc="10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webaratása</a:t>
            </a:r>
            <a:r>
              <a:rPr dirty="0" u="heavy" sz="1600" spc="-10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 </a:t>
            </a:r>
            <a:r>
              <a:rPr dirty="0" u="heavy" sz="1600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–</a:t>
            </a:r>
            <a:r>
              <a:rPr dirty="0" u="heavy" sz="1600" spc="-15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 </a:t>
            </a:r>
            <a:r>
              <a:rPr dirty="0" u="heavy" sz="1600" b="1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5"/>
              </a:rPr>
              <a:t>DH-LAB</a:t>
            </a:r>
            <a:endParaRPr sz="16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</a:pPr>
            <a:endParaRPr sz="210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dirty="0" sz="1600" spc="80" b="1">
                <a:solidFill>
                  <a:srgbClr val="E48312"/>
                </a:solidFill>
                <a:latin typeface="Calibri"/>
                <a:cs typeface="Calibri"/>
                <a:hlinkClick r:id="rId6"/>
              </a:rPr>
              <a:t>https://cikk-kereso.elte-dh.hu/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4448" y="561726"/>
            <a:ext cx="21786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E48312"/>
                </a:solidFill>
                <a:latin typeface="Constantia"/>
                <a:cs typeface="Constantia"/>
              </a:rPr>
              <a:t>Cik</a:t>
            </a:r>
            <a:r>
              <a:rPr dirty="0" spc="-120" b="1">
                <a:solidFill>
                  <a:srgbClr val="E48312"/>
                </a:solidFill>
                <a:latin typeface="Constantia"/>
                <a:cs typeface="Constantia"/>
              </a:rPr>
              <a:t>k</a:t>
            </a:r>
            <a:r>
              <a:rPr dirty="0" spc="-5" b="1">
                <a:solidFill>
                  <a:srgbClr val="E48312"/>
                </a:solidFill>
                <a:latin typeface="Constantia"/>
                <a:cs typeface="Constantia"/>
              </a:rPr>
              <a:t>-</a:t>
            </a:r>
            <a:r>
              <a:rPr dirty="0" spc="-65" b="1">
                <a:solidFill>
                  <a:srgbClr val="E48312"/>
                </a:solidFill>
                <a:latin typeface="Constantia"/>
                <a:cs typeface="Constantia"/>
              </a:rPr>
              <a:t>k</a:t>
            </a:r>
            <a:r>
              <a:rPr dirty="0" spc="-5" b="1">
                <a:solidFill>
                  <a:srgbClr val="E48312"/>
                </a:solidFill>
                <a:latin typeface="Constantia"/>
                <a:cs typeface="Constantia"/>
              </a:rPr>
              <a:t>e</a:t>
            </a:r>
            <a:r>
              <a:rPr dirty="0" spc="-50" b="1">
                <a:solidFill>
                  <a:srgbClr val="E48312"/>
                </a:solidFill>
                <a:latin typeface="Constantia"/>
                <a:cs typeface="Constantia"/>
              </a:rPr>
              <a:t>r</a:t>
            </a:r>
            <a:r>
              <a:rPr dirty="0" spc="-5" b="1">
                <a:solidFill>
                  <a:srgbClr val="E48312"/>
                </a:solidFill>
                <a:latin typeface="Constantia"/>
                <a:cs typeface="Constantia"/>
              </a:rPr>
              <a:t>eső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810250" y="1297271"/>
            <a:ext cx="7966709" cy="306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351790">
              <a:lnSpc>
                <a:spcPct val="100000"/>
              </a:lnSpc>
              <a:spcBef>
                <a:spcPts val="100"/>
              </a:spcBef>
              <a:buClr>
                <a:srgbClr val="E48312"/>
              </a:buClr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-35">
                <a:solidFill>
                  <a:srgbClr val="3E3E3E"/>
                </a:solidFill>
                <a:latin typeface="Roboto Slab"/>
                <a:cs typeface="Roboto Slab"/>
              </a:rPr>
              <a:t>ELTE</a:t>
            </a:r>
            <a:r>
              <a:rPr dirty="0" sz="16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25">
                <a:solidFill>
                  <a:srgbClr val="3E3E3E"/>
                </a:solidFill>
                <a:latin typeface="Roboto Slab"/>
                <a:cs typeface="Roboto Slab"/>
              </a:rPr>
              <a:t>BTK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50">
                <a:solidFill>
                  <a:srgbClr val="3E3E3E"/>
                </a:solidFill>
                <a:latin typeface="Roboto Slab"/>
                <a:cs typeface="Roboto Slab"/>
              </a:rPr>
              <a:t>TI</a:t>
            </a:r>
            <a:r>
              <a:rPr dirty="0" sz="16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Roboto Slab"/>
                <a:cs typeface="Roboto Slab"/>
              </a:rPr>
              <a:t>Digitális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30">
                <a:solidFill>
                  <a:srgbClr val="3E3E3E"/>
                </a:solidFill>
                <a:latin typeface="Roboto Slab"/>
                <a:cs typeface="Roboto Slab"/>
              </a:rPr>
              <a:t>Bölcsészet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Roboto Slab"/>
                <a:cs typeface="Roboto Slab"/>
              </a:rPr>
              <a:t>Tanszék</a:t>
            </a:r>
            <a:r>
              <a:rPr dirty="0" sz="16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/ </a:t>
            </a:r>
            <a:r>
              <a:rPr dirty="0" sz="1600" spc="-5">
                <a:solidFill>
                  <a:srgbClr val="3E3E3E"/>
                </a:solidFill>
                <a:latin typeface="Roboto Slab"/>
                <a:cs typeface="Roboto Slab"/>
              </a:rPr>
              <a:t>Webaratás </a:t>
            </a:r>
            <a:r>
              <a:rPr dirty="0" sz="1600" spc="-25">
                <a:solidFill>
                  <a:srgbClr val="3E3E3E"/>
                </a:solidFill>
                <a:latin typeface="Roboto Slab"/>
                <a:cs typeface="Roboto Slab"/>
              </a:rPr>
              <a:t>projekt</a:t>
            </a:r>
            <a:endParaRPr sz="16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48312"/>
              </a:buClr>
              <a:buFont typeface="Arial"/>
              <a:buChar char="●"/>
            </a:pPr>
            <a:endParaRPr sz="1600">
              <a:latin typeface="Roboto Slab"/>
              <a:cs typeface="Roboto Slab"/>
            </a:endParaRPr>
          </a:p>
          <a:p>
            <a:pPr marL="469900" indent="-351790">
              <a:lnSpc>
                <a:spcPct val="100000"/>
              </a:lnSpc>
              <a:spcBef>
                <a:spcPts val="5"/>
              </a:spcBef>
              <a:buClr>
                <a:srgbClr val="E48312"/>
              </a:buClr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-20">
                <a:solidFill>
                  <a:srgbClr val="3E3E3E"/>
                </a:solidFill>
                <a:latin typeface="Roboto Slab"/>
                <a:cs typeface="Roboto Slab"/>
              </a:rPr>
              <a:t>Digitális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Roboto Slab"/>
                <a:cs typeface="Roboto Slab"/>
              </a:rPr>
              <a:t>Örökség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Roboto Slab"/>
                <a:cs typeface="Roboto Slab"/>
              </a:rPr>
              <a:t>Nemzeti</a:t>
            </a:r>
            <a:r>
              <a:rPr dirty="0" sz="16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Roboto Slab"/>
                <a:cs typeface="Roboto Slab"/>
              </a:rPr>
              <a:t>Laboratórium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 /</a:t>
            </a:r>
            <a:r>
              <a:rPr dirty="0" sz="1600" spc="40">
                <a:solidFill>
                  <a:srgbClr val="2998E3"/>
                </a:solidFill>
                <a:latin typeface="Roboto Slab"/>
                <a:cs typeface="Roboto Slab"/>
              </a:rPr>
              <a:t> </a:t>
            </a:r>
            <a:r>
              <a:rPr dirty="0" u="heavy" sz="1600" spc="5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3"/>
              </a:rPr>
              <a:t>Magyar</a:t>
            </a:r>
            <a:r>
              <a:rPr dirty="0" u="heavy" sz="1600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3"/>
              </a:rPr>
              <a:t> </a:t>
            </a:r>
            <a:r>
              <a:rPr dirty="0" u="heavy" sz="1600" spc="-10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3"/>
              </a:rPr>
              <a:t>nyelvű</a:t>
            </a:r>
            <a:r>
              <a:rPr dirty="0" u="heavy" sz="1600" spc="5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3"/>
              </a:rPr>
              <a:t> </a:t>
            </a:r>
            <a:r>
              <a:rPr dirty="0" u="heavy" sz="1600" spc="-10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3"/>
              </a:rPr>
              <a:t>anyagok</a:t>
            </a:r>
            <a:r>
              <a:rPr dirty="0" u="heavy" sz="1600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3"/>
              </a:rPr>
              <a:t> </a:t>
            </a:r>
            <a:r>
              <a:rPr dirty="0" u="heavy" sz="1600" spc="-5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Roboto Slab"/>
                <a:cs typeface="Roboto Slab"/>
                <a:hlinkClick r:id="rId3"/>
              </a:rPr>
              <a:t>webaratása</a:t>
            </a:r>
            <a:endParaRPr sz="16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</a:pPr>
            <a:endParaRPr sz="210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u="heavy" sz="1600" spc="-15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Elsődleges </a:t>
            </a:r>
            <a:r>
              <a:rPr dirty="0" u="heavy" sz="1600" spc="-1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céljaink:</a:t>
            </a:r>
            <a:endParaRPr sz="1600">
              <a:latin typeface="Roboto Slab"/>
              <a:cs typeface="Roboto Slab"/>
            </a:endParaRPr>
          </a:p>
          <a:p>
            <a:pPr marL="469900" indent="-428625">
              <a:lnSpc>
                <a:spcPct val="100000"/>
              </a:lnSpc>
              <a:spcBef>
                <a:spcPts val="1010"/>
              </a:spcBef>
              <a:buClr>
                <a:srgbClr val="E48312"/>
              </a:buClr>
              <a:buFont typeface="MS UI Gothic"/>
              <a:buChar char="➢"/>
              <a:tabLst>
                <a:tab pos="469265" algn="l"/>
                <a:tab pos="469900" algn="l"/>
              </a:tabLst>
            </a:pPr>
            <a:r>
              <a:rPr dirty="0" sz="1600" spc="-10">
                <a:solidFill>
                  <a:srgbClr val="3E3E3E"/>
                </a:solidFill>
                <a:latin typeface="Roboto Slab"/>
                <a:cs typeface="Roboto Slab"/>
              </a:rPr>
              <a:t>archiválás</a:t>
            </a:r>
            <a:endParaRPr sz="1600">
              <a:latin typeface="Roboto Slab"/>
              <a:cs typeface="Roboto Slab"/>
            </a:endParaRPr>
          </a:p>
          <a:p>
            <a:pPr marL="469900" indent="-428625">
              <a:lnSpc>
                <a:spcPct val="100000"/>
              </a:lnSpc>
              <a:spcBef>
                <a:spcPts val="1005"/>
              </a:spcBef>
              <a:buClr>
                <a:srgbClr val="E48312"/>
              </a:buClr>
              <a:buFont typeface="MS UI Gothic"/>
              <a:buChar char="➢"/>
              <a:tabLst>
                <a:tab pos="469265" algn="l"/>
                <a:tab pos="469900" algn="l"/>
              </a:tabLst>
            </a:pPr>
            <a:r>
              <a:rPr dirty="0" sz="1600" spc="-10">
                <a:solidFill>
                  <a:srgbClr val="3E3E3E"/>
                </a:solidFill>
                <a:latin typeface="Roboto Slab"/>
                <a:cs typeface="Roboto Slab"/>
              </a:rPr>
              <a:t>anyagok</a:t>
            </a:r>
            <a:r>
              <a:rPr dirty="0" sz="16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Roboto Slab"/>
                <a:cs typeface="Roboto Slab"/>
              </a:rPr>
              <a:t>tisztítása,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15">
                <a:solidFill>
                  <a:srgbClr val="3E3E3E"/>
                </a:solidFill>
                <a:latin typeface="Roboto Slab"/>
                <a:cs typeface="Roboto Slab"/>
              </a:rPr>
              <a:t>metaadatolása,</a:t>
            </a:r>
            <a:r>
              <a:rPr dirty="0" sz="16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Roboto Slab"/>
                <a:cs typeface="Roboto Slab"/>
              </a:rPr>
              <a:t>repozitóriumba</a:t>
            </a:r>
            <a:r>
              <a:rPr dirty="0" sz="16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25">
                <a:solidFill>
                  <a:srgbClr val="3E3E3E"/>
                </a:solidFill>
                <a:latin typeface="Roboto Slab"/>
                <a:cs typeface="Roboto Slab"/>
              </a:rPr>
              <a:t>szervezése</a:t>
            </a:r>
            <a:endParaRPr sz="1600">
              <a:latin typeface="Roboto Slab"/>
              <a:cs typeface="Roboto Slab"/>
            </a:endParaRPr>
          </a:p>
          <a:p>
            <a:pPr marL="469900" indent="-428625">
              <a:lnSpc>
                <a:spcPct val="100000"/>
              </a:lnSpc>
              <a:spcBef>
                <a:spcPts val="1010"/>
              </a:spcBef>
              <a:buClr>
                <a:srgbClr val="E48312"/>
              </a:buClr>
              <a:buFont typeface="MS UI Gothic"/>
              <a:buChar char="➢"/>
              <a:tabLst>
                <a:tab pos="469265" algn="l"/>
                <a:tab pos="469900" algn="l"/>
              </a:tabLst>
            </a:pPr>
            <a:r>
              <a:rPr dirty="0" sz="1600" spc="-15">
                <a:solidFill>
                  <a:srgbClr val="3E3E3E"/>
                </a:solidFill>
                <a:latin typeface="Roboto Slab"/>
                <a:cs typeface="Roboto Slab"/>
              </a:rPr>
              <a:t>kutatható</a:t>
            </a:r>
            <a:r>
              <a:rPr dirty="0" sz="16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600" spc="-5">
                <a:solidFill>
                  <a:srgbClr val="3E3E3E"/>
                </a:solidFill>
                <a:latin typeface="Roboto Slab"/>
                <a:cs typeface="Roboto Slab"/>
              </a:rPr>
              <a:t>formában való </a:t>
            </a:r>
            <a:r>
              <a:rPr dirty="0" sz="1600" spc="-35">
                <a:solidFill>
                  <a:srgbClr val="3E3E3E"/>
                </a:solidFill>
                <a:latin typeface="Roboto Slab"/>
                <a:cs typeface="Roboto Slab"/>
              </a:rPr>
              <a:t>közzététel</a:t>
            </a:r>
            <a:endParaRPr sz="1600">
              <a:latin typeface="Roboto Slab"/>
              <a:cs typeface="Roboto Slab"/>
            </a:endParaRPr>
          </a:p>
          <a:p>
            <a:pPr marL="469900" indent="-428625">
              <a:lnSpc>
                <a:spcPct val="100000"/>
              </a:lnSpc>
              <a:spcBef>
                <a:spcPts val="1010"/>
              </a:spcBef>
              <a:buClr>
                <a:srgbClr val="E48312"/>
              </a:buClr>
              <a:buFont typeface="MS UI Gothic"/>
              <a:buChar char="➢"/>
              <a:tabLst>
                <a:tab pos="469265" algn="l"/>
                <a:tab pos="469900" algn="l"/>
              </a:tabLst>
            </a:pPr>
            <a:r>
              <a:rPr dirty="0" sz="1600" spc="-15">
                <a:solidFill>
                  <a:srgbClr val="3E3E3E"/>
                </a:solidFill>
                <a:latin typeface="Roboto Slab"/>
                <a:cs typeface="Roboto Slab"/>
              </a:rPr>
              <a:t>jogi háttér </a:t>
            </a:r>
            <a:r>
              <a:rPr dirty="0" sz="1600" spc="-25">
                <a:solidFill>
                  <a:srgbClr val="3E3E3E"/>
                </a:solidFill>
                <a:latin typeface="Roboto Slab"/>
                <a:cs typeface="Roboto Slab"/>
              </a:rPr>
              <a:t>tisztázása</a:t>
            </a:r>
            <a:endParaRPr sz="160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7770" y="557073"/>
            <a:ext cx="16141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5"/>
              <a:t>B</a:t>
            </a:r>
            <a:r>
              <a:rPr dirty="0" sz="2700" spc="-75"/>
              <a:t>e</a:t>
            </a:r>
            <a:r>
              <a:rPr dirty="0" sz="2700" spc="45"/>
              <a:t>v</a:t>
            </a:r>
            <a:r>
              <a:rPr dirty="0" sz="2700" spc="-70"/>
              <a:t>e</a:t>
            </a:r>
            <a:r>
              <a:rPr dirty="0" sz="2700" spc="-85"/>
              <a:t>z</a:t>
            </a:r>
            <a:r>
              <a:rPr dirty="0" sz="2700" spc="-50"/>
              <a:t>et</a:t>
            </a:r>
            <a:r>
              <a:rPr dirty="0" sz="2700" spc="-50"/>
              <a:t>é</a:t>
            </a:r>
            <a:r>
              <a:rPr dirty="0" sz="2700" spc="-30"/>
              <a:t>s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753100" y="1073773"/>
            <a:ext cx="5459095" cy="918844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374650" indent="-361950">
              <a:lnSpc>
                <a:spcPct val="100000"/>
              </a:lnSpc>
              <a:spcBef>
                <a:spcPts val="350"/>
              </a:spcBef>
              <a:buClr>
                <a:srgbClr val="E48312"/>
              </a:buClr>
              <a:buSzPct val="84000"/>
              <a:buFont typeface="MS UI Gothic"/>
              <a:buChar char="➔"/>
              <a:tabLst>
                <a:tab pos="374015" algn="l"/>
                <a:tab pos="374650" algn="l"/>
              </a:tabLst>
            </a:pPr>
            <a:r>
              <a:rPr dirty="0" sz="1250" spc="-5">
                <a:solidFill>
                  <a:srgbClr val="3E3E3E"/>
                </a:solidFill>
                <a:latin typeface="Roboto Slab"/>
                <a:cs typeface="Roboto Slab"/>
              </a:rPr>
              <a:t>digitális</a:t>
            </a:r>
            <a:r>
              <a:rPr dirty="0" sz="1250">
                <a:solidFill>
                  <a:srgbClr val="3E3E3E"/>
                </a:solidFill>
                <a:latin typeface="Roboto Slab"/>
                <a:cs typeface="Roboto Slab"/>
              </a:rPr>
              <a:t> térben</a:t>
            </a:r>
            <a:r>
              <a:rPr dirty="0" sz="125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250" spc="-15">
                <a:solidFill>
                  <a:srgbClr val="3E3E3E"/>
                </a:solidFill>
                <a:latin typeface="Roboto Slab"/>
                <a:cs typeface="Roboto Slab"/>
              </a:rPr>
              <a:t>keletkező</a:t>
            </a:r>
            <a:r>
              <a:rPr dirty="0" sz="1250" spc="5">
                <a:solidFill>
                  <a:srgbClr val="3E3E3E"/>
                </a:solidFill>
                <a:latin typeface="Roboto Slab"/>
                <a:cs typeface="Roboto Slab"/>
              </a:rPr>
              <a:t> kulturális</a:t>
            </a:r>
            <a:r>
              <a:rPr dirty="0" sz="1250">
                <a:solidFill>
                  <a:srgbClr val="3E3E3E"/>
                </a:solidFill>
                <a:latin typeface="Roboto Slab"/>
                <a:cs typeface="Roboto Slab"/>
              </a:rPr>
              <a:t> örökség</a:t>
            </a:r>
            <a:endParaRPr sz="1250">
              <a:latin typeface="Roboto Slab"/>
              <a:cs typeface="Roboto Slab"/>
            </a:endParaRPr>
          </a:p>
          <a:p>
            <a:pPr marL="374650" indent="-361950">
              <a:lnSpc>
                <a:spcPct val="100000"/>
              </a:lnSpc>
              <a:spcBef>
                <a:spcPts val="260"/>
              </a:spcBef>
              <a:buClr>
                <a:srgbClr val="E48312"/>
              </a:buClr>
              <a:buSzPct val="84000"/>
              <a:buFont typeface="MS UI Gothic"/>
              <a:buChar char="➔"/>
              <a:tabLst>
                <a:tab pos="374015" algn="l"/>
                <a:tab pos="374650" algn="l"/>
              </a:tabLst>
            </a:pPr>
            <a:r>
              <a:rPr dirty="0" sz="1250" spc="15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250" spc="-10">
                <a:solidFill>
                  <a:srgbClr val="3E3E3E"/>
                </a:solidFill>
                <a:latin typeface="Roboto Slab"/>
                <a:cs typeface="Roboto Slab"/>
              </a:rPr>
              <a:t> jövő</a:t>
            </a:r>
            <a:r>
              <a:rPr dirty="0" sz="1250" spc="-5">
                <a:solidFill>
                  <a:srgbClr val="3E3E3E"/>
                </a:solidFill>
                <a:latin typeface="Roboto Slab"/>
                <a:cs typeface="Roboto Slab"/>
              </a:rPr>
              <a:t> történeti</a:t>
            </a:r>
            <a:r>
              <a:rPr dirty="0" sz="125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250" spc="5">
                <a:solidFill>
                  <a:srgbClr val="3E3E3E"/>
                </a:solidFill>
                <a:latin typeface="Roboto Slab"/>
                <a:cs typeface="Roboto Slab"/>
              </a:rPr>
              <a:t>dokumentumai</a:t>
            </a:r>
            <a:endParaRPr sz="1250">
              <a:latin typeface="Roboto Slab"/>
              <a:cs typeface="Roboto Slab"/>
            </a:endParaRPr>
          </a:p>
          <a:p>
            <a:pPr marL="374650" indent="-361950">
              <a:lnSpc>
                <a:spcPct val="100000"/>
              </a:lnSpc>
              <a:spcBef>
                <a:spcPts val="260"/>
              </a:spcBef>
              <a:buClr>
                <a:srgbClr val="E48312"/>
              </a:buClr>
              <a:buSzPct val="84000"/>
              <a:buFont typeface="MS UI Gothic"/>
              <a:buChar char="➔"/>
              <a:tabLst>
                <a:tab pos="374015" algn="l"/>
                <a:tab pos="374650" algn="l"/>
              </a:tabLst>
            </a:pPr>
            <a:r>
              <a:rPr dirty="0" sz="1250" spc="-5">
                <a:solidFill>
                  <a:srgbClr val="3E3E3E"/>
                </a:solidFill>
                <a:latin typeface="Roboto Slab"/>
                <a:cs typeface="Roboto Slab"/>
              </a:rPr>
              <a:t>nyomtatott</a:t>
            </a:r>
            <a:r>
              <a:rPr dirty="0" sz="125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250" spc="-10">
                <a:solidFill>
                  <a:srgbClr val="3E3E3E"/>
                </a:solidFill>
                <a:latin typeface="Roboto Slab"/>
                <a:cs typeface="Roboto Slab"/>
              </a:rPr>
              <a:t>sajtó</a:t>
            </a:r>
            <a:r>
              <a:rPr dirty="0" sz="125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250">
                <a:solidFill>
                  <a:srgbClr val="3E3E3E"/>
                </a:solidFill>
                <a:latin typeface="Roboto Slab"/>
                <a:cs typeface="Roboto Slab"/>
              </a:rPr>
              <a:t>digitalizálása</a:t>
            </a:r>
            <a:r>
              <a:rPr dirty="0" sz="125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250" spc="-10">
                <a:solidFill>
                  <a:srgbClr val="3E3E3E"/>
                </a:solidFill>
                <a:latin typeface="Roboto Slab"/>
                <a:cs typeface="Roboto Slab"/>
              </a:rPr>
              <a:t>és</a:t>
            </a:r>
            <a:r>
              <a:rPr dirty="0" sz="125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250" spc="-20">
                <a:solidFill>
                  <a:srgbClr val="3E3E3E"/>
                </a:solidFill>
                <a:latin typeface="Roboto Slab"/>
                <a:cs typeface="Roboto Slab"/>
              </a:rPr>
              <a:t>közzététele</a:t>
            </a:r>
            <a:r>
              <a:rPr dirty="0" sz="125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250" spc="15">
                <a:solidFill>
                  <a:srgbClr val="3E3E3E"/>
                </a:solidFill>
                <a:latin typeface="Roboto Slab"/>
                <a:cs typeface="Roboto Slab"/>
              </a:rPr>
              <a:t>vs.</a:t>
            </a:r>
            <a:r>
              <a:rPr dirty="0" sz="125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250">
                <a:solidFill>
                  <a:srgbClr val="3E3E3E"/>
                </a:solidFill>
                <a:latin typeface="Roboto Slab"/>
                <a:cs typeface="Roboto Slab"/>
              </a:rPr>
              <a:t>online</a:t>
            </a:r>
            <a:r>
              <a:rPr dirty="0" sz="1250" spc="5">
                <a:solidFill>
                  <a:srgbClr val="3E3E3E"/>
                </a:solidFill>
                <a:latin typeface="Roboto Slab"/>
                <a:cs typeface="Roboto Slab"/>
              </a:rPr>
              <a:t> hírportálok</a:t>
            </a:r>
            <a:endParaRPr sz="1250">
              <a:latin typeface="Roboto Slab"/>
              <a:cs typeface="Roboto Slab"/>
            </a:endParaRPr>
          </a:p>
          <a:p>
            <a:pPr marL="374650" indent="-361950">
              <a:lnSpc>
                <a:spcPct val="100000"/>
              </a:lnSpc>
              <a:spcBef>
                <a:spcPts val="254"/>
              </a:spcBef>
              <a:buClr>
                <a:srgbClr val="E48312"/>
              </a:buClr>
              <a:buSzPct val="84000"/>
              <a:buFont typeface="MS UI Gothic"/>
              <a:buChar char="➔"/>
              <a:tabLst>
                <a:tab pos="374015" algn="l"/>
                <a:tab pos="374650" algn="l"/>
              </a:tabLst>
            </a:pPr>
            <a:r>
              <a:rPr dirty="0" sz="1250" spc="-10">
                <a:solidFill>
                  <a:srgbClr val="3E3E3E"/>
                </a:solidFill>
                <a:latin typeface="Roboto Slab"/>
                <a:cs typeface="Roboto Slab"/>
              </a:rPr>
              <a:t>kereshetőség</a:t>
            </a:r>
            <a:endParaRPr sz="1250">
              <a:latin typeface="Roboto Slab"/>
              <a:cs typeface="Roboto Slab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275" y="2193650"/>
            <a:ext cx="3140974" cy="2259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699" y="2193650"/>
            <a:ext cx="2935600" cy="22493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975" y="451321"/>
            <a:ext cx="47002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0" b="1">
                <a:solidFill>
                  <a:srgbClr val="E48312"/>
                </a:solidFill>
                <a:latin typeface="Roboto Slab"/>
                <a:cs typeface="Roboto Slab"/>
              </a:rPr>
              <a:t>Az</a:t>
            </a:r>
            <a:r>
              <a:rPr dirty="0" sz="2400" spc="-15" b="1">
                <a:solidFill>
                  <a:srgbClr val="E48312"/>
                </a:solidFill>
                <a:latin typeface="Roboto Slab"/>
                <a:cs typeface="Roboto Slab"/>
              </a:rPr>
              <a:t> </a:t>
            </a:r>
            <a:r>
              <a:rPr dirty="0" sz="2400" spc="-65" b="1">
                <a:solidFill>
                  <a:srgbClr val="E48312"/>
                </a:solidFill>
                <a:latin typeface="Roboto Slab"/>
                <a:cs typeface="Roboto Slab"/>
              </a:rPr>
              <a:t>ELTE</a:t>
            </a:r>
            <a:r>
              <a:rPr dirty="0" sz="2400" spc="-10" b="1">
                <a:solidFill>
                  <a:srgbClr val="E48312"/>
                </a:solidFill>
                <a:latin typeface="Roboto Slab"/>
                <a:cs typeface="Roboto Slab"/>
              </a:rPr>
              <a:t> </a:t>
            </a:r>
            <a:r>
              <a:rPr dirty="0" sz="2400" spc="5" b="1">
                <a:solidFill>
                  <a:srgbClr val="E48312"/>
                </a:solidFill>
                <a:latin typeface="Roboto Slab"/>
                <a:cs typeface="Roboto Slab"/>
              </a:rPr>
              <a:t>DH</a:t>
            </a:r>
            <a:r>
              <a:rPr dirty="0" sz="2400" spc="-10" b="1">
                <a:solidFill>
                  <a:srgbClr val="E48312"/>
                </a:solidFill>
                <a:latin typeface="Roboto Slab"/>
                <a:cs typeface="Roboto Slab"/>
              </a:rPr>
              <a:t> </a:t>
            </a:r>
            <a:r>
              <a:rPr dirty="0" sz="2400" spc="15" b="1">
                <a:solidFill>
                  <a:srgbClr val="E48312"/>
                </a:solidFill>
                <a:latin typeface="Roboto Slab"/>
                <a:cs typeface="Roboto Slab"/>
              </a:rPr>
              <a:t>webaratás</a:t>
            </a:r>
            <a:r>
              <a:rPr dirty="0" sz="2400" spc="-15" b="1">
                <a:solidFill>
                  <a:srgbClr val="E48312"/>
                </a:solidFill>
                <a:latin typeface="Roboto Slab"/>
                <a:cs typeface="Roboto Slab"/>
              </a:rPr>
              <a:t> </a:t>
            </a:r>
            <a:r>
              <a:rPr dirty="0" sz="2400" spc="-5" b="1">
                <a:solidFill>
                  <a:srgbClr val="E48312"/>
                </a:solidFill>
                <a:latin typeface="Roboto Slab"/>
                <a:cs typeface="Roboto Slab"/>
              </a:rPr>
              <a:t>projektje</a:t>
            </a:r>
            <a:endParaRPr sz="2400">
              <a:latin typeface="Roboto Slab"/>
              <a:cs typeface="Roboto Sla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4271" y="1171519"/>
            <a:ext cx="40005" cy="16510"/>
          </a:xfrm>
          <a:custGeom>
            <a:avLst/>
            <a:gdLst/>
            <a:ahLst/>
            <a:cxnLst/>
            <a:rect l="l" t="t" r="r" b="b"/>
            <a:pathLst>
              <a:path w="40005" h="16509">
                <a:moveTo>
                  <a:pt x="39479" y="16002"/>
                </a:moveTo>
                <a:lnTo>
                  <a:pt x="0" y="16002"/>
                </a:lnTo>
                <a:lnTo>
                  <a:pt x="0" y="0"/>
                </a:lnTo>
                <a:lnTo>
                  <a:pt x="39479" y="0"/>
                </a:lnTo>
                <a:lnTo>
                  <a:pt x="39479" y="16002"/>
                </a:lnTo>
                <a:close/>
              </a:path>
            </a:pathLst>
          </a:custGeom>
          <a:solidFill>
            <a:srgbClr val="C1BB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2864" y="969462"/>
            <a:ext cx="7691120" cy="329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8460" indent="-3365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7825" algn="l"/>
                <a:tab pos="378460" algn="l"/>
              </a:tabLst>
            </a:pPr>
            <a:r>
              <a:rPr dirty="0" u="heavy" sz="1400" spc="15" b="1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  <a:latin typeface="Roboto Slab"/>
                <a:cs typeface="Roboto Slab"/>
              </a:rPr>
              <a:t>webcrawler</a:t>
            </a:r>
            <a:r>
              <a:rPr dirty="0" sz="1400" spc="15" b="1">
                <a:solidFill>
                  <a:srgbClr val="C1BB80"/>
                </a:solidFill>
                <a:latin typeface="Roboto Slab"/>
                <a:cs typeface="Roboto Slab"/>
              </a:rPr>
              <a:t>:</a:t>
            </a:r>
            <a:r>
              <a:rPr dirty="0" sz="1400" spc="-10" b="1">
                <a:solidFill>
                  <a:srgbClr val="C1BB80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saját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fejlesztés,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szabad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szoftver</a:t>
            </a:r>
            <a:endParaRPr sz="1400">
              <a:latin typeface="Roboto Slab"/>
              <a:cs typeface="Roboto Slab"/>
            </a:endParaRPr>
          </a:p>
          <a:p>
            <a:pPr marL="378460" indent="-336550">
              <a:lnSpc>
                <a:spcPct val="100000"/>
              </a:lnSpc>
              <a:spcBef>
                <a:spcPts val="1200"/>
              </a:spcBef>
              <a:buClr>
                <a:srgbClr val="E48312"/>
              </a:buClr>
              <a:buFont typeface="Arial"/>
              <a:buChar char="●"/>
              <a:tabLst>
                <a:tab pos="377825" algn="l"/>
                <a:tab pos="378460" algn="l"/>
              </a:tabLst>
            </a:pPr>
            <a:r>
              <a:rPr dirty="0" u="heavy" sz="1400" spc="-2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célzott</a:t>
            </a:r>
            <a:r>
              <a:rPr dirty="0" u="heavy" sz="1400" spc="-1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400" spc="-5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webaratás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=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előre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meghatározott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weboldalak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speciﬁkus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bejárása</a:t>
            </a:r>
            <a:endParaRPr sz="1400">
              <a:latin typeface="Roboto Slab"/>
              <a:cs typeface="Roboto Slab"/>
            </a:endParaRPr>
          </a:p>
          <a:p>
            <a:pPr lvl="1" marL="835660" indent="-336550">
              <a:lnSpc>
                <a:spcPct val="100000"/>
              </a:lnSpc>
              <a:spcBef>
                <a:spcPts val="200"/>
              </a:spcBef>
              <a:buClr>
                <a:srgbClr val="E48312"/>
              </a:buClr>
              <a:buFont typeface="Arial"/>
              <a:buChar char="○"/>
              <a:tabLst>
                <a:tab pos="835025" algn="l"/>
                <a:tab pos="835660" algn="l"/>
              </a:tabLst>
            </a:pPr>
            <a:r>
              <a:rPr dirty="0" sz="1400" spc="-10" b="1">
                <a:solidFill>
                  <a:srgbClr val="3E3E3E"/>
                </a:solidFill>
                <a:latin typeface="Roboto Slab"/>
                <a:cs typeface="Roboto Slab"/>
              </a:rPr>
              <a:t>lényege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: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kevés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paraméter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konﬁgurációjával,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30">
                <a:solidFill>
                  <a:srgbClr val="3E3E3E"/>
                </a:solidFill>
                <a:latin typeface="Roboto Slab"/>
                <a:cs typeface="Roboto Slab"/>
              </a:rPr>
              <a:t>több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ismétlődő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szint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elemzésére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épít.</a:t>
            </a:r>
            <a:endParaRPr sz="1400">
              <a:latin typeface="Roboto Slab"/>
              <a:cs typeface="Roboto Slab"/>
            </a:endParaRPr>
          </a:p>
          <a:p>
            <a:pPr lvl="1" marL="835660" indent="-336550">
              <a:lnSpc>
                <a:spcPct val="100000"/>
              </a:lnSpc>
              <a:spcBef>
                <a:spcPts val="200"/>
              </a:spcBef>
              <a:buClr>
                <a:srgbClr val="E48312"/>
              </a:buClr>
              <a:buFont typeface="Arial"/>
              <a:buChar char="○"/>
              <a:tabLst>
                <a:tab pos="835025" algn="l"/>
                <a:tab pos="835660" algn="l"/>
              </a:tabLst>
            </a:pPr>
            <a:r>
              <a:rPr dirty="0" sz="1400" spc="-10" b="1">
                <a:solidFill>
                  <a:srgbClr val="3E3E3E"/>
                </a:solidFill>
                <a:latin typeface="Roboto Slab"/>
                <a:cs typeface="Roboto Slab"/>
              </a:rPr>
              <a:t>előnye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: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duplikáció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minimalizálása,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alacsony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erőforrásigény,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fenntarthatóság</a:t>
            </a:r>
            <a:endParaRPr sz="1400">
              <a:latin typeface="Roboto Slab"/>
              <a:cs typeface="Roboto Slab"/>
            </a:endParaRPr>
          </a:p>
          <a:p>
            <a:pPr lvl="1">
              <a:lnSpc>
                <a:spcPct val="100000"/>
              </a:lnSpc>
              <a:buClr>
                <a:srgbClr val="E48312"/>
              </a:buClr>
              <a:buFont typeface="Arial"/>
              <a:buChar char="○"/>
            </a:pPr>
            <a:endParaRPr sz="1800">
              <a:latin typeface="Roboto Slab"/>
              <a:cs typeface="Roboto Slab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E48312"/>
              </a:buClr>
              <a:buFont typeface="Arial"/>
              <a:buChar char="○"/>
            </a:pPr>
            <a:endParaRPr sz="125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Roboto Slab"/>
                <a:cs typeface="Roboto Slab"/>
              </a:rPr>
              <a:t>Az</a:t>
            </a:r>
            <a:r>
              <a:rPr dirty="0" sz="1400" spc="-5">
                <a:latin typeface="Roboto Slab"/>
                <a:cs typeface="Roboto Slab"/>
              </a:rPr>
              <a:t> </a:t>
            </a:r>
            <a:r>
              <a:rPr dirty="0" sz="1400" spc="-10">
                <a:latin typeface="Roboto Slab"/>
                <a:cs typeface="Roboto Slab"/>
              </a:rPr>
              <a:t>archiválás</a:t>
            </a:r>
            <a:r>
              <a:rPr dirty="0" sz="1400">
                <a:latin typeface="Roboto Slab"/>
                <a:cs typeface="Roboto Slab"/>
              </a:rPr>
              <a:t> </a:t>
            </a:r>
            <a:r>
              <a:rPr dirty="0" sz="1400" spc="-5">
                <a:latin typeface="Roboto Slab"/>
                <a:cs typeface="Roboto Slab"/>
              </a:rPr>
              <a:t>formátuma:</a:t>
            </a:r>
            <a:r>
              <a:rPr dirty="0" sz="1400" spc="30">
                <a:latin typeface="Roboto Slab"/>
                <a:cs typeface="Roboto Slab"/>
              </a:rPr>
              <a:t> </a:t>
            </a:r>
            <a:r>
              <a:rPr dirty="0" sz="1400" spc="10" b="1">
                <a:solidFill>
                  <a:srgbClr val="E48312"/>
                </a:solidFill>
                <a:latin typeface="Roboto Slab"/>
                <a:cs typeface="Roboto Slab"/>
              </a:rPr>
              <a:t>WARC</a:t>
            </a:r>
            <a:r>
              <a:rPr dirty="0" sz="1400" spc="5" b="1">
                <a:solidFill>
                  <a:srgbClr val="E48312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(Internet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Archive,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30">
                <a:solidFill>
                  <a:srgbClr val="3E3E3E"/>
                </a:solidFill>
                <a:latin typeface="Roboto Slab"/>
                <a:cs typeface="Roboto Slab"/>
              </a:rPr>
              <a:t>ISO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szabvány.)</a:t>
            </a:r>
            <a:endParaRPr sz="1400">
              <a:latin typeface="Roboto Slab"/>
              <a:cs typeface="Roboto Slab"/>
            </a:endParaRPr>
          </a:p>
          <a:p>
            <a:pPr marL="378460" indent="-336550">
              <a:lnSpc>
                <a:spcPct val="100000"/>
              </a:lnSpc>
              <a:spcBef>
                <a:spcPts val="1000"/>
              </a:spcBef>
              <a:buClr>
                <a:srgbClr val="E48312"/>
              </a:buClr>
              <a:buFont typeface="Arial"/>
              <a:buChar char="●"/>
              <a:tabLst>
                <a:tab pos="377825" algn="l"/>
                <a:tab pos="378460" algn="l"/>
              </a:tabLst>
            </a:pP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hitelesített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“pillanatfelvételek”</a:t>
            </a:r>
            <a:endParaRPr sz="1400">
              <a:latin typeface="Roboto Slab"/>
              <a:cs typeface="Roboto Slab"/>
            </a:endParaRPr>
          </a:p>
          <a:p>
            <a:pPr marL="378460" indent="-336550">
              <a:lnSpc>
                <a:spcPct val="100000"/>
              </a:lnSpc>
              <a:buClr>
                <a:srgbClr val="E48312"/>
              </a:buClr>
              <a:buFont typeface="Arial"/>
              <a:buChar char="●"/>
              <a:tabLst>
                <a:tab pos="377825" algn="l"/>
                <a:tab pos="378460" algn="l"/>
              </a:tabLst>
            </a:pPr>
            <a:r>
              <a:rPr dirty="0" u="heavy" sz="1400" spc="-2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legfontosabb</a:t>
            </a:r>
            <a:r>
              <a:rPr dirty="0" u="heavy" sz="1400" spc="-1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400" spc="-15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szempontok,</a:t>
            </a:r>
            <a:r>
              <a:rPr dirty="0" u="heavy" sz="1400" spc="-5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400" spc="-2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Slab"/>
                <a:cs typeface="Roboto Slab"/>
              </a:rPr>
              <a:t>előnyök:</a:t>
            </a:r>
            <a:endParaRPr sz="1400">
              <a:latin typeface="Roboto Slab"/>
              <a:cs typeface="Roboto Slab"/>
            </a:endParaRPr>
          </a:p>
          <a:p>
            <a:pPr lvl="1" marL="835660" indent="-336550">
              <a:lnSpc>
                <a:spcPct val="100000"/>
              </a:lnSpc>
              <a:spcBef>
                <a:spcPts val="200"/>
              </a:spcBef>
              <a:buClr>
                <a:srgbClr val="E48312"/>
              </a:buClr>
              <a:buFont typeface="Arial"/>
              <a:buChar char="○"/>
              <a:tabLst>
                <a:tab pos="835025" algn="l"/>
                <a:tab pos="835660" algn="l"/>
              </a:tabLst>
            </a:pP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eltűnéstől,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módosulástól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való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védelem</a:t>
            </a:r>
            <a:endParaRPr sz="1400">
              <a:latin typeface="Roboto Slab"/>
              <a:cs typeface="Roboto Slab"/>
            </a:endParaRPr>
          </a:p>
          <a:p>
            <a:pPr lvl="1" marL="835660" indent="-336550">
              <a:lnSpc>
                <a:spcPct val="100000"/>
              </a:lnSpc>
              <a:spcBef>
                <a:spcPts val="200"/>
              </a:spcBef>
              <a:buClr>
                <a:srgbClr val="E48312"/>
              </a:buClr>
              <a:buFont typeface="Arial"/>
              <a:buChar char="○"/>
              <a:tabLst>
                <a:tab pos="835025" algn="l"/>
                <a:tab pos="835660" algn="l"/>
              </a:tabLst>
            </a:pP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az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eredeti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anyagok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bármikor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elérhetőek,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a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hibák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utólag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javíthatóak</a:t>
            </a:r>
            <a:endParaRPr sz="1400">
              <a:latin typeface="Roboto Slab"/>
              <a:cs typeface="Roboto Slab"/>
            </a:endParaRPr>
          </a:p>
          <a:p>
            <a:pPr lvl="1" marL="835660" marR="5080" indent="-336550">
              <a:lnSpc>
                <a:spcPct val="100000"/>
              </a:lnSpc>
              <a:spcBef>
                <a:spcPts val="200"/>
              </a:spcBef>
              <a:buClr>
                <a:srgbClr val="E48312"/>
              </a:buClr>
              <a:buFont typeface="Arial"/>
              <a:buChar char="○"/>
              <a:tabLst>
                <a:tab pos="835025" algn="l"/>
                <a:tab pos="835660" algn="l"/>
              </a:tabLst>
            </a:pP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feldolgozott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anyagok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reprodukálhatóak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és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hitelességük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az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archivált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forráskódok </a:t>
            </a:r>
            <a:r>
              <a:rPr dirty="0" sz="1400" spc="-33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segítségével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ellenőrizhető</a:t>
            </a:r>
            <a:endParaRPr sz="1400">
              <a:latin typeface="Roboto Slab"/>
              <a:cs typeface="Roboto Slab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975" y="391705"/>
            <a:ext cx="6697345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40"/>
              <a:t>A</a:t>
            </a:r>
            <a:r>
              <a:rPr dirty="0" sz="2500" spc="-20"/>
              <a:t> </a:t>
            </a:r>
            <a:r>
              <a:rPr dirty="0" sz="2500" spc="-30"/>
              <a:t>feldolgozás</a:t>
            </a:r>
            <a:r>
              <a:rPr dirty="0" sz="2500" spc="-20"/>
              <a:t> </a:t>
            </a:r>
            <a:r>
              <a:rPr dirty="0" sz="2500" spc="-15"/>
              <a:t>kimeneti </a:t>
            </a:r>
            <a:r>
              <a:rPr dirty="0" sz="2500"/>
              <a:t>formátuma:</a:t>
            </a:r>
            <a:r>
              <a:rPr dirty="0" sz="2500" spc="35"/>
              <a:t> </a:t>
            </a:r>
            <a:r>
              <a:rPr dirty="0" sz="2500" spc="55">
                <a:solidFill>
                  <a:srgbClr val="BD582C"/>
                </a:solidFill>
              </a:rPr>
              <a:t>TEI</a:t>
            </a:r>
            <a:r>
              <a:rPr dirty="0" sz="2500" spc="-15">
                <a:solidFill>
                  <a:srgbClr val="BD582C"/>
                </a:solidFill>
              </a:rPr>
              <a:t> </a:t>
            </a:r>
            <a:r>
              <a:rPr dirty="0" sz="2500" spc="80">
                <a:solidFill>
                  <a:srgbClr val="BD582C"/>
                </a:solidFill>
              </a:rPr>
              <a:t>XML</a:t>
            </a:r>
            <a:endParaRPr sz="25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810250" y="938682"/>
            <a:ext cx="7049134" cy="321691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469900" indent="-336550">
              <a:lnSpc>
                <a:spcPct val="100000"/>
              </a:lnSpc>
              <a:spcBef>
                <a:spcPts val="940"/>
              </a:spcBef>
              <a:buClr>
                <a:srgbClr val="E48312"/>
              </a:buClr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Text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Encoding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Initiative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által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karbantartott</a:t>
            </a:r>
            <a:r>
              <a:rPr dirty="0" sz="1400" spc="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45" b="1">
                <a:solidFill>
                  <a:srgbClr val="3E3E3E"/>
                </a:solidFill>
                <a:latin typeface="Roboto Slab"/>
                <a:cs typeface="Roboto Slab"/>
              </a:rPr>
              <a:t>XML</a:t>
            </a:r>
            <a:r>
              <a:rPr dirty="0" sz="1400" spc="-5" b="1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5" b="1">
                <a:solidFill>
                  <a:srgbClr val="3E3E3E"/>
                </a:solidFill>
                <a:latin typeface="Roboto Slab"/>
                <a:cs typeface="Roboto Slab"/>
              </a:rPr>
              <a:t>szabvány</a:t>
            </a:r>
            <a:endParaRPr sz="1400">
              <a:latin typeface="Roboto Slab"/>
              <a:cs typeface="Roboto Slab"/>
            </a:endParaRPr>
          </a:p>
          <a:p>
            <a:pPr marL="469900" indent="-336550">
              <a:lnSpc>
                <a:spcPct val="100000"/>
              </a:lnSpc>
              <a:spcBef>
                <a:spcPts val="840"/>
              </a:spcBef>
              <a:buClr>
                <a:srgbClr val="E48312"/>
              </a:buClr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bölcsészettudományok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különböző</a:t>
            </a:r>
            <a:r>
              <a:rPr dirty="0" sz="1400" spc="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szövegeinek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modellezésére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fejlesztették</a:t>
            </a:r>
            <a:r>
              <a:rPr dirty="0" sz="1400" spc="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ki</a:t>
            </a:r>
            <a:endParaRPr sz="1400">
              <a:latin typeface="Roboto Slab"/>
              <a:cs typeface="Roboto Slab"/>
            </a:endParaRPr>
          </a:p>
          <a:p>
            <a:pPr marL="469900" indent="-336550">
              <a:lnSpc>
                <a:spcPct val="100000"/>
              </a:lnSpc>
              <a:spcBef>
                <a:spcPts val="840"/>
              </a:spcBef>
              <a:buClr>
                <a:srgbClr val="E48312"/>
              </a:buClr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metaadatokat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és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dokumentumtörzs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strukturálisan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egy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fájlban</a:t>
            </a:r>
            <a:endParaRPr sz="14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25" b="1">
                <a:solidFill>
                  <a:srgbClr val="BD582C"/>
                </a:solidFill>
                <a:latin typeface="Roboto Slab"/>
                <a:cs typeface="Roboto Slab"/>
              </a:rPr>
              <a:t>A</a:t>
            </a:r>
            <a:r>
              <a:rPr dirty="0" sz="1400" spc="-20" b="1">
                <a:solidFill>
                  <a:srgbClr val="BD582C"/>
                </a:solidFill>
                <a:latin typeface="Roboto Slab"/>
                <a:cs typeface="Roboto Slab"/>
              </a:rPr>
              <a:t> </a:t>
            </a:r>
            <a:r>
              <a:rPr dirty="0" sz="1400" b="1">
                <a:solidFill>
                  <a:srgbClr val="BD582C"/>
                </a:solidFill>
                <a:latin typeface="Roboto Slab"/>
                <a:cs typeface="Roboto Slab"/>
              </a:rPr>
              <a:t>Schema.org</a:t>
            </a:r>
            <a:r>
              <a:rPr dirty="0" sz="1400" spc="-20" b="1">
                <a:solidFill>
                  <a:srgbClr val="BD582C"/>
                </a:solidFill>
                <a:latin typeface="Roboto Slab"/>
                <a:cs typeface="Roboto Slab"/>
              </a:rPr>
              <a:t> </a:t>
            </a:r>
            <a:r>
              <a:rPr dirty="0" sz="1400" b="1">
                <a:solidFill>
                  <a:srgbClr val="BD582C"/>
                </a:solidFill>
                <a:latin typeface="Roboto Slab"/>
                <a:cs typeface="Roboto Slab"/>
              </a:rPr>
              <a:t>metaadat-szabvány:</a:t>
            </a:r>
            <a:endParaRPr sz="1400">
              <a:latin typeface="Roboto Slab"/>
              <a:cs typeface="Roboto Slab"/>
            </a:endParaRPr>
          </a:p>
          <a:p>
            <a:pPr marL="517525">
              <a:lnSpc>
                <a:spcPct val="100000"/>
              </a:lnSpc>
              <a:spcBef>
                <a:spcPts val="30"/>
              </a:spcBef>
              <a:tabLst>
                <a:tab pos="926465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webes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erőforrásokkal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kapcsolatos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információk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tárolására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tervezték</a:t>
            </a:r>
            <a:endParaRPr sz="1400">
              <a:latin typeface="Roboto Slab"/>
              <a:cs typeface="Roboto Slab"/>
            </a:endParaRPr>
          </a:p>
          <a:p>
            <a:pPr marL="517525">
              <a:lnSpc>
                <a:spcPct val="100000"/>
              </a:lnSpc>
              <a:spcBef>
                <a:spcPts val="30"/>
              </a:spcBef>
              <a:tabLst>
                <a:tab pos="926465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kompatibilis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szemantikus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web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technológiával</a:t>
            </a:r>
            <a:endParaRPr sz="14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</a:pPr>
            <a:endParaRPr sz="1800">
              <a:latin typeface="Roboto Slab"/>
              <a:cs typeface="Roboto Slab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1400" spc="25" b="1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-15" b="1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5" b="1">
                <a:solidFill>
                  <a:srgbClr val="3E3E3E"/>
                </a:solidFill>
                <a:latin typeface="Roboto Slab"/>
                <a:cs typeface="Roboto Slab"/>
              </a:rPr>
              <a:t>szövegtörzs</a:t>
            </a:r>
            <a:r>
              <a:rPr dirty="0" sz="1400" spc="-15" b="1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b="1">
                <a:solidFill>
                  <a:srgbClr val="3E3E3E"/>
                </a:solidFill>
                <a:latin typeface="Roboto Slab"/>
                <a:cs typeface="Roboto Slab"/>
              </a:rPr>
              <a:t>kódolása</a:t>
            </a:r>
            <a:endParaRPr sz="1400">
              <a:latin typeface="Roboto Slab"/>
              <a:cs typeface="Roboto Slab"/>
            </a:endParaRPr>
          </a:p>
          <a:p>
            <a:pPr marL="502920">
              <a:lnSpc>
                <a:spcPct val="100000"/>
              </a:lnSpc>
              <a:spcBef>
                <a:spcPts val="35"/>
              </a:spcBef>
              <a:tabLst>
                <a:tab pos="912494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25">
                <a:solidFill>
                  <a:srgbClr val="3E3E3E"/>
                </a:solidFill>
                <a:latin typeface="Roboto Slab"/>
                <a:cs typeface="Roboto Slab"/>
              </a:rPr>
              <a:t>TEI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ajánlásokat,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szabályokat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követve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testreszabott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sémában</a:t>
            </a:r>
            <a:endParaRPr sz="1400">
              <a:latin typeface="Roboto Slab"/>
              <a:cs typeface="Roboto Slab"/>
            </a:endParaRPr>
          </a:p>
          <a:p>
            <a:pPr marL="502920">
              <a:lnSpc>
                <a:spcPct val="100000"/>
              </a:lnSpc>
              <a:spcBef>
                <a:spcPts val="30"/>
              </a:spcBef>
              <a:tabLst>
                <a:tab pos="912494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az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online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cikkek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sajátos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strukturális-tartalmi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egységeit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tükrözi</a:t>
            </a:r>
            <a:endParaRPr sz="1400">
              <a:latin typeface="Roboto Slab"/>
              <a:cs typeface="Roboto Slab"/>
            </a:endParaRPr>
          </a:p>
          <a:p>
            <a:pPr marL="502920">
              <a:lnSpc>
                <a:spcPct val="100000"/>
              </a:lnSpc>
              <a:spcBef>
                <a:spcPts val="35"/>
              </a:spcBef>
              <a:tabLst>
                <a:tab pos="912494" algn="l"/>
              </a:tabLst>
            </a:pPr>
            <a:r>
              <a:rPr dirty="0" sz="1400">
                <a:solidFill>
                  <a:srgbClr val="E48312"/>
                </a:solidFill>
                <a:latin typeface="MS UI Gothic"/>
                <a:cs typeface="MS UI Gothic"/>
              </a:rPr>
              <a:t>❏	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különböző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portálok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egységesítésével</a:t>
            </a:r>
            <a:endParaRPr sz="140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975" y="440727"/>
            <a:ext cx="411924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200" spc="-15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</a:rPr>
              <a:t>Az</a:t>
            </a:r>
            <a:r>
              <a:rPr dirty="0" u="heavy" sz="2200" spc="-25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</a:rPr>
              <a:t> </a:t>
            </a:r>
            <a:r>
              <a:rPr dirty="0" u="heavy" sz="2200" spc="-10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</a:rPr>
              <a:t>archivált</a:t>
            </a:r>
            <a:r>
              <a:rPr dirty="0" u="heavy" sz="2200" spc="-20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</a:rPr>
              <a:t> </a:t>
            </a:r>
            <a:r>
              <a:rPr dirty="0" u="heavy" sz="2200" spc="-15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</a:rPr>
              <a:t>anyag</a:t>
            </a:r>
            <a:r>
              <a:rPr dirty="0" u="heavy" sz="2200" spc="-20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</a:rPr>
              <a:t> </a:t>
            </a:r>
            <a:r>
              <a:rPr dirty="0" u="heavy" sz="2200" spc="-25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</a:rPr>
              <a:t>átdolgozása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810250" y="860794"/>
            <a:ext cx="6696709" cy="155956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400" spc="25" b="1">
                <a:solidFill>
                  <a:srgbClr val="BD582C"/>
                </a:solidFill>
                <a:latin typeface="Roboto Slab"/>
                <a:cs typeface="Roboto Slab"/>
              </a:rPr>
              <a:t>A</a:t>
            </a:r>
            <a:r>
              <a:rPr dirty="0" sz="1400" b="1">
                <a:solidFill>
                  <a:srgbClr val="BD582C"/>
                </a:solidFill>
                <a:latin typeface="Roboto Slab"/>
                <a:cs typeface="Roboto Slab"/>
              </a:rPr>
              <a:t> normalizálás, </a:t>
            </a:r>
            <a:r>
              <a:rPr dirty="0" sz="1400" spc="15" b="1">
                <a:solidFill>
                  <a:srgbClr val="BD582C"/>
                </a:solidFill>
                <a:latin typeface="Roboto Slab"/>
                <a:cs typeface="Roboto Slab"/>
              </a:rPr>
              <a:t>a</a:t>
            </a:r>
            <a:r>
              <a:rPr dirty="0" sz="1400" spc="5" b="1">
                <a:solidFill>
                  <a:srgbClr val="BD582C"/>
                </a:solidFill>
                <a:latin typeface="Roboto Slab"/>
                <a:cs typeface="Roboto Slab"/>
              </a:rPr>
              <a:t> </a:t>
            </a:r>
            <a:r>
              <a:rPr dirty="0" sz="1400" spc="-5" b="1">
                <a:solidFill>
                  <a:srgbClr val="BD582C"/>
                </a:solidFill>
                <a:latin typeface="Roboto Slab"/>
                <a:cs typeface="Roboto Slab"/>
              </a:rPr>
              <a:t>konzisztencia</a:t>
            </a:r>
            <a:r>
              <a:rPr dirty="0" sz="1400" b="1">
                <a:solidFill>
                  <a:srgbClr val="BD582C"/>
                </a:solidFill>
                <a:latin typeface="Roboto Slab"/>
                <a:cs typeface="Roboto Slab"/>
              </a:rPr>
              <a:t> </a:t>
            </a:r>
            <a:r>
              <a:rPr dirty="0" sz="1400" spc="-15" b="1">
                <a:solidFill>
                  <a:srgbClr val="BD582C"/>
                </a:solidFill>
                <a:latin typeface="Roboto Slab"/>
                <a:cs typeface="Roboto Slab"/>
              </a:rPr>
              <a:t>megteremtése</a:t>
            </a:r>
            <a:r>
              <a:rPr dirty="0" sz="1400" spc="5" b="1">
                <a:solidFill>
                  <a:srgbClr val="BD582C"/>
                </a:solidFill>
                <a:latin typeface="Roboto Slab"/>
                <a:cs typeface="Roboto Slab"/>
              </a:rPr>
              <a:t> </a:t>
            </a:r>
            <a:r>
              <a:rPr dirty="0" sz="1400" b="1">
                <a:solidFill>
                  <a:srgbClr val="BD582C"/>
                </a:solidFill>
                <a:latin typeface="Roboto Slab"/>
                <a:cs typeface="Roboto Slab"/>
              </a:rPr>
              <a:t>során </a:t>
            </a:r>
            <a:r>
              <a:rPr dirty="0" sz="1400" spc="-5" b="1">
                <a:solidFill>
                  <a:srgbClr val="BD582C"/>
                </a:solidFill>
                <a:latin typeface="Roboto Slab"/>
                <a:cs typeface="Roboto Slab"/>
              </a:rPr>
              <a:t>ﬁgyelmet</a:t>
            </a:r>
            <a:r>
              <a:rPr dirty="0" sz="1400" spc="5" b="1">
                <a:solidFill>
                  <a:srgbClr val="BD582C"/>
                </a:solidFill>
                <a:latin typeface="Roboto Slab"/>
                <a:cs typeface="Roboto Slab"/>
              </a:rPr>
              <a:t> </a:t>
            </a:r>
            <a:r>
              <a:rPr dirty="0" sz="1400" b="1">
                <a:solidFill>
                  <a:srgbClr val="BD582C"/>
                </a:solidFill>
                <a:latin typeface="Roboto Slab"/>
                <a:cs typeface="Roboto Slab"/>
              </a:rPr>
              <a:t>fordítunk</a:t>
            </a:r>
            <a:r>
              <a:rPr dirty="0" sz="1400">
                <a:solidFill>
                  <a:srgbClr val="BD582C"/>
                </a:solidFill>
                <a:latin typeface="Roboto Slab"/>
                <a:cs typeface="Roboto Slab"/>
              </a:rPr>
              <a:t>:</a:t>
            </a:r>
            <a:endParaRPr sz="1400">
              <a:latin typeface="Roboto Slab"/>
              <a:cs typeface="Roboto Slab"/>
            </a:endParaRPr>
          </a:p>
          <a:p>
            <a:pPr marL="506095">
              <a:lnSpc>
                <a:spcPct val="100000"/>
              </a:lnSpc>
              <a:spcBef>
                <a:spcPts val="865"/>
              </a:spcBef>
            </a:pPr>
            <a:r>
              <a:rPr dirty="0" sz="1400" spc="-10">
                <a:solidFill>
                  <a:srgbClr val="E48312"/>
                </a:solidFill>
                <a:latin typeface="MS UI Gothic"/>
                <a:cs typeface="MS UI Gothic"/>
              </a:rPr>
              <a:t>❏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deskriptív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szövegek,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multimédiás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tartalmak,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tipográﬁai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elemek</a:t>
            </a:r>
            <a:endParaRPr sz="1400">
              <a:latin typeface="Roboto Slab"/>
              <a:cs typeface="Roboto Slab"/>
            </a:endParaRPr>
          </a:p>
          <a:p>
            <a:pPr marL="506095">
              <a:lnSpc>
                <a:spcPct val="100000"/>
              </a:lnSpc>
              <a:spcBef>
                <a:spcPts val="30"/>
              </a:spcBef>
            </a:pPr>
            <a:r>
              <a:rPr dirty="0" sz="1400" spc="-10">
                <a:solidFill>
                  <a:srgbClr val="E48312"/>
                </a:solidFill>
                <a:latin typeface="MS UI Gothic"/>
                <a:cs typeface="MS UI Gothic"/>
              </a:rPr>
              <a:t>❏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releváns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szövegegységek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és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tagolók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megkülönböztetése</a:t>
            </a:r>
            <a:endParaRPr sz="1400">
              <a:latin typeface="Roboto Slab"/>
              <a:cs typeface="Roboto Slab"/>
            </a:endParaRPr>
          </a:p>
          <a:p>
            <a:pPr marL="506095">
              <a:lnSpc>
                <a:spcPct val="100000"/>
              </a:lnSpc>
              <a:spcBef>
                <a:spcPts val="35"/>
              </a:spcBef>
            </a:pPr>
            <a:r>
              <a:rPr dirty="0" sz="1400" spc="-10">
                <a:solidFill>
                  <a:srgbClr val="E48312"/>
                </a:solidFill>
                <a:latin typeface="MS UI Gothic"/>
                <a:cs typeface="MS UI Gothic"/>
              </a:rPr>
              <a:t>❏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külső-belső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hivatkozási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rendszert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alkotó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linkek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megőrzése</a:t>
            </a:r>
            <a:endParaRPr sz="1400">
              <a:latin typeface="Roboto Slab"/>
              <a:cs typeface="Roboto Slab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Roboto Slab"/>
              <a:cs typeface="Roboto Slab"/>
            </a:endParaRPr>
          </a:p>
          <a:p>
            <a:pPr marL="926465">
              <a:lnSpc>
                <a:spcPct val="100000"/>
              </a:lnSpc>
              <a:tabLst>
                <a:tab pos="4126865" algn="l"/>
              </a:tabLst>
            </a:pPr>
            <a:r>
              <a:rPr dirty="0" sz="1400" spc="-20" i="1">
                <a:solidFill>
                  <a:srgbClr val="3E3E3E"/>
                </a:solidFill>
                <a:latin typeface="Roboto Slab"/>
                <a:cs typeface="Roboto Slab"/>
              </a:rPr>
              <a:t>“zajos”	</a:t>
            </a:r>
            <a:r>
              <a:rPr dirty="0" sz="1400" spc="-10" i="1">
                <a:solidFill>
                  <a:srgbClr val="3E3E3E"/>
                </a:solidFill>
                <a:latin typeface="Roboto Slab"/>
                <a:cs typeface="Roboto Slab"/>
              </a:rPr>
              <a:t>normalizált,</a:t>
            </a:r>
            <a:r>
              <a:rPr dirty="0" sz="1400" spc="-15" i="1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 i="1">
                <a:solidFill>
                  <a:srgbClr val="3E3E3E"/>
                </a:solidFill>
                <a:latin typeface="Roboto Slab"/>
                <a:cs typeface="Roboto Slab"/>
              </a:rPr>
              <a:t>konzisztens,</a:t>
            </a:r>
            <a:r>
              <a:rPr dirty="0" sz="1400" spc="-10" i="1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5" i="1">
                <a:solidFill>
                  <a:srgbClr val="3E3E3E"/>
                </a:solidFill>
                <a:latin typeface="Roboto Slab"/>
                <a:cs typeface="Roboto Slab"/>
              </a:rPr>
              <a:t>valid</a:t>
            </a:r>
            <a:endParaRPr sz="1400">
              <a:latin typeface="Roboto Slab"/>
              <a:cs typeface="Roboto Sla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456" y="3085529"/>
            <a:ext cx="728853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6555" indent="-337185">
              <a:lnSpc>
                <a:spcPct val="100000"/>
              </a:lnSpc>
              <a:spcBef>
                <a:spcPts val="100"/>
              </a:spcBef>
              <a:buClr>
                <a:srgbClr val="E48312"/>
              </a:buClr>
              <a:buFont typeface="Roboto Slab"/>
              <a:buAutoNum type="arabicPeriod"/>
              <a:tabLst>
                <a:tab pos="376555" algn="l"/>
                <a:tab pos="377190" algn="l"/>
              </a:tabLst>
            </a:pPr>
            <a:r>
              <a:rPr dirty="0" sz="1300" b="1">
                <a:solidFill>
                  <a:srgbClr val="3E3E3E"/>
                </a:solidFill>
                <a:latin typeface="Roboto Slab"/>
                <a:cs typeface="Roboto Slab"/>
              </a:rPr>
              <a:t>Alapozás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: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sablonszűrés</a:t>
            </a:r>
            <a:endParaRPr sz="1300">
              <a:latin typeface="Roboto Slab"/>
              <a:cs typeface="Roboto Slab"/>
            </a:endParaRPr>
          </a:p>
          <a:p>
            <a:pPr marL="376555" indent="-360045">
              <a:lnSpc>
                <a:spcPct val="100000"/>
              </a:lnSpc>
              <a:spcBef>
                <a:spcPts val="1000"/>
              </a:spcBef>
              <a:buClr>
                <a:srgbClr val="E48312"/>
              </a:buClr>
              <a:buAutoNum type="arabicPeriod"/>
              <a:tabLst>
                <a:tab pos="376555" algn="l"/>
                <a:tab pos="377190" algn="l"/>
              </a:tabLst>
            </a:pP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Az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aktuális</a:t>
            </a:r>
            <a:r>
              <a:rPr dirty="0" sz="13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b="1">
                <a:solidFill>
                  <a:srgbClr val="3E3E3E"/>
                </a:solidFill>
                <a:latin typeface="Roboto Slab"/>
                <a:cs typeface="Roboto Slab"/>
              </a:rPr>
              <a:t>portál </a:t>
            </a:r>
            <a:r>
              <a:rPr dirty="0" sz="1300" spc="5" b="1">
                <a:solidFill>
                  <a:srgbClr val="3E3E3E"/>
                </a:solidFill>
                <a:latin typeface="Roboto Slab"/>
                <a:cs typeface="Roboto Slab"/>
              </a:rPr>
              <a:t>sémájának</a:t>
            </a:r>
            <a:r>
              <a:rPr dirty="0" sz="1300" spc="-5" b="1">
                <a:solidFill>
                  <a:srgbClr val="3E3E3E"/>
                </a:solidFill>
                <a:latin typeface="Roboto Slab"/>
                <a:cs typeface="Roboto Slab"/>
              </a:rPr>
              <a:t> feltérképezése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: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címkekészlet,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5">
                <a:solidFill>
                  <a:srgbClr val="3E3E3E"/>
                </a:solidFill>
                <a:latin typeface="Roboto Slab"/>
                <a:cs typeface="Roboto Slab"/>
              </a:rPr>
              <a:t>felépítés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kivonata</a:t>
            </a:r>
            <a:endParaRPr sz="1300">
              <a:latin typeface="Roboto Slab"/>
              <a:cs typeface="Roboto Slab"/>
            </a:endParaRPr>
          </a:p>
          <a:p>
            <a:pPr marL="376555" marR="840740" indent="-357505">
              <a:lnSpc>
                <a:spcPct val="100000"/>
              </a:lnSpc>
              <a:spcBef>
                <a:spcPts val="1000"/>
              </a:spcBef>
              <a:buClr>
                <a:srgbClr val="E48312"/>
              </a:buClr>
              <a:buFont typeface="Roboto Slab"/>
              <a:buAutoNum type="arabicPeriod"/>
              <a:tabLst>
                <a:tab pos="376555" algn="l"/>
                <a:tab pos="377190" algn="l"/>
              </a:tabLst>
            </a:pPr>
            <a:r>
              <a:rPr dirty="0" sz="1300" spc="-5" b="1">
                <a:solidFill>
                  <a:srgbClr val="3E3E3E"/>
                </a:solidFill>
                <a:latin typeface="Roboto Slab"/>
                <a:cs typeface="Roboto Slab"/>
              </a:rPr>
              <a:t>Kiértékelése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:</a:t>
            </a:r>
            <a:r>
              <a:rPr dirty="0" sz="13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sablonszűrés</a:t>
            </a:r>
            <a:r>
              <a:rPr dirty="0" sz="13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ﬁnomítása,</a:t>
            </a:r>
            <a:r>
              <a:rPr dirty="0" sz="13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címkekészlet</a:t>
            </a:r>
            <a:r>
              <a:rPr dirty="0" sz="13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megfeleltetése</a:t>
            </a:r>
            <a:r>
              <a:rPr dirty="0" sz="13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3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használt </a:t>
            </a:r>
            <a:r>
              <a:rPr dirty="0" sz="1300" spc="-3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szövegegység típusoknak</a:t>
            </a:r>
            <a:endParaRPr sz="1300">
              <a:latin typeface="Roboto Slab"/>
              <a:cs typeface="Roboto Slab"/>
            </a:endParaRPr>
          </a:p>
          <a:p>
            <a:pPr marL="417195" indent="-405130">
              <a:lnSpc>
                <a:spcPct val="100000"/>
              </a:lnSpc>
              <a:spcBef>
                <a:spcPts val="1000"/>
              </a:spcBef>
              <a:buClr>
                <a:srgbClr val="E48312"/>
              </a:buClr>
              <a:buFont typeface="Roboto Slab"/>
              <a:buAutoNum type="arabicPeriod"/>
              <a:tabLst>
                <a:tab pos="417195" algn="l"/>
                <a:tab pos="417830" algn="l"/>
              </a:tabLst>
            </a:pPr>
            <a:r>
              <a:rPr dirty="0" sz="1300" b="1">
                <a:solidFill>
                  <a:srgbClr val="3E3E3E"/>
                </a:solidFill>
                <a:latin typeface="Roboto Slab"/>
                <a:cs typeface="Roboto Slab"/>
              </a:rPr>
              <a:t>Konvertálás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: a</a:t>
            </a:r>
            <a:r>
              <a:rPr dirty="0" sz="1300" spc="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konﬁgurációs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fájlok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+</a:t>
            </a:r>
            <a:r>
              <a:rPr dirty="0" sz="13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a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kimeneti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séma</a:t>
            </a:r>
            <a:r>
              <a:rPr dirty="0" sz="13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szabályai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alapján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automatizáltan.</a:t>
            </a:r>
            <a:endParaRPr sz="1300">
              <a:latin typeface="Roboto Slab"/>
              <a:cs typeface="Roboto Sla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1525" y="2627950"/>
            <a:ext cx="760095" cy="323215"/>
          </a:xfrm>
          <a:prstGeom prst="rect">
            <a:avLst/>
          </a:prstGeom>
          <a:solidFill>
            <a:srgbClr val="F9CB9B"/>
          </a:solidFill>
          <a:ln w="9524">
            <a:solidFill>
              <a:srgbClr val="637052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390"/>
              </a:spcBef>
            </a:pPr>
            <a:r>
              <a:rPr dirty="0" sz="1400" spc="30">
                <a:latin typeface="Roboto Slab"/>
                <a:cs typeface="Roboto Slab"/>
              </a:rPr>
              <a:t>HTML</a:t>
            </a:r>
            <a:endParaRPr sz="1400">
              <a:latin typeface="Roboto Slab"/>
              <a:cs typeface="Roboto Slab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65624" y="2742641"/>
            <a:ext cx="2054860" cy="82550"/>
            <a:chOff x="3165624" y="2742641"/>
            <a:chExt cx="2054860" cy="82550"/>
          </a:xfrm>
        </p:grpSpPr>
        <p:sp>
          <p:nvSpPr>
            <p:cNvPr id="8" name="object 8"/>
            <p:cNvSpPr/>
            <p:nvPr/>
          </p:nvSpPr>
          <p:spPr>
            <a:xfrm>
              <a:off x="3175149" y="2783631"/>
              <a:ext cx="1949450" cy="12700"/>
            </a:xfrm>
            <a:custGeom>
              <a:avLst/>
              <a:gdLst/>
              <a:ahLst/>
              <a:cxnLst/>
              <a:rect l="l" t="t" r="r" b="b"/>
              <a:pathLst>
                <a:path w="1949450" h="12700">
                  <a:moveTo>
                    <a:pt x="0" y="12468"/>
                  </a:moveTo>
                  <a:lnTo>
                    <a:pt x="1949102" y="0"/>
                  </a:lnTo>
                </a:path>
              </a:pathLst>
            </a:custGeom>
            <a:ln w="19049">
              <a:solidFill>
                <a:srgbClr val="6370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4526" y="2742641"/>
              <a:ext cx="105699" cy="8197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688262" y="2623187"/>
            <a:ext cx="993775" cy="283845"/>
            <a:chOff x="5688262" y="2623187"/>
            <a:chExt cx="993775" cy="283845"/>
          </a:xfrm>
        </p:grpSpPr>
        <p:sp>
          <p:nvSpPr>
            <p:cNvPr id="11" name="object 11"/>
            <p:cNvSpPr/>
            <p:nvPr/>
          </p:nvSpPr>
          <p:spPr>
            <a:xfrm>
              <a:off x="5693024" y="2627950"/>
              <a:ext cx="984250" cy="274320"/>
            </a:xfrm>
            <a:custGeom>
              <a:avLst/>
              <a:gdLst/>
              <a:ahLst/>
              <a:cxnLst/>
              <a:rect l="l" t="t" r="r" b="b"/>
              <a:pathLst>
                <a:path w="984250" h="274319">
                  <a:moveTo>
                    <a:pt x="938349" y="273899"/>
                  </a:moveTo>
                  <a:lnTo>
                    <a:pt x="45650" y="273899"/>
                  </a:lnTo>
                  <a:lnTo>
                    <a:pt x="27881" y="270312"/>
                  </a:lnTo>
                  <a:lnTo>
                    <a:pt x="13370" y="260529"/>
                  </a:lnTo>
                  <a:lnTo>
                    <a:pt x="3587" y="246018"/>
                  </a:lnTo>
                  <a:lnTo>
                    <a:pt x="0" y="228248"/>
                  </a:lnTo>
                  <a:lnTo>
                    <a:pt x="0" y="45650"/>
                  </a:lnTo>
                  <a:lnTo>
                    <a:pt x="3587" y="27881"/>
                  </a:lnTo>
                  <a:lnTo>
                    <a:pt x="13370" y="13370"/>
                  </a:lnTo>
                  <a:lnTo>
                    <a:pt x="27881" y="3587"/>
                  </a:lnTo>
                  <a:lnTo>
                    <a:pt x="45650" y="0"/>
                  </a:lnTo>
                  <a:lnTo>
                    <a:pt x="938349" y="0"/>
                  </a:lnTo>
                  <a:lnTo>
                    <a:pt x="976330" y="20323"/>
                  </a:lnTo>
                  <a:lnTo>
                    <a:pt x="983999" y="45650"/>
                  </a:lnTo>
                  <a:lnTo>
                    <a:pt x="983999" y="228248"/>
                  </a:lnTo>
                  <a:lnTo>
                    <a:pt x="980412" y="246018"/>
                  </a:lnTo>
                  <a:lnTo>
                    <a:pt x="970629" y="260529"/>
                  </a:lnTo>
                  <a:lnTo>
                    <a:pt x="956118" y="270312"/>
                  </a:lnTo>
                  <a:lnTo>
                    <a:pt x="938349" y="273899"/>
                  </a:lnTo>
                  <a:close/>
                </a:path>
              </a:pathLst>
            </a:custGeom>
            <a:solidFill>
              <a:srgbClr val="F6B2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93024" y="2627950"/>
              <a:ext cx="984250" cy="274320"/>
            </a:xfrm>
            <a:custGeom>
              <a:avLst/>
              <a:gdLst/>
              <a:ahLst/>
              <a:cxnLst/>
              <a:rect l="l" t="t" r="r" b="b"/>
              <a:pathLst>
                <a:path w="984250" h="274319">
                  <a:moveTo>
                    <a:pt x="0" y="45650"/>
                  </a:moveTo>
                  <a:lnTo>
                    <a:pt x="3587" y="27881"/>
                  </a:lnTo>
                  <a:lnTo>
                    <a:pt x="13370" y="13370"/>
                  </a:lnTo>
                  <a:lnTo>
                    <a:pt x="27881" y="3587"/>
                  </a:lnTo>
                  <a:lnTo>
                    <a:pt x="45650" y="0"/>
                  </a:lnTo>
                  <a:lnTo>
                    <a:pt x="938349" y="0"/>
                  </a:lnTo>
                  <a:lnTo>
                    <a:pt x="976330" y="20323"/>
                  </a:lnTo>
                  <a:lnTo>
                    <a:pt x="983999" y="45650"/>
                  </a:lnTo>
                  <a:lnTo>
                    <a:pt x="983999" y="228248"/>
                  </a:lnTo>
                  <a:lnTo>
                    <a:pt x="980412" y="246018"/>
                  </a:lnTo>
                  <a:lnTo>
                    <a:pt x="970629" y="260529"/>
                  </a:lnTo>
                  <a:lnTo>
                    <a:pt x="956118" y="270312"/>
                  </a:lnTo>
                  <a:lnTo>
                    <a:pt x="938349" y="273899"/>
                  </a:lnTo>
                  <a:lnTo>
                    <a:pt x="45650" y="273899"/>
                  </a:lnTo>
                  <a:lnTo>
                    <a:pt x="27881" y="270312"/>
                  </a:lnTo>
                  <a:lnTo>
                    <a:pt x="13370" y="260529"/>
                  </a:lnTo>
                  <a:lnTo>
                    <a:pt x="3587" y="246018"/>
                  </a:lnTo>
                  <a:lnTo>
                    <a:pt x="0" y="228248"/>
                  </a:lnTo>
                  <a:lnTo>
                    <a:pt x="0" y="45650"/>
                  </a:lnTo>
                  <a:close/>
                </a:path>
              </a:pathLst>
            </a:custGeom>
            <a:ln w="9524">
              <a:solidFill>
                <a:srgbClr val="6370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779421" y="2640313"/>
            <a:ext cx="7734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5">
                <a:latin typeface="Roboto Slab"/>
                <a:cs typeface="Roboto Slab"/>
              </a:rPr>
              <a:t>TEI</a:t>
            </a:r>
            <a:r>
              <a:rPr dirty="0" sz="1400" spc="-65">
                <a:latin typeface="Roboto Slab"/>
                <a:cs typeface="Roboto Slab"/>
              </a:rPr>
              <a:t> </a:t>
            </a:r>
            <a:r>
              <a:rPr dirty="0" sz="1400" spc="40">
                <a:latin typeface="Roboto Slab"/>
                <a:cs typeface="Roboto Slab"/>
              </a:rPr>
              <a:t>XML</a:t>
            </a:r>
            <a:endParaRPr sz="1400">
              <a:latin typeface="Roboto Slab"/>
              <a:cs typeface="Roboto Slab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975" y="557677"/>
            <a:ext cx="415290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35"/>
              <a:t>A</a:t>
            </a:r>
            <a:r>
              <a:rPr dirty="0" sz="2200" spc="-25"/>
              <a:t> </a:t>
            </a:r>
            <a:r>
              <a:rPr dirty="0" sz="2200" spc="-20"/>
              <a:t>módszer </a:t>
            </a:r>
            <a:r>
              <a:rPr dirty="0" sz="2200" spc="-35"/>
              <a:t>előnyei</a:t>
            </a:r>
            <a:r>
              <a:rPr dirty="0" sz="2200" spc="-20"/>
              <a:t> </a:t>
            </a:r>
            <a:r>
              <a:rPr dirty="0" sz="2200" spc="-35"/>
              <a:t>és</a:t>
            </a:r>
            <a:r>
              <a:rPr dirty="0" sz="2200" spc="-20"/>
              <a:t> </a:t>
            </a:r>
            <a:r>
              <a:rPr dirty="0" sz="2200" spc="-15"/>
              <a:t>hátrányai</a:t>
            </a:r>
            <a:endParaRPr sz="22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60644" y="1440383"/>
            <a:ext cx="3406775" cy="1049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185" indent="-325120">
              <a:lnSpc>
                <a:spcPts val="1800"/>
              </a:lnSpc>
              <a:buClr>
                <a:srgbClr val="E48312"/>
              </a:buClr>
              <a:buSzPct val="135714"/>
              <a:buFont typeface="Roboto Slab"/>
              <a:buChar char="-"/>
              <a:tabLst>
                <a:tab pos="337185" algn="l"/>
                <a:tab pos="337820" algn="l"/>
              </a:tabLst>
            </a:pPr>
            <a:r>
              <a:rPr dirty="0" sz="1400" spc="-30">
                <a:solidFill>
                  <a:srgbClr val="3E3E3E"/>
                </a:solidFill>
                <a:latin typeface="Roboto Slab"/>
                <a:cs typeface="Roboto Slab"/>
              </a:rPr>
              <a:t>több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 b="1">
                <a:solidFill>
                  <a:srgbClr val="3E3E3E"/>
                </a:solidFill>
                <a:latin typeface="Roboto Slab"/>
                <a:cs typeface="Roboto Slab"/>
              </a:rPr>
              <a:t>időt</a:t>
            </a:r>
            <a:r>
              <a:rPr dirty="0" sz="1400" b="1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igényel,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mint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egy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általános,</a:t>
            </a:r>
            <a:endParaRPr sz="1400">
              <a:latin typeface="Roboto Slab"/>
              <a:cs typeface="Roboto Slab"/>
            </a:endParaRPr>
          </a:p>
          <a:p>
            <a:pPr marL="337185">
              <a:lnSpc>
                <a:spcPts val="1600"/>
              </a:lnSpc>
            </a:pP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automatikus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30">
                <a:solidFill>
                  <a:srgbClr val="3E3E3E"/>
                </a:solidFill>
                <a:latin typeface="Roboto Slab"/>
                <a:cs typeface="Roboto Slab"/>
              </a:rPr>
              <a:t>eszköz</a:t>
            </a:r>
            <a:endParaRPr sz="1400">
              <a:latin typeface="Roboto Slab"/>
              <a:cs typeface="Roboto Slab"/>
            </a:endParaRPr>
          </a:p>
          <a:p>
            <a:pPr marL="337185" marR="540385" indent="-325120">
              <a:lnSpc>
                <a:spcPct val="91000"/>
              </a:lnSpc>
              <a:spcBef>
                <a:spcPts val="1170"/>
              </a:spcBef>
              <a:buClr>
                <a:srgbClr val="E48312"/>
              </a:buClr>
              <a:buSzPct val="135714"/>
              <a:buFont typeface="Roboto Slab"/>
              <a:buChar char="-"/>
              <a:tabLst>
                <a:tab pos="337185" algn="l"/>
                <a:tab pos="337820" algn="l"/>
              </a:tabLst>
            </a:pPr>
            <a:r>
              <a:rPr dirty="0" sz="1400" spc="-30">
                <a:solidFill>
                  <a:srgbClr val="3E3E3E"/>
                </a:solidFill>
                <a:latin typeface="Roboto Slab"/>
                <a:cs typeface="Roboto Slab"/>
              </a:rPr>
              <a:t>több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b="1">
                <a:solidFill>
                  <a:srgbClr val="3E3E3E"/>
                </a:solidFill>
                <a:latin typeface="Roboto Slab"/>
                <a:cs typeface="Roboto Slab"/>
              </a:rPr>
              <a:t>karbantartás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t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igényel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 (konﬁgurációs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fájlok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kezelése)</a:t>
            </a:r>
            <a:endParaRPr sz="1400">
              <a:latin typeface="Roboto Slab"/>
              <a:cs typeface="Roboto Sla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772" y="1284285"/>
            <a:ext cx="4007485" cy="258762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47345" algn="l"/>
              </a:tabLst>
            </a:pPr>
            <a:r>
              <a:rPr dirty="0" sz="1550" spc="5" b="1">
                <a:solidFill>
                  <a:srgbClr val="E48312"/>
                </a:solidFill>
                <a:latin typeface="Roboto Slab"/>
                <a:cs typeface="Roboto Slab"/>
              </a:rPr>
              <a:t>+	</a:t>
            </a:r>
            <a:r>
              <a:rPr dirty="0" sz="1300" spc="-25">
                <a:solidFill>
                  <a:srgbClr val="3E3E3E"/>
                </a:solidFill>
                <a:latin typeface="Roboto Slab"/>
                <a:cs typeface="Roboto Slab"/>
              </a:rPr>
              <a:t>teljes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kontroll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szövegek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5">
                <a:solidFill>
                  <a:srgbClr val="3E3E3E"/>
                </a:solidFill>
                <a:latin typeface="Roboto Slab"/>
                <a:cs typeface="Roboto Slab"/>
              </a:rPr>
              <a:t>kezelése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5">
                <a:solidFill>
                  <a:srgbClr val="3E3E3E"/>
                </a:solidFill>
                <a:latin typeface="Roboto Slab"/>
                <a:cs typeface="Roboto Slab"/>
              </a:rPr>
              <a:t>felett</a:t>
            </a:r>
            <a:endParaRPr sz="1300">
              <a:latin typeface="Roboto Slab"/>
              <a:cs typeface="Roboto Slab"/>
            </a:endParaRPr>
          </a:p>
          <a:p>
            <a:pPr marL="19685">
              <a:lnSpc>
                <a:spcPts val="1705"/>
              </a:lnSpc>
              <a:spcBef>
                <a:spcPts val="635"/>
              </a:spcBef>
              <a:tabLst>
                <a:tab pos="347345" algn="l"/>
              </a:tabLst>
            </a:pPr>
            <a:r>
              <a:rPr dirty="0" sz="1550" spc="5" b="1">
                <a:solidFill>
                  <a:srgbClr val="E48312"/>
                </a:solidFill>
                <a:latin typeface="Calibri"/>
                <a:cs typeface="Calibri"/>
              </a:rPr>
              <a:t>+	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kül.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portálok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5">
                <a:solidFill>
                  <a:srgbClr val="3E3E3E"/>
                </a:solidFill>
                <a:latin typeface="Roboto Slab"/>
                <a:cs typeface="Roboto Slab"/>
              </a:rPr>
              <a:t>közötti</a:t>
            </a:r>
            <a:r>
              <a:rPr dirty="0" sz="1300" spc="1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5" b="1">
                <a:solidFill>
                  <a:srgbClr val="3E3E3E"/>
                </a:solidFill>
                <a:latin typeface="Roboto Slab"/>
                <a:cs typeface="Roboto Slab"/>
              </a:rPr>
              <a:t>konzisztencia</a:t>
            </a:r>
            <a:endParaRPr sz="1300">
              <a:latin typeface="Roboto Slab"/>
              <a:cs typeface="Roboto Slab"/>
            </a:endParaRPr>
          </a:p>
          <a:p>
            <a:pPr marL="347345">
              <a:lnSpc>
                <a:spcPts val="1405"/>
              </a:lnSpc>
            </a:pP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megteremtése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(‘emberi’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szempontok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alapján)</a:t>
            </a:r>
            <a:endParaRPr sz="1300">
              <a:latin typeface="Roboto Slab"/>
              <a:cs typeface="Roboto Slab"/>
            </a:endParaRPr>
          </a:p>
          <a:p>
            <a:pPr marL="19685">
              <a:lnSpc>
                <a:spcPct val="100000"/>
              </a:lnSpc>
              <a:spcBef>
                <a:spcPts val="640"/>
              </a:spcBef>
              <a:tabLst>
                <a:tab pos="347345" algn="l"/>
              </a:tabLst>
            </a:pPr>
            <a:r>
              <a:rPr dirty="0" sz="1550" spc="5" b="1">
                <a:solidFill>
                  <a:srgbClr val="E48312"/>
                </a:solidFill>
                <a:latin typeface="Calibri"/>
                <a:cs typeface="Calibri"/>
              </a:rPr>
              <a:t>+	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pontosabb,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széleskörűbb</a:t>
            </a:r>
            <a:r>
              <a:rPr dirty="0" sz="13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 b="1">
                <a:solidFill>
                  <a:srgbClr val="3E3E3E"/>
                </a:solidFill>
                <a:latin typeface="Roboto Slab"/>
                <a:cs typeface="Roboto Slab"/>
              </a:rPr>
              <a:t>metaadatolás</a:t>
            </a:r>
            <a:endParaRPr sz="1300">
              <a:latin typeface="Roboto Slab"/>
              <a:cs typeface="Roboto Slab"/>
            </a:endParaRPr>
          </a:p>
          <a:p>
            <a:pPr marL="347345" marR="5080" indent="-327660">
              <a:lnSpc>
                <a:spcPct val="80200"/>
              </a:lnSpc>
              <a:spcBef>
                <a:spcPts val="1005"/>
              </a:spcBef>
              <a:tabLst>
                <a:tab pos="347345" algn="l"/>
              </a:tabLst>
            </a:pPr>
            <a:r>
              <a:rPr dirty="0" sz="1550" spc="5" b="1">
                <a:solidFill>
                  <a:srgbClr val="E48312"/>
                </a:solidFill>
                <a:latin typeface="Calibri"/>
                <a:cs typeface="Calibri"/>
              </a:rPr>
              <a:t>+	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crawling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során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5">
                <a:solidFill>
                  <a:srgbClr val="3E3E3E"/>
                </a:solidFill>
                <a:latin typeface="Roboto Slab"/>
                <a:cs typeface="Roboto Slab"/>
              </a:rPr>
              <a:t>keletkezett</a:t>
            </a:r>
            <a:r>
              <a:rPr dirty="0" sz="13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5" b="1">
                <a:solidFill>
                  <a:srgbClr val="3E3E3E"/>
                </a:solidFill>
                <a:latin typeface="Roboto Slab"/>
                <a:cs typeface="Roboto Slab"/>
              </a:rPr>
              <a:t>hibák</a:t>
            </a:r>
            <a:r>
              <a:rPr dirty="0" sz="1300" spc="5">
                <a:solidFill>
                  <a:srgbClr val="3E3E3E"/>
                </a:solidFill>
                <a:latin typeface="Roboto Slab"/>
                <a:cs typeface="Roboto Slab"/>
              </a:rPr>
              <a:t>, </a:t>
            </a:r>
            <a:r>
              <a:rPr dirty="0" sz="1300" spc="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hiányosságok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gyorsabb,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pontosabb</a:t>
            </a:r>
            <a:r>
              <a:rPr dirty="0" sz="1300" spc="2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5" b="1">
                <a:solidFill>
                  <a:srgbClr val="3E3E3E"/>
                </a:solidFill>
                <a:latin typeface="Roboto Slab"/>
                <a:cs typeface="Roboto Slab"/>
              </a:rPr>
              <a:t>detektálása </a:t>
            </a:r>
            <a:r>
              <a:rPr dirty="0" sz="1300" spc="-305" b="1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(szövegminőség, 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hiányzó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oldalak,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további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 szintek)</a:t>
            </a:r>
            <a:endParaRPr sz="1300">
              <a:latin typeface="Roboto Slab"/>
              <a:cs typeface="Roboto Slab"/>
            </a:endParaRPr>
          </a:p>
          <a:p>
            <a:pPr marL="347345" marR="73660" indent="-335280">
              <a:lnSpc>
                <a:spcPct val="80300"/>
              </a:lnSpc>
              <a:spcBef>
                <a:spcPts val="1205"/>
              </a:spcBef>
              <a:tabLst>
                <a:tab pos="347345" algn="l"/>
              </a:tabLst>
            </a:pPr>
            <a:r>
              <a:rPr dirty="0" sz="1550" spc="5" b="1">
                <a:solidFill>
                  <a:srgbClr val="E48312"/>
                </a:solidFill>
                <a:latin typeface="Roboto Slab"/>
                <a:cs typeface="Roboto Slab"/>
              </a:rPr>
              <a:t>+	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tapasztalatok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felhasználásával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a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0">
                <a:solidFill>
                  <a:srgbClr val="3E3E3E"/>
                </a:solidFill>
                <a:latin typeface="Roboto Slab"/>
                <a:cs typeface="Roboto Slab"/>
              </a:rPr>
              <a:t>feldolgozás </a:t>
            </a:r>
            <a:r>
              <a:rPr dirty="0" sz="1300" spc="-30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25">
                <a:solidFill>
                  <a:srgbClr val="3E3E3E"/>
                </a:solidFill>
                <a:latin typeface="Roboto Slab"/>
                <a:cs typeface="Roboto Slab"/>
              </a:rPr>
              <a:t>ideje</a:t>
            </a:r>
            <a:r>
              <a:rPr dirty="0" sz="1300" spc="-10">
                <a:solidFill>
                  <a:srgbClr val="3E3E3E"/>
                </a:solidFill>
                <a:latin typeface="Roboto Slab"/>
                <a:cs typeface="Roboto Slab"/>
              </a:rPr>
              <a:t> redukálható,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300" spc="-5">
                <a:solidFill>
                  <a:srgbClr val="3E3E3E"/>
                </a:solidFill>
                <a:latin typeface="Roboto Slab"/>
                <a:cs typeface="Roboto Slab"/>
              </a:rPr>
              <a:t> folyamat </a:t>
            </a:r>
            <a:r>
              <a:rPr dirty="0" sz="13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300" spc="-15">
                <a:solidFill>
                  <a:srgbClr val="3E3E3E"/>
                </a:solidFill>
                <a:latin typeface="Roboto Slab"/>
                <a:cs typeface="Roboto Slab"/>
              </a:rPr>
              <a:t>automatizálhatóbb</a:t>
            </a:r>
            <a:endParaRPr sz="130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56" y="4836873"/>
            <a:ext cx="1141252" cy="2647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975" y="407939"/>
            <a:ext cx="333184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5">
                <a:latin typeface="Constantia"/>
                <a:cs typeface="Constantia"/>
              </a:rPr>
              <a:t>Repozitórium: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u="heavy" sz="2600" spc="-5" b="1">
                <a:solidFill>
                  <a:srgbClr val="E48312"/>
                </a:solidFill>
                <a:uFill>
                  <a:solidFill>
                    <a:srgbClr val="E48312"/>
                  </a:solidFill>
                </a:uFill>
                <a:latin typeface="Constantia"/>
                <a:cs typeface="Constantia"/>
                <a:hlinkClick r:id="rId3"/>
              </a:rPr>
              <a:t>Zenodo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6830" rIns="0" bIns="0" rtlCol="0" vert="horz">
            <a:spAutoFit/>
          </a:bodyPr>
          <a:lstStyle/>
          <a:p>
            <a:pPr marL="469900" marR="5080" indent="-409575">
              <a:lnSpc>
                <a:spcPts val="1510"/>
              </a:lnSpc>
              <a:spcBef>
                <a:spcPts val="290"/>
              </a:spcBef>
              <a:buClr>
                <a:srgbClr val="E48312"/>
              </a:buClr>
              <a:buFont typeface="MS UI Gothic"/>
              <a:buChar char="❖"/>
              <a:tabLst>
                <a:tab pos="469265" algn="l"/>
                <a:tab pos="469900" algn="l"/>
              </a:tabLst>
            </a:pPr>
            <a:r>
              <a:rPr dirty="0" spc="-15"/>
              <a:t>nyílt</a:t>
            </a:r>
            <a:r>
              <a:rPr dirty="0"/>
              <a:t> </a:t>
            </a:r>
            <a:r>
              <a:rPr dirty="0" spc="-25"/>
              <a:t>hozzáférésű</a:t>
            </a:r>
            <a:r>
              <a:rPr dirty="0"/>
              <a:t> </a:t>
            </a:r>
            <a:r>
              <a:rPr dirty="0" spc="-15"/>
              <a:t>repozitórium,</a:t>
            </a:r>
            <a:r>
              <a:rPr dirty="0"/>
              <a:t> </a:t>
            </a:r>
            <a:r>
              <a:rPr dirty="0" spc="-10"/>
              <a:t>European</a:t>
            </a:r>
            <a:r>
              <a:rPr dirty="0"/>
              <a:t> </a:t>
            </a:r>
            <a:r>
              <a:rPr dirty="0" spc="-10"/>
              <a:t>OpenAIRE</a:t>
            </a:r>
            <a:r>
              <a:rPr dirty="0"/>
              <a:t> </a:t>
            </a:r>
            <a:r>
              <a:rPr dirty="0" spc="-5"/>
              <a:t>program</a:t>
            </a:r>
            <a:r>
              <a:rPr dirty="0"/>
              <a:t> </a:t>
            </a:r>
            <a:r>
              <a:rPr dirty="0" spc="-20"/>
              <a:t>keretében</a:t>
            </a:r>
            <a:r>
              <a:rPr dirty="0"/>
              <a:t> </a:t>
            </a:r>
            <a:r>
              <a:rPr dirty="0" spc="-25"/>
              <a:t>fejlesztették </a:t>
            </a:r>
            <a:r>
              <a:rPr dirty="0" spc="-335"/>
              <a:t> </a:t>
            </a:r>
            <a:r>
              <a:rPr dirty="0"/>
              <a:t>ki,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5"/>
              <a:t> CERN </a:t>
            </a:r>
            <a:r>
              <a:rPr dirty="0" spc="-15"/>
              <a:t>működteti</a:t>
            </a:r>
          </a:p>
          <a:p>
            <a:pPr marL="469900" indent="-409575">
              <a:lnSpc>
                <a:spcPct val="100000"/>
              </a:lnSpc>
              <a:spcBef>
                <a:spcPts val="1010"/>
              </a:spcBef>
              <a:buClr>
                <a:srgbClr val="E48312"/>
              </a:buClr>
              <a:buFont typeface="MS UI Gothic"/>
              <a:buChar char="❖"/>
              <a:tabLst>
                <a:tab pos="469265" algn="l"/>
                <a:tab pos="469900" algn="l"/>
              </a:tabLst>
            </a:pPr>
            <a:r>
              <a:rPr dirty="0" spc="-10"/>
              <a:t>tanulmányok,</a:t>
            </a:r>
            <a:r>
              <a:rPr dirty="0"/>
              <a:t> </a:t>
            </a:r>
            <a:r>
              <a:rPr dirty="0" spc="-10"/>
              <a:t>dokumentumok,</a:t>
            </a:r>
            <a:r>
              <a:rPr dirty="0"/>
              <a:t> </a:t>
            </a:r>
            <a:r>
              <a:rPr dirty="0" spc="-15"/>
              <a:t>adatkészletek,</a:t>
            </a:r>
            <a:r>
              <a:rPr dirty="0"/>
              <a:t> </a:t>
            </a:r>
            <a:r>
              <a:rPr dirty="0" spc="-15"/>
              <a:t>szoftverek</a:t>
            </a:r>
            <a:r>
              <a:rPr dirty="0"/>
              <a:t> </a:t>
            </a:r>
            <a:r>
              <a:rPr dirty="0" spc="-25"/>
              <a:t>etc.</a:t>
            </a:r>
          </a:p>
          <a:p>
            <a:pPr marL="469900" indent="-409575">
              <a:lnSpc>
                <a:spcPct val="100000"/>
              </a:lnSpc>
              <a:spcBef>
                <a:spcPts val="1035"/>
              </a:spcBef>
              <a:buClr>
                <a:srgbClr val="E48312"/>
              </a:buClr>
              <a:buFont typeface="MS UI Gothic"/>
              <a:buChar char="❖"/>
              <a:tabLst>
                <a:tab pos="469265" algn="l"/>
                <a:tab pos="469900" algn="l"/>
              </a:tabLst>
            </a:pPr>
            <a:r>
              <a:rPr dirty="0" spc="-5"/>
              <a:t>minden</a:t>
            </a:r>
            <a:r>
              <a:rPr dirty="0"/>
              <a:t> </a:t>
            </a:r>
            <a:r>
              <a:rPr dirty="0" spc="-20"/>
              <a:t>feltöltött</a:t>
            </a:r>
            <a:r>
              <a:rPr dirty="0"/>
              <a:t> </a:t>
            </a:r>
            <a:r>
              <a:rPr dirty="0" spc="-20"/>
              <a:t>objektumhoz</a:t>
            </a:r>
            <a:r>
              <a:rPr dirty="0" spc="10"/>
              <a:t> </a:t>
            </a:r>
            <a:r>
              <a:rPr dirty="0" b="1">
                <a:latin typeface="Roboto Slab"/>
                <a:cs typeface="Roboto Slab"/>
              </a:rPr>
              <a:t>szabványos </a:t>
            </a:r>
            <a:r>
              <a:rPr dirty="0" spc="-5" b="1">
                <a:latin typeface="Roboto Slab"/>
                <a:cs typeface="Roboto Slab"/>
              </a:rPr>
              <a:t>DOI</a:t>
            </a:r>
            <a:r>
              <a:rPr dirty="0" spc="-5"/>
              <a:t>-t</a:t>
            </a:r>
            <a:r>
              <a:rPr dirty="0"/>
              <a:t> </a:t>
            </a:r>
            <a:r>
              <a:rPr dirty="0" spc="-30"/>
              <a:t>biztosít</a:t>
            </a:r>
          </a:p>
          <a:p>
            <a:pPr marL="469900" indent="-409575">
              <a:lnSpc>
                <a:spcPct val="100000"/>
              </a:lnSpc>
              <a:spcBef>
                <a:spcPts val="1030"/>
              </a:spcBef>
              <a:buClr>
                <a:srgbClr val="E48312"/>
              </a:buClr>
              <a:buFont typeface="MS UI Gothic"/>
              <a:buChar char="❖"/>
              <a:tabLst>
                <a:tab pos="469265" algn="l"/>
                <a:tab pos="469900" algn="l"/>
              </a:tabLst>
            </a:pPr>
            <a:r>
              <a:rPr dirty="0" spc="-5" b="1">
                <a:latin typeface="Roboto Slab"/>
                <a:cs typeface="Roboto Slab"/>
              </a:rPr>
              <a:t>50</a:t>
            </a:r>
            <a:r>
              <a:rPr dirty="0" spc="-15" b="1">
                <a:latin typeface="Roboto Slab"/>
                <a:cs typeface="Roboto Slab"/>
              </a:rPr>
              <a:t> </a:t>
            </a:r>
            <a:r>
              <a:rPr dirty="0" b="1">
                <a:latin typeface="Roboto Slab"/>
                <a:cs typeface="Roboto Slab"/>
              </a:rPr>
              <a:t>GB/objektum </a:t>
            </a:r>
            <a:r>
              <a:rPr dirty="0" spc="-15"/>
              <a:t>méretű </a:t>
            </a:r>
            <a:r>
              <a:rPr dirty="0" spc="-20"/>
              <a:t>feltöltéseket</a:t>
            </a:r>
            <a:r>
              <a:rPr dirty="0" spc="-10"/>
              <a:t> </a:t>
            </a:r>
            <a:r>
              <a:rPr dirty="0" spc="-30"/>
              <a:t>tesz</a:t>
            </a:r>
            <a:r>
              <a:rPr dirty="0" spc="-15"/>
              <a:t> </a:t>
            </a:r>
            <a:r>
              <a:rPr dirty="0" spc="-20"/>
              <a:t>lehetővé</a:t>
            </a:r>
          </a:p>
          <a:p>
            <a:pPr>
              <a:lnSpc>
                <a:spcPct val="100000"/>
              </a:lnSpc>
            </a:pPr>
            <a:endParaRPr sz="1800"/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u="heavy" sz="1500" spc="30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A</a:t>
            </a:r>
            <a:r>
              <a:rPr dirty="0" u="heavy" sz="1500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500" spc="-15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learatott</a:t>
            </a:r>
            <a:r>
              <a:rPr dirty="0" u="heavy" sz="1500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500" spc="-15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és</a:t>
            </a:r>
            <a:r>
              <a:rPr dirty="0" u="heavy" sz="1500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500" spc="-5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feldolgozott</a:t>
            </a:r>
            <a:r>
              <a:rPr dirty="0" u="heavy" sz="1500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 </a:t>
            </a:r>
            <a:r>
              <a:rPr dirty="0" u="heavy" sz="1500" spc="5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anyag</a:t>
            </a:r>
            <a:r>
              <a:rPr dirty="0" u="heavy" sz="1500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 repozitálásának </a:t>
            </a:r>
            <a:r>
              <a:rPr dirty="0" u="heavy" sz="1500" spc="-5" b="1">
                <a:solidFill>
                  <a:srgbClr val="E69137"/>
                </a:solidFill>
                <a:uFill>
                  <a:solidFill>
                    <a:srgbClr val="E69137"/>
                  </a:solidFill>
                </a:uFill>
                <a:latin typeface="Roboto Slab"/>
                <a:cs typeface="Roboto Slab"/>
              </a:rPr>
              <a:t>szisztémája</a:t>
            </a:r>
            <a:r>
              <a:rPr dirty="0" sz="1500" spc="75" b="1">
                <a:solidFill>
                  <a:srgbClr val="E69137"/>
                </a:solidFill>
                <a:latin typeface="Roboto Slab"/>
                <a:cs typeface="Roboto Slab"/>
              </a:rPr>
              <a:t> </a:t>
            </a:r>
            <a:r>
              <a:rPr dirty="0" sz="1500" b="1">
                <a:solidFill>
                  <a:srgbClr val="E69137"/>
                </a:solidFill>
                <a:latin typeface="Roboto Slab"/>
                <a:cs typeface="Roboto Slab"/>
              </a:rPr>
              <a:t>:</a:t>
            </a:r>
            <a:endParaRPr sz="1500">
              <a:latin typeface="Roboto Slab"/>
              <a:cs typeface="Roboto Slab"/>
            </a:endParaRPr>
          </a:p>
          <a:p>
            <a:pPr marL="469900">
              <a:lnSpc>
                <a:spcPct val="100000"/>
              </a:lnSpc>
              <a:spcBef>
                <a:spcPts val="1030"/>
              </a:spcBef>
            </a:pPr>
            <a:r>
              <a:rPr dirty="0" spc="-10">
                <a:solidFill>
                  <a:srgbClr val="990000"/>
                </a:solidFill>
              </a:rPr>
              <a:t>(portálonként</a:t>
            </a:r>
            <a:r>
              <a:rPr dirty="0" spc="-5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3 </a:t>
            </a:r>
            <a:r>
              <a:rPr dirty="0" spc="-15">
                <a:solidFill>
                  <a:srgbClr val="990000"/>
                </a:solidFill>
              </a:rPr>
              <a:t>objektum-típusban</a:t>
            </a:r>
            <a:r>
              <a:rPr dirty="0">
                <a:solidFill>
                  <a:srgbClr val="990000"/>
                </a:solidFill>
              </a:rPr>
              <a:t> </a:t>
            </a:r>
            <a:r>
              <a:rPr dirty="0" spc="-20">
                <a:solidFill>
                  <a:srgbClr val="990000"/>
                </a:solidFill>
              </a:rPr>
              <a:t>reprezentálva)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1119" y="3575312"/>
            <a:ext cx="7290434" cy="100838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395605" indent="-358775">
              <a:lnSpc>
                <a:spcPct val="100000"/>
              </a:lnSpc>
              <a:spcBef>
                <a:spcPts val="930"/>
              </a:spcBef>
              <a:buClr>
                <a:srgbClr val="E48312"/>
              </a:buClr>
              <a:buAutoNum type="arabicParenR"/>
              <a:tabLst>
                <a:tab pos="395605" algn="l"/>
                <a:tab pos="396240" algn="l"/>
                <a:tab pos="4839335" algn="l"/>
              </a:tabLst>
            </a:pP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WARC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fájlok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+</a:t>
            </a:r>
            <a:r>
              <a:rPr dirty="0" sz="1400" spc="36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dokumentáció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/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crawling</a:t>
            </a:r>
            <a:r>
              <a:rPr dirty="0" sz="1400" spc="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folyamat	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(portálonként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30">
                <a:solidFill>
                  <a:srgbClr val="3E3E3E"/>
                </a:solidFill>
                <a:latin typeface="Roboto Slab"/>
                <a:cs typeface="Roboto Slab"/>
              </a:rPr>
              <a:t>több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 objektum)</a:t>
            </a:r>
            <a:endParaRPr sz="1400">
              <a:latin typeface="Roboto Slab"/>
              <a:cs typeface="Roboto Slab"/>
            </a:endParaRPr>
          </a:p>
          <a:p>
            <a:pPr marL="14604" marR="3062605" indent="-2540">
              <a:lnSpc>
                <a:spcPts val="2710"/>
              </a:lnSpc>
              <a:buClr>
                <a:srgbClr val="E48312"/>
              </a:buClr>
              <a:buAutoNum type="arabicParenR"/>
              <a:tabLst>
                <a:tab pos="395605" algn="l"/>
                <a:tab pos="396240" algn="l"/>
              </a:tabLst>
            </a:pPr>
            <a:r>
              <a:rPr dirty="0" sz="1400" spc="25">
                <a:solidFill>
                  <a:srgbClr val="3E3E3E"/>
                </a:solidFill>
                <a:latin typeface="Roboto Slab"/>
                <a:cs typeface="Roboto Slab"/>
              </a:rPr>
              <a:t>TEI </a:t>
            </a:r>
            <a:r>
              <a:rPr dirty="0" sz="1400" spc="45">
                <a:solidFill>
                  <a:srgbClr val="3E3E3E"/>
                </a:solidFill>
                <a:latin typeface="Roboto Slab"/>
                <a:cs typeface="Roboto Slab"/>
              </a:rPr>
              <a:t>XML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fájlok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+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konﬁgurációs </a:t>
            </a:r>
            <a:r>
              <a:rPr dirty="0" sz="1400" spc="-10">
                <a:solidFill>
                  <a:srgbClr val="3E3E3E"/>
                </a:solidFill>
                <a:latin typeface="Roboto Slab"/>
                <a:cs typeface="Roboto Slab"/>
              </a:rPr>
              <a:t>fájlok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+ 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log-ok </a:t>
            </a:r>
            <a:r>
              <a:rPr dirty="0" sz="1400" spc="-33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5">
                <a:solidFill>
                  <a:srgbClr val="E48312"/>
                </a:solidFill>
                <a:latin typeface="Roboto Slab"/>
                <a:cs typeface="Roboto Slab"/>
              </a:rPr>
              <a:t>3)</a:t>
            </a:r>
            <a:endParaRPr sz="1400">
              <a:latin typeface="Roboto Slab"/>
              <a:cs typeface="Roboto Sla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0" y="4344425"/>
            <a:ext cx="68878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>
                <a:solidFill>
                  <a:srgbClr val="3E3E3E"/>
                </a:solidFill>
                <a:latin typeface="Roboto Slab"/>
                <a:cs typeface="Roboto Slab"/>
              </a:rPr>
              <a:t>A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fenti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2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10">
                <a:solidFill>
                  <a:srgbClr val="3E3E3E"/>
                </a:solidFill>
                <a:latin typeface="Roboto Slab"/>
                <a:cs typeface="Roboto Slab"/>
              </a:rPr>
              <a:t>vagy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30">
                <a:solidFill>
                  <a:srgbClr val="3E3E3E"/>
                </a:solidFill>
                <a:latin typeface="Roboto Slab"/>
                <a:cs typeface="Roboto Slab"/>
              </a:rPr>
              <a:t>több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objektumot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összefogó,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azok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15">
                <a:solidFill>
                  <a:srgbClr val="3E3E3E"/>
                </a:solidFill>
                <a:latin typeface="Roboto Slab"/>
                <a:cs typeface="Roboto Slab"/>
              </a:rPr>
              <a:t>viszonyát</a:t>
            </a:r>
            <a:r>
              <a:rPr dirty="0" sz="1400" spc="-5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Roboto Slab"/>
                <a:cs typeface="Roboto Slab"/>
              </a:rPr>
              <a:t>tisztázó</a:t>
            </a:r>
            <a:r>
              <a:rPr dirty="0" sz="1400">
                <a:solidFill>
                  <a:srgbClr val="3E3E3E"/>
                </a:solidFill>
                <a:latin typeface="Roboto Slab"/>
                <a:cs typeface="Roboto Slab"/>
              </a:rPr>
              <a:t> </a:t>
            </a:r>
            <a:r>
              <a:rPr dirty="0" sz="1400" spc="-20">
                <a:solidFill>
                  <a:srgbClr val="3E3E3E"/>
                </a:solidFill>
                <a:latin typeface="Roboto Slab"/>
                <a:cs typeface="Roboto Slab"/>
              </a:rPr>
              <a:t>“meta-objektum”</a:t>
            </a:r>
            <a:endParaRPr sz="140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542" y="255272"/>
            <a:ext cx="32715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E48312"/>
                </a:solidFill>
              </a:rPr>
              <a:t>Az </a:t>
            </a:r>
            <a:r>
              <a:rPr dirty="0" sz="2400" spc="-20">
                <a:solidFill>
                  <a:srgbClr val="E48312"/>
                </a:solidFill>
              </a:rPr>
              <a:t>aratástól </a:t>
            </a:r>
            <a:r>
              <a:rPr dirty="0" sz="2400">
                <a:solidFill>
                  <a:srgbClr val="E48312"/>
                </a:solidFill>
              </a:rPr>
              <a:t>a</a:t>
            </a:r>
            <a:r>
              <a:rPr dirty="0" sz="2400" spc="-15">
                <a:solidFill>
                  <a:srgbClr val="E48312"/>
                </a:solidFill>
              </a:rPr>
              <a:t> </a:t>
            </a:r>
            <a:r>
              <a:rPr dirty="0" sz="2400" spc="-35">
                <a:solidFill>
                  <a:srgbClr val="E48312"/>
                </a:solidFill>
              </a:rPr>
              <a:t>keresőig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50" y="945225"/>
            <a:ext cx="7137899" cy="36380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 spc="7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2021-04-20T09:43:38Z</dcterms:created>
  <dcterms:modified xsi:type="dcterms:W3CDTF">2021-04-20T09:43:38Z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