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4610100" cy="3460750"/>
  <p:notesSz cx="4610100" cy="346075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10" d="100"/>
          <a:sy n="210" d="100"/>
        </p:scale>
        <p:origin x="1914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41857" y="771525"/>
            <a:ext cx="2326385" cy="2870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B72A39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1F2B20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B72A39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B72A39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868576"/>
            <a:ext cx="4608195" cy="588010"/>
          </a:xfrm>
          <a:custGeom>
            <a:avLst/>
            <a:gdLst/>
            <a:ahLst/>
            <a:cxnLst/>
            <a:rect l="l" t="t" r="r" b="b"/>
            <a:pathLst>
              <a:path w="4608195" h="588010">
                <a:moveTo>
                  <a:pt x="4608060" y="0"/>
                </a:moveTo>
                <a:lnTo>
                  <a:pt x="0" y="345573"/>
                </a:lnTo>
                <a:lnTo>
                  <a:pt x="0" y="587521"/>
                </a:lnTo>
                <a:lnTo>
                  <a:pt x="4608060" y="587521"/>
                </a:lnTo>
                <a:lnTo>
                  <a:pt x="4608060" y="0"/>
                </a:lnTo>
                <a:close/>
              </a:path>
            </a:pathLst>
          </a:custGeom>
          <a:solidFill>
            <a:srgbClr val="1F2B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389007" y="2993927"/>
            <a:ext cx="1216531" cy="45963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7243" y="164335"/>
            <a:ext cx="4215612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B72A39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2580" y="585116"/>
            <a:ext cx="4164939" cy="2075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1F2B20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lte-dh.hu/" TargetMode="External"/><Relationship Id="rId2" Type="http://schemas.openxmlformats.org/officeDocument/2006/relationships/hyperlink" Target="https://dh-lab.hu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zenodo.org/communities/elte-dh" TargetMode="External"/><Relationship Id="rId4" Type="http://schemas.openxmlformats.org/officeDocument/2006/relationships/hyperlink" Target="https://github.com/elte-dh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aclanthology.org/2020.wac-1.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videotorium.hu/hu/recordings/3507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kinsta.com/blog/wordpress-statistic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hyperlink" Target="https://github.com/ELTE-DH/WebArticleCurato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ELTE-DH/HTML2TEI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462" y="285644"/>
            <a:ext cx="3829050" cy="929640"/>
          </a:xfrm>
          <a:prstGeom prst="rect">
            <a:avLst/>
          </a:prstGeom>
        </p:spPr>
        <p:txBody>
          <a:bodyPr vert="horz" wrap="square" lIns="0" tIns="175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2450" spc="-185" dirty="0"/>
              <a:t>A</a:t>
            </a:r>
            <a:r>
              <a:rPr sz="2450" spc="5" dirty="0"/>
              <a:t> </a:t>
            </a:r>
            <a:r>
              <a:rPr sz="2450" spc="-175" dirty="0"/>
              <a:t>p</a:t>
            </a:r>
            <a:r>
              <a:rPr sz="2450" spc="-65" dirty="0"/>
              <a:t>ortál</a:t>
            </a:r>
            <a:r>
              <a:rPr sz="2450" spc="5" dirty="0"/>
              <a:t> </a:t>
            </a:r>
            <a:r>
              <a:rPr sz="2450" spc="-80" dirty="0"/>
              <a:t>próbája</a:t>
            </a:r>
            <a:r>
              <a:rPr sz="2450" spc="5" dirty="0"/>
              <a:t> </a:t>
            </a:r>
            <a:r>
              <a:rPr sz="2450" spc="-95" dirty="0"/>
              <a:t>a</a:t>
            </a:r>
            <a:r>
              <a:rPr sz="2450" spc="5" dirty="0"/>
              <a:t> </a:t>
            </a:r>
            <a:r>
              <a:rPr sz="2450" spc="-215" dirty="0"/>
              <a:t>w</a:t>
            </a:r>
            <a:r>
              <a:rPr sz="2450" spc="-65" dirty="0"/>
              <a:t>ebaratás!</a:t>
            </a:r>
            <a:endParaRPr sz="2450"/>
          </a:p>
          <a:p>
            <a:pPr marL="12700" marR="88900">
              <a:lnSpc>
                <a:spcPct val="100000"/>
              </a:lnSpc>
              <a:spcBef>
                <a:spcPts val="505"/>
              </a:spcBef>
            </a:pPr>
            <a:r>
              <a:rPr sz="1000" spc="-55" dirty="0"/>
              <a:t>Magyar</a:t>
            </a:r>
            <a:r>
              <a:rPr sz="1000" spc="-50" dirty="0"/>
              <a:t> </a:t>
            </a:r>
            <a:r>
              <a:rPr sz="1000" spc="-55" dirty="0"/>
              <a:t>nyelvű</a:t>
            </a:r>
            <a:r>
              <a:rPr sz="1000" spc="-50" dirty="0"/>
              <a:t> </a:t>
            </a:r>
            <a:r>
              <a:rPr sz="1000" spc="-40" dirty="0"/>
              <a:t>hírportálok </a:t>
            </a:r>
            <a:r>
              <a:rPr sz="1000" spc="-50" dirty="0"/>
              <a:t>archívumainak </a:t>
            </a:r>
            <a:r>
              <a:rPr sz="1000" spc="-45" dirty="0"/>
              <a:t>vizsgálata a </a:t>
            </a:r>
            <a:r>
              <a:rPr sz="1000" spc="-40" dirty="0"/>
              <a:t>digitális </a:t>
            </a:r>
            <a:r>
              <a:rPr sz="1000" spc="-45" dirty="0"/>
              <a:t>örökség </a:t>
            </a:r>
            <a:r>
              <a:rPr sz="1000" spc="-235" dirty="0"/>
              <a:t> </a:t>
            </a:r>
            <a:r>
              <a:rPr sz="1000" spc="-55" dirty="0"/>
              <a:t>szemszögéből</a:t>
            </a: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98462" y="1464205"/>
            <a:ext cx="2394585" cy="8662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20" dirty="0" err="1">
                <a:solidFill>
                  <a:srgbClr val="1F2B20"/>
                </a:solidFill>
                <a:latin typeface="Palatino Linotype"/>
                <a:cs typeface="Palatino Linotype"/>
              </a:rPr>
              <a:t>Indig</a:t>
            </a:r>
            <a:r>
              <a:rPr sz="1200" spc="-20" dirty="0">
                <a:solidFill>
                  <a:srgbClr val="1F2B20"/>
                </a:solidFill>
                <a:latin typeface="Palatino Linotype"/>
                <a:cs typeface="Palatino Linotype"/>
              </a:rPr>
              <a:t> </a:t>
            </a:r>
            <a:r>
              <a:rPr sz="1200" spc="-25" dirty="0" smtClean="0">
                <a:solidFill>
                  <a:srgbClr val="1F2B20"/>
                </a:solidFill>
                <a:latin typeface="Palatino Linotype"/>
                <a:cs typeface="Palatino Linotype"/>
              </a:rPr>
              <a:t>Bal</a:t>
            </a:r>
            <a:r>
              <a:rPr lang="hu-HU" sz="1200" spc="-25" dirty="0" smtClean="0">
                <a:solidFill>
                  <a:srgbClr val="1F2B20"/>
                </a:solidFill>
                <a:latin typeface="Palatino Linotype"/>
                <a:cs typeface="Palatino Linotype"/>
              </a:rPr>
              <a:t>á</a:t>
            </a:r>
            <a:r>
              <a:rPr sz="1200" spc="-25" dirty="0" err="1" smtClean="0">
                <a:solidFill>
                  <a:srgbClr val="1F2B20"/>
                </a:solidFill>
                <a:latin typeface="Palatino Linotype"/>
                <a:cs typeface="Palatino Linotype"/>
              </a:rPr>
              <a:t>zs</a:t>
            </a:r>
            <a:endParaRPr sz="1200" dirty="0">
              <a:latin typeface="Palatino Linotype"/>
              <a:cs typeface="Palatino Linotype"/>
            </a:endParaRPr>
          </a:p>
          <a:p>
            <a:pPr marL="12700" marR="5080">
              <a:lnSpc>
                <a:spcPct val="100000"/>
              </a:lnSpc>
              <a:spcBef>
                <a:spcPts val="1220"/>
              </a:spcBef>
            </a:pPr>
            <a:r>
              <a:rPr sz="800" cap="all" spc="-5" dirty="0" err="1">
                <a:solidFill>
                  <a:srgbClr val="1F2B20"/>
                </a:solidFill>
                <a:latin typeface="Palatino Linotype"/>
                <a:cs typeface="Palatino Linotype"/>
              </a:rPr>
              <a:t>DigitÁlis</a:t>
            </a:r>
            <a:r>
              <a:rPr sz="800" cap="all" spc="-5" dirty="0">
                <a:solidFill>
                  <a:srgbClr val="1F2B20"/>
                </a:solidFill>
                <a:latin typeface="Palatino Linotype"/>
                <a:cs typeface="Palatino Linotype"/>
              </a:rPr>
              <a:t> </a:t>
            </a:r>
            <a:r>
              <a:rPr sz="800" cap="all" spc="-120" dirty="0" smtClean="0">
                <a:solidFill>
                  <a:srgbClr val="1F2B20"/>
                </a:solidFill>
                <a:latin typeface="Palatino Linotype"/>
                <a:cs typeface="Palatino Linotype"/>
              </a:rPr>
              <a:t>ÖRÖK</a:t>
            </a:r>
            <a:r>
              <a:rPr lang="hu-HU" sz="800" cap="all" spc="-120" dirty="0" smtClean="0">
                <a:solidFill>
                  <a:srgbClr val="1F2B20"/>
                </a:solidFill>
                <a:latin typeface="Palatino Linotype"/>
                <a:cs typeface="Palatino Linotype"/>
              </a:rPr>
              <a:t>S</a:t>
            </a:r>
            <a:r>
              <a:rPr sz="800" cap="all" spc="-120" dirty="0" err="1" smtClean="0">
                <a:solidFill>
                  <a:srgbClr val="1F2B20"/>
                </a:solidFill>
                <a:latin typeface="Palatino Linotype"/>
                <a:cs typeface="Palatino Linotype"/>
              </a:rPr>
              <a:t>Ég</a:t>
            </a:r>
            <a:r>
              <a:rPr sz="800" cap="all" dirty="0" smtClean="0">
                <a:solidFill>
                  <a:srgbClr val="1F2B20"/>
                </a:solidFill>
                <a:latin typeface="Palatino Linotype"/>
                <a:cs typeface="Palatino Linotype"/>
              </a:rPr>
              <a:t> </a:t>
            </a:r>
            <a:r>
              <a:rPr sz="800" cap="all" spc="-30" dirty="0">
                <a:solidFill>
                  <a:srgbClr val="1F2B20"/>
                </a:solidFill>
                <a:latin typeface="Palatino Linotype"/>
                <a:cs typeface="Palatino Linotype"/>
              </a:rPr>
              <a:t>Nemzeti</a:t>
            </a:r>
            <a:r>
              <a:rPr sz="800" cap="all" dirty="0">
                <a:solidFill>
                  <a:srgbClr val="1F2B20"/>
                </a:solidFill>
                <a:latin typeface="Palatino Linotype"/>
                <a:cs typeface="Palatino Linotype"/>
              </a:rPr>
              <a:t> </a:t>
            </a:r>
            <a:r>
              <a:rPr sz="800" cap="all" spc="-55" dirty="0">
                <a:solidFill>
                  <a:srgbClr val="1F2B20"/>
                </a:solidFill>
                <a:latin typeface="Palatino Linotype"/>
                <a:cs typeface="Palatino Linotype"/>
              </a:rPr>
              <a:t>LaboRatÓRium </a:t>
            </a:r>
            <a:r>
              <a:rPr sz="800" cap="all" spc="-50" dirty="0">
                <a:solidFill>
                  <a:srgbClr val="1F2B20"/>
                </a:solidFill>
                <a:latin typeface="Palatino Linotype"/>
                <a:cs typeface="Palatino Linotype"/>
              </a:rPr>
              <a:t> </a:t>
            </a:r>
            <a:r>
              <a:rPr sz="800" cap="all" spc="-55" dirty="0">
                <a:solidFill>
                  <a:srgbClr val="1F2B20"/>
                </a:solidFill>
                <a:latin typeface="Palatino Linotype"/>
                <a:cs typeface="Palatino Linotype"/>
              </a:rPr>
              <a:t>ELTE</a:t>
            </a:r>
            <a:r>
              <a:rPr sz="800" cap="all" spc="-10" dirty="0">
                <a:solidFill>
                  <a:srgbClr val="1F2B20"/>
                </a:solidFill>
                <a:latin typeface="Palatino Linotype"/>
                <a:cs typeface="Palatino Linotype"/>
              </a:rPr>
              <a:t> </a:t>
            </a:r>
            <a:r>
              <a:rPr sz="800" cap="all" spc="-45" dirty="0">
                <a:solidFill>
                  <a:srgbClr val="1F2B20"/>
                </a:solidFill>
                <a:latin typeface="Palatino Linotype"/>
                <a:cs typeface="Palatino Linotype"/>
              </a:rPr>
              <a:t>BTK</a:t>
            </a:r>
            <a:r>
              <a:rPr sz="800" cap="all" spc="-5" dirty="0">
                <a:solidFill>
                  <a:srgbClr val="1F2B20"/>
                </a:solidFill>
                <a:latin typeface="Palatino Linotype"/>
                <a:cs typeface="Palatino Linotype"/>
              </a:rPr>
              <a:t> </a:t>
            </a:r>
            <a:r>
              <a:rPr sz="800" cap="all" spc="-30" dirty="0">
                <a:solidFill>
                  <a:srgbClr val="1F2B20"/>
                </a:solidFill>
                <a:latin typeface="Palatino Linotype"/>
                <a:cs typeface="Palatino Linotype"/>
              </a:rPr>
              <a:t>TI</a:t>
            </a:r>
            <a:r>
              <a:rPr sz="800" cap="all" spc="-5" dirty="0">
                <a:solidFill>
                  <a:srgbClr val="1F2B20"/>
                </a:solidFill>
                <a:latin typeface="Palatino Linotype"/>
                <a:cs typeface="Palatino Linotype"/>
              </a:rPr>
              <a:t> DigitÁlis </a:t>
            </a:r>
            <a:r>
              <a:rPr sz="800" cap="all" spc="-10" dirty="0">
                <a:solidFill>
                  <a:srgbClr val="1F2B20"/>
                </a:solidFill>
                <a:latin typeface="Palatino Linotype"/>
                <a:cs typeface="Palatino Linotype"/>
              </a:rPr>
              <a:t>BÖlcsÉszet</a:t>
            </a:r>
            <a:r>
              <a:rPr sz="800" cap="all" spc="-5" dirty="0">
                <a:solidFill>
                  <a:srgbClr val="1F2B20"/>
                </a:solidFill>
                <a:latin typeface="Palatino Linotype"/>
                <a:cs typeface="Palatino Linotype"/>
              </a:rPr>
              <a:t> </a:t>
            </a:r>
            <a:r>
              <a:rPr sz="800" cap="all" spc="-50" dirty="0">
                <a:solidFill>
                  <a:srgbClr val="1F2B20"/>
                </a:solidFill>
                <a:latin typeface="Palatino Linotype"/>
                <a:cs typeface="Palatino Linotype"/>
              </a:rPr>
              <a:t>TanszÉK</a:t>
            </a:r>
            <a:endParaRPr sz="800" cap="all" dirty="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 dirty="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2021.</a:t>
            </a:r>
            <a:r>
              <a:rPr sz="800" spc="6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november</a:t>
            </a:r>
            <a:r>
              <a:rPr sz="800" spc="-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24.</a:t>
            </a:r>
            <a:endParaRPr sz="800" dirty="0">
              <a:latin typeface="Open Sans"/>
              <a:cs typeface="Open Sans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243" y="164335"/>
            <a:ext cx="10274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50" dirty="0"/>
              <a:t>Összefoglalás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5729" y="746469"/>
            <a:ext cx="3902710" cy="173355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14935" indent="-102870">
              <a:lnSpc>
                <a:spcPct val="100000"/>
              </a:lnSpc>
              <a:spcBef>
                <a:spcPts val="630"/>
              </a:spcBef>
              <a:buChar char="•"/>
              <a:tabLst>
                <a:tab pos="115570" algn="l"/>
              </a:tabLst>
            </a:pP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DH-LAB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feladata a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kutatás, fejlesztés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digitális örökség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területén</a:t>
            </a:r>
            <a:endParaRPr sz="80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530"/>
              </a:spcBef>
              <a:buChar char="•"/>
              <a:tabLst>
                <a:tab pos="115570" algn="l"/>
              </a:tabLst>
            </a:pP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spc="-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memóriaintézmények</a:t>
            </a:r>
            <a:r>
              <a:rPr sz="80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feladata</a:t>
            </a:r>
            <a:r>
              <a:rPr sz="800" spc="-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az</a:t>
            </a:r>
            <a:r>
              <a:rPr sz="80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anyagok</a:t>
            </a:r>
            <a:r>
              <a:rPr sz="800" spc="-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megőrzése</a:t>
            </a:r>
            <a:endParaRPr sz="80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535"/>
              </a:spcBef>
              <a:buChar char="•"/>
              <a:tabLst>
                <a:tab pos="115570" algn="l"/>
              </a:tabLst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Szabványos,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filológiai</a:t>
            </a:r>
            <a:r>
              <a:rPr sz="800" spc="2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minőségű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kimenet,</a:t>
            </a:r>
            <a:r>
              <a:rPr sz="800" spc="2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összevethető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más</a:t>
            </a:r>
            <a:r>
              <a:rPr sz="800" spc="2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gyűjteményekkel</a:t>
            </a:r>
            <a:endParaRPr sz="80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535"/>
              </a:spcBef>
              <a:buChar char="•"/>
              <a:tabLst>
                <a:tab pos="115570" algn="l"/>
              </a:tabLst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Hatalmas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adatmennyiség,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hibák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és</a:t>
            </a:r>
            <a:r>
              <a:rPr sz="800" spc="2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hibalehetőségek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tárháza</a:t>
            </a:r>
            <a:endParaRPr sz="80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535"/>
              </a:spcBef>
              <a:buChar char="•"/>
              <a:tabLst>
                <a:tab pos="115570" algn="l"/>
              </a:tabLst>
            </a:pP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portálok nagy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része 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Wordpress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(és a hibák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ebből fakadnak)</a:t>
            </a:r>
            <a:endParaRPr sz="80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535"/>
              </a:spcBef>
              <a:buChar char="•"/>
              <a:tabLst>
                <a:tab pos="115570" algn="l"/>
              </a:tabLst>
            </a:pP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saját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megoldásaink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kezelik az eddig szóbajött hibákat</a:t>
            </a:r>
            <a:endParaRPr sz="80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535"/>
              </a:spcBef>
              <a:buChar char="•"/>
              <a:tabLst>
                <a:tab pos="115570" algn="l"/>
              </a:tabLst>
            </a:pP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hitelesség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kérdése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felmerül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 portáloknál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és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webarchívumoknál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is</a:t>
            </a:r>
            <a:endParaRPr sz="80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535"/>
              </a:spcBef>
              <a:buChar char="•"/>
              <a:tabLst>
                <a:tab pos="115570" algn="l"/>
              </a:tabLst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Blockchain-re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alapuló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hitelességellenőrzés,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kísérleti stádiumban</a:t>
            </a:r>
            <a:endParaRPr sz="80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535"/>
              </a:spcBef>
              <a:buChar char="•"/>
              <a:tabLst>
                <a:tab pos="115570" algn="l"/>
              </a:tabLst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Közeljövő:</a:t>
            </a:r>
            <a:r>
              <a:rPr sz="800" spc="9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Eszközök</a:t>
            </a:r>
            <a:r>
              <a:rPr sz="800" spc="2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és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archívumok</a:t>
            </a:r>
            <a:r>
              <a:rPr sz="800" spc="2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automatikus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összevetése,</a:t>
            </a:r>
            <a:r>
              <a:rPr sz="800" spc="2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napi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webaratás</a:t>
            </a:r>
            <a:endParaRPr sz="800">
              <a:latin typeface="Open Sans"/>
              <a:cs typeface="Open Sans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1857" y="771525"/>
            <a:ext cx="2325370" cy="2870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700" spc="5" dirty="0">
                <a:solidFill>
                  <a:srgbClr val="1F2B20"/>
                </a:solidFill>
                <a:latin typeface="Open Sans"/>
                <a:cs typeface="Open Sans"/>
              </a:rPr>
              <a:t>Köszönöm</a:t>
            </a:r>
            <a:r>
              <a:rPr sz="1700" spc="-2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1700" spc="5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1700" spc="-2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1700" spc="5" dirty="0">
                <a:solidFill>
                  <a:srgbClr val="1F2B20"/>
                </a:solidFill>
                <a:latin typeface="Open Sans"/>
                <a:cs typeface="Open Sans"/>
              </a:rPr>
              <a:t>figyelmet!</a:t>
            </a:r>
            <a:endParaRPr sz="1700">
              <a:latin typeface="Open Sans"/>
              <a:cs typeface="Open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6045" y="1166373"/>
            <a:ext cx="2555875" cy="633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0845" marR="403225" indent="-635" algn="ctr">
              <a:lnSpc>
                <a:spcPct val="100000"/>
              </a:lnSpc>
              <a:spcBef>
                <a:spcPts val="95"/>
              </a:spcBef>
            </a:pPr>
            <a:r>
              <a:rPr sz="1000" spc="90" dirty="0">
                <a:solidFill>
                  <a:srgbClr val="1F2B20"/>
                </a:solidFill>
                <a:latin typeface="Palatino Linotype"/>
                <a:cs typeface="Palatino Linotype"/>
                <a:hlinkClick r:id="rId2"/>
              </a:rPr>
              <a:t>https://dh-lab.hu/ </a:t>
            </a:r>
            <a:r>
              <a:rPr sz="1000" spc="95" dirty="0">
                <a:solidFill>
                  <a:srgbClr val="1F2B20"/>
                </a:solidFill>
                <a:latin typeface="Palatino Linotype"/>
                <a:cs typeface="Palatino Linotype"/>
              </a:rPr>
              <a:t> </a:t>
            </a:r>
            <a:r>
              <a:rPr sz="1000" spc="100" dirty="0">
                <a:solidFill>
                  <a:srgbClr val="1F2B20"/>
                </a:solidFill>
                <a:latin typeface="Palatino Linotype"/>
                <a:cs typeface="Palatino Linotype"/>
                <a:hlinkClick r:id="rId3"/>
              </a:rPr>
              <a:t>https://elte-dh.hu/ </a:t>
            </a:r>
            <a:r>
              <a:rPr sz="1000" spc="105" dirty="0">
                <a:solidFill>
                  <a:srgbClr val="1F2B20"/>
                </a:solidFill>
                <a:latin typeface="Palatino Linotype"/>
                <a:cs typeface="Palatino Linotype"/>
              </a:rPr>
              <a:t> </a:t>
            </a:r>
            <a:r>
              <a:rPr sz="1000" spc="75" dirty="0">
                <a:solidFill>
                  <a:srgbClr val="1F2B20"/>
                </a:solidFill>
                <a:latin typeface="Palatino Linotype"/>
                <a:cs typeface="Palatino Linotype"/>
                <a:hlinkClick r:id="rId4"/>
              </a:rPr>
              <a:t>https://github.com/elte-dh</a:t>
            </a:r>
            <a:endParaRPr sz="1000">
              <a:latin typeface="Palatino Linotype"/>
              <a:cs typeface="Palatino Linotype"/>
            </a:endParaRPr>
          </a:p>
          <a:p>
            <a:pPr algn="ctr">
              <a:lnSpc>
                <a:spcPts val="1185"/>
              </a:lnSpc>
            </a:pPr>
            <a:r>
              <a:rPr sz="1000" spc="55" dirty="0">
                <a:solidFill>
                  <a:srgbClr val="1F2B20"/>
                </a:solidFill>
                <a:latin typeface="Palatino Linotype"/>
                <a:cs typeface="Palatino Linotype"/>
                <a:hlinkClick r:id="rId5"/>
              </a:rPr>
              <a:t>https://zenodo.org/communities/elte-dh</a:t>
            </a:r>
            <a:endParaRPr sz="1000">
              <a:latin typeface="Palatino Linotype"/>
              <a:cs typeface="Palatino Linotype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243" y="164335"/>
            <a:ext cx="11410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55" dirty="0"/>
              <a:t>Hivatkozások</a:t>
            </a:r>
            <a:r>
              <a:rPr spc="-25" dirty="0"/>
              <a:t> </a:t>
            </a:r>
            <a:r>
              <a:rPr spc="-50" dirty="0"/>
              <a:t>I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32714" y="526708"/>
            <a:ext cx="106680" cy="144780"/>
            <a:chOff x="232714" y="526708"/>
            <a:chExt cx="106680" cy="14478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5254" y="529248"/>
              <a:ext cx="101220" cy="139177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35254" y="529248"/>
              <a:ext cx="101600" cy="139700"/>
            </a:xfrm>
            <a:custGeom>
              <a:avLst/>
              <a:gdLst/>
              <a:ahLst/>
              <a:cxnLst/>
              <a:rect l="l" t="t" r="r" b="b"/>
              <a:pathLst>
                <a:path w="101600" h="139700">
                  <a:moveTo>
                    <a:pt x="0" y="139177"/>
                  </a:moveTo>
                  <a:lnTo>
                    <a:pt x="101220" y="139177"/>
                  </a:lnTo>
                  <a:lnTo>
                    <a:pt x="101220" y="25305"/>
                  </a:lnTo>
                  <a:lnTo>
                    <a:pt x="75915" y="0"/>
                  </a:lnTo>
                  <a:lnTo>
                    <a:pt x="0" y="0"/>
                  </a:lnTo>
                  <a:lnTo>
                    <a:pt x="0" y="139177"/>
                  </a:lnTo>
                  <a:close/>
                </a:path>
              </a:pathLst>
            </a:custGeom>
            <a:ln w="50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7907" y="548227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0" y="0"/>
                  </a:moveTo>
                  <a:lnTo>
                    <a:pt x="63262" y="0"/>
                  </a:lnTo>
                </a:path>
              </a:pathLst>
            </a:custGeom>
            <a:ln w="508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60559" y="567206"/>
              <a:ext cx="50800" cy="12700"/>
            </a:xfrm>
            <a:custGeom>
              <a:avLst/>
              <a:gdLst/>
              <a:ahLst/>
              <a:cxnLst/>
              <a:rect l="l" t="t" r="r" b="b"/>
              <a:pathLst>
                <a:path w="50800" h="12700">
                  <a:moveTo>
                    <a:pt x="0" y="0"/>
                  </a:moveTo>
                  <a:lnTo>
                    <a:pt x="50610" y="0"/>
                  </a:lnTo>
                </a:path>
                <a:path w="50800" h="12700">
                  <a:moveTo>
                    <a:pt x="0" y="12652"/>
                  </a:moveTo>
                  <a:lnTo>
                    <a:pt x="50610" y="12652"/>
                  </a:lnTo>
                </a:path>
              </a:pathLst>
            </a:custGeom>
            <a:ln w="5080">
              <a:solidFill>
                <a:srgbClr val="9999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47907" y="598837"/>
              <a:ext cx="31750" cy="50800"/>
            </a:xfrm>
            <a:custGeom>
              <a:avLst/>
              <a:gdLst/>
              <a:ahLst/>
              <a:cxnLst/>
              <a:rect l="l" t="t" r="r" b="b"/>
              <a:pathLst>
                <a:path w="31750" h="50800">
                  <a:moveTo>
                    <a:pt x="0" y="0"/>
                  </a:moveTo>
                  <a:lnTo>
                    <a:pt x="31631" y="0"/>
                  </a:lnTo>
                </a:path>
                <a:path w="31750" h="50800">
                  <a:moveTo>
                    <a:pt x="0" y="12652"/>
                  </a:moveTo>
                  <a:lnTo>
                    <a:pt x="31631" y="12652"/>
                  </a:lnTo>
                </a:path>
                <a:path w="31750" h="50800">
                  <a:moveTo>
                    <a:pt x="0" y="25305"/>
                  </a:moveTo>
                  <a:lnTo>
                    <a:pt x="31631" y="25305"/>
                  </a:lnTo>
                </a:path>
                <a:path w="31750" h="50800">
                  <a:moveTo>
                    <a:pt x="0" y="37957"/>
                  </a:moveTo>
                  <a:lnTo>
                    <a:pt x="31631" y="37957"/>
                  </a:lnTo>
                </a:path>
                <a:path w="31750" h="50800">
                  <a:moveTo>
                    <a:pt x="0" y="50610"/>
                  </a:moveTo>
                  <a:lnTo>
                    <a:pt x="31631" y="50610"/>
                  </a:lnTo>
                </a:path>
              </a:pathLst>
            </a:custGeom>
            <a:ln w="5080">
              <a:solidFill>
                <a:srgbClr val="B2B2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2191" y="595673"/>
              <a:ext cx="31635" cy="4428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92191" y="649447"/>
              <a:ext cx="31750" cy="0"/>
            </a:xfrm>
            <a:custGeom>
              <a:avLst/>
              <a:gdLst/>
              <a:ahLst/>
              <a:cxnLst/>
              <a:rect l="l" t="t" r="r" b="b"/>
              <a:pathLst>
                <a:path w="31750">
                  <a:moveTo>
                    <a:pt x="0" y="0"/>
                  </a:moveTo>
                  <a:lnTo>
                    <a:pt x="31631" y="0"/>
                  </a:lnTo>
                </a:path>
              </a:pathLst>
            </a:custGeom>
            <a:ln w="5080">
              <a:solidFill>
                <a:srgbClr val="B2B2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1169" y="529248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25305" y="25305"/>
                  </a:moveTo>
                  <a:lnTo>
                    <a:pt x="0" y="25305"/>
                  </a:lnTo>
                  <a:lnTo>
                    <a:pt x="0" y="0"/>
                  </a:lnTo>
                </a:path>
              </a:pathLst>
            </a:custGeom>
            <a:ln w="50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87032" y="505918"/>
            <a:ext cx="4024629" cy="15608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7465" algn="just">
              <a:lnSpc>
                <a:spcPct val="124500"/>
              </a:lnSpc>
              <a:spcBef>
                <a:spcPts val="95"/>
              </a:spcBef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Indig</a:t>
            </a:r>
            <a:r>
              <a:rPr sz="800" spc="-2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Balázs</a:t>
            </a:r>
            <a:r>
              <a:rPr sz="800" spc="-2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és</a:t>
            </a:r>
            <a:r>
              <a:rPr sz="800" spc="-2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tsai.,</a:t>
            </a:r>
            <a:r>
              <a:rPr sz="800" spc="-2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„The</a:t>
            </a:r>
            <a:r>
              <a:rPr sz="800" spc="-2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ELTE.DH</a:t>
            </a:r>
            <a:r>
              <a:rPr sz="800" spc="-2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Pilot</a:t>
            </a:r>
            <a:r>
              <a:rPr sz="800" spc="-2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Corpus</a:t>
            </a:r>
            <a:r>
              <a:rPr sz="800" spc="-2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–</a:t>
            </a:r>
            <a:r>
              <a:rPr sz="800" spc="-2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Creating</a:t>
            </a:r>
            <a:r>
              <a:rPr sz="800" spc="-2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spc="-2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Handcrafted</a:t>
            </a:r>
            <a:r>
              <a:rPr sz="800" spc="-2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Gigaword </a:t>
            </a:r>
            <a:r>
              <a:rPr sz="800" spc="-19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Web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Corpus with Metadata”, </a:t>
            </a:r>
            <a:r>
              <a:rPr sz="800" spc="5" dirty="0">
                <a:solidFill>
                  <a:srgbClr val="6D756E"/>
                </a:solidFill>
                <a:latin typeface="Open Sans"/>
                <a:cs typeface="Open Sans"/>
              </a:rPr>
              <a:t>English, </a:t>
            </a:r>
            <a:r>
              <a:rPr sz="800" i="1" spc="10" dirty="0">
                <a:solidFill>
                  <a:srgbClr val="6D756E"/>
                </a:solidFill>
                <a:latin typeface="Open Sans"/>
                <a:cs typeface="Open Sans"/>
              </a:rPr>
              <a:t>Proceedings of </a:t>
            </a:r>
            <a:r>
              <a:rPr sz="800" i="1" spc="5" dirty="0">
                <a:solidFill>
                  <a:srgbClr val="6D756E"/>
                </a:solidFill>
                <a:latin typeface="Open Sans"/>
                <a:cs typeface="Open Sans"/>
              </a:rPr>
              <a:t>the </a:t>
            </a:r>
            <a:r>
              <a:rPr sz="800" i="1" spc="10" dirty="0">
                <a:solidFill>
                  <a:srgbClr val="6D756E"/>
                </a:solidFill>
                <a:latin typeface="Open Sans"/>
                <a:cs typeface="Open Sans"/>
              </a:rPr>
              <a:t>12th </a:t>
            </a:r>
            <a:r>
              <a:rPr sz="800" i="1" spc="15" dirty="0">
                <a:solidFill>
                  <a:srgbClr val="6D756E"/>
                </a:solidFill>
                <a:latin typeface="Open Sans"/>
                <a:cs typeface="Open Sans"/>
              </a:rPr>
              <a:t>Web </a:t>
            </a:r>
            <a:r>
              <a:rPr sz="800" i="1" spc="10" dirty="0">
                <a:solidFill>
                  <a:srgbClr val="6D756E"/>
                </a:solidFill>
                <a:latin typeface="Open Sans"/>
                <a:cs typeface="Open Sans"/>
              </a:rPr>
              <a:t>as Corpus Work- </a:t>
            </a:r>
            <a:r>
              <a:rPr sz="800" i="1" spc="15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i="1" spc="5" dirty="0">
                <a:solidFill>
                  <a:srgbClr val="6D756E"/>
                </a:solidFill>
                <a:latin typeface="Open Sans"/>
                <a:cs typeface="Open Sans"/>
              </a:rPr>
              <a:t>shop</a:t>
            </a:r>
            <a:r>
              <a:rPr sz="800" spc="5" dirty="0">
                <a:solidFill>
                  <a:srgbClr val="6D756E"/>
                </a:solidFill>
                <a:latin typeface="Open Sans"/>
                <a:cs typeface="Open Sans"/>
              </a:rPr>
              <a:t>,</a:t>
            </a:r>
            <a:r>
              <a:rPr sz="800" spc="-20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6D756E"/>
                </a:solidFill>
                <a:latin typeface="Open Sans"/>
                <a:cs typeface="Open Sans"/>
              </a:rPr>
              <a:t>Marseille,</a:t>
            </a:r>
            <a:r>
              <a:rPr sz="800" spc="-15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6D756E"/>
                </a:solidFill>
                <a:latin typeface="Open Sans"/>
                <a:cs typeface="Open Sans"/>
              </a:rPr>
              <a:t>France:</a:t>
            </a:r>
            <a:r>
              <a:rPr sz="800" spc="-15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6D756E"/>
                </a:solidFill>
                <a:latin typeface="Open Sans"/>
                <a:cs typeface="Open Sans"/>
              </a:rPr>
              <a:t>European</a:t>
            </a:r>
            <a:r>
              <a:rPr sz="800" spc="-15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spc="15" dirty="0">
                <a:solidFill>
                  <a:srgbClr val="6D756E"/>
                </a:solidFill>
                <a:latin typeface="Open Sans"/>
                <a:cs typeface="Open Sans"/>
              </a:rPr>
              <a:t>Language</a:t>
            </a:r>
            <a:r>
              <a:rPr sz="800" spc="-20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6D756E"/>
                </a:solidFill>
                <a:latin typeface="Open Sans"/>
                <a:cs typeface="Open Sans"/>
              </a:rPr>
              <a:t>Resources</a:t>
            </a:r>
            <a:r>
              <a:rPr sz="800" spc="-15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6D756E"/>
                </a:solidFill>
                <a:latin typeface="Open Sans"/>
                <a:cs typeface="Open Sans"/>
              </a:rPr>
              <a:t>Association,</a:t>
            </a:r>
            <a:r>
              <a:rPr sz="800" spc="-15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6D756E"/>
                </a:solidFill>
                <a:latin typeface="Open Sans"/>
                <a:cs typeface="Open Sans"/>
              </a:rPr>
              <a:t>2020.</a:t>
            </a:r>
            <a:r>
              <a:rPr sz="800" spc="-15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6D756E"/>
                </a:solidFill>
                <a:latin typeface="Open Sans"/>
                <a:cs typeface="Open Sans"/>
              </a:rPr>
              <a:t>máj.,</a:t>
            </a:r>
            <a:r>
              <a:rPr sz="800" spc="-15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6D756E"/>
                </a:solidFill>
                <a:latin typeface="Open Sans"/>
                <a:cs typeface="Open Sans"/>
              </a:rPr>
              <a:t>33–</a:t>
            </a:r>
            <a:endParaRPr sz="800">
              <a:latin typeface="Open Sans"/>
              <a:cs typeface="Open Sans"/>
            </a:endParaRPr>
          </a:p>
          <a:p>
            <a:pPr marL="12700" marR="5080">
              <a:lnSpc>
                <a:spcPct val="100000"/>
              </a:lnSpc>
              <a:spcBef>
                <a:spcPts val="35"/>
              </a:spcBef>
            </a:pPr>
            <a:r>
              <a:rPr sz="800" spc="10" dirty="0">
                <a:solidFill>
                  <a:srgbClr val="6D756E"/>
                </a:solidFill>
                <a:latin typeface="Open Sans"/>
                <a:cs typeface="Open Sans"/>
              </a:rPr>
              <a:t>41.</a:t>
            </a:r>
            <a:r>
              <a:rPr sz="800" spc="80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6D756E"/>
                </a:solidFill>
                <a:latin typeface="Open Sans"/>
                <a:cs typeface="Open Sans"/>
              </a:rPr>
              <a:t>old.,</a:t>
            </a:r>
            <a:r>
              <a:rPr sz="800" spc="85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6D756E"/>
                </a:solidFill>
                <a:latin typeface="Open Sans"/>
                <a:cs typeface="Open Sans"/>
              </a:rPr>
              <a:t>isbn:</a:t>
            </a:r>
            <a:r>
              <a:rPr sz="800" spc="85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6D756E"/>
                </a:solidFill>
                <a:latin typeface="Open Sans"/>
                <a:cs typeface="Open Sans"/>
              </a:rPr>
              <a:t>979-10-95546-68-9,</a:t>
            </a:r>
            <a:r>
              <a:rPr sz="800" spc="85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6D756E"/>
                </a:solidFill>
                <a:latin typeface="Open Sans"/>
                <a:cs typeface="Open Sans"/>
              </a:rPr>
              <a:t>url:</a:t>
            </a:r>
            <a:r>
              <a:rPr sz="800" spc="80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1000" spc="114" dirty="0">
                <a:solidFill>
                  <a:srgbClr val="6D756E"/>
                </a:solidFill>
                <a:latin typeface="Palatino Linotype"/>
                <a:cs typeface="Palatino Linotype"/>
                <a:hlinkClick r:id="rId4"/>
              </a:rPr>
              <a:t>https://aclanthology.org/2020. </a:t>
            </a:r>
            <a:r>
              <a:rPr sz="1000" spc="-235" dirty="0">
                <a:solidFill>
                  <a:srgbClr val="6D756E"/>
                </a:solidFill>
                <a:latin typeface="Palatino Linotype"/>
                <a:cs typeface="Palatino Linotype"/>
              </a:rPr>
              <a:t> </a:t>
            </a:r>
            <a:r>
              <a:rPr sz="1000" spc="40" dirty="0">
                <a:solidFill>
                  <a:srgbClr val="6D756E"/>
                </a:solidFill>
                <a:latin typeface="Palatino Linotype"/>
                <a:cs typeface="Palatino Linotype"/>
                <a:hlinkClick r:id="rId4"/>
              </a:rPr>
              <a:t>wac-1.5</a:t>
            </a:r>
            <a:r>
              <a:rPr sz="800" spc="40" dirty="0">
                <a:solidFill>
                  <a:srgbClr val="6D756E"/>
                </a:solidFill>
                <a:latin typeface="Open Sans"/>
                <a:cs typeface="Open Sans"/>
              </a:rPr>
              <a:t>.</a:t>
            </a:r>
            <a:endParaRPr sz="800">
              <a:latin typeface="Open Sans"/>
              <a:cs typeface="Open Sans"/>
            </a:endParaRPr>
          </a:p>
          <a:p>
            <a:pPr marL="12700" marR="5080" indent="37465" algn="just">
              <a:lnSpc>
                <a:spcPts val="1200"/>
              </a:lnSpc>
              <a:spcBef>
                <a:spcPts val="130"/>
              </a:spcBef>
            </a:pP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Lendák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Imre, Balázs Indig és 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Gábor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Palkó, „WARChain: Blockchain-Based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Valida-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tion of 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Web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Archives”, </a:t>
            </a:r>
            <a:r>
              <a:rPr sz="800" i="1" spc="10" dirty="0">
                <a:solidFill>
                  <a:srgbClr val="6D756E"/>
                </a:solidFill>
                <a:latin typeface="Open Sans"/>
                <a:cs typeface="Open Sans"/>
              </a:rPr>
              <a:t>Socio-Technical </a:t>
            </a:r>
            <a:r>
              <a:rPr sz="800" i="1" spc="5" dirty="0">
                <a:solidFill>
                  <a:srgbClr val="6D756E"/>
                </a:solidFill>
                <a:latin typeface="Open Sans"/>
                <a:cs typeface="Open Sans"/>
              </a:rPr>
              <a:t>Aspects </a:t>
            </a:r>
            <a:r>
              <a:rPr sz="800" i="1" spc="10" dirty="0">
                <a:solidFill>
                  <a:srgbClr val="6D756E"/>
                </a:solidFill>
                <a:latin typeface="Open Sans"/>
                <a:cs typeface="Open Sans"/>
              </a:rPr>
              <a:t>in Security </a:t>
            </a:r>
            <a:r>
              <a:rPr sz="800" i="1" spc="15" dirty="0">
                <a:solidFill>
                  <a:srgbClr val="6D756E"/>
                </a:solidFill>
                <a:latin typeface="Open Sans"/>
                <a:cs typeface="Open Sans"/>
              </a:rPr>
              <a:t>and </a:t>
            </a:r>
            <a:r>
              <a:rPr sz="800" i="1" spc="10" dirty="0">
                <a:solidFill>
                  <a:srgbClr val="6D756E"/>
                </a:solidFill>
                <a:latin typeface="Open Sans"/>
                <a:cs typeface="Open Sans"/>
              </a:rPr>
              <a:t>Trust</a:t>
            </a:r>
            <a:r>
              <a:rPr sz="800" spc="10" dirty="0">
                <a:solidFill>
                  <a:srgbClr val="6D756E"/>
                </a:solidFill>
                <a:latin typeface="Open Sans"/>
                <a:cs typeface="Open Sans"/>
              </a:rPr>
              <a:t>, szerk. Thomas </a:t>
            </a:r>
            <a:r>
              <a:rPr sz="800" spc="15" dirty="0">
                <a:solidFill>
                  <a:srgbClr val="6D756E"/>
                </a:solidFill>
                <a:latin typeface="Open Sans"/>
                <a:cs typeface="Open Sans"/>
              </a:rPr>
              <a:t> Groß</a:t>
            </a:r>
            <a:r>
              <a:rPr sz="800" spc="-10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6D756E"/>
                </a:solidFill>
                <a:latin typeface="Open Sans"/>
                <a:cs typeface="Open Sans"/>
              </a:rPr>
              <a:t>és</a:t>
            </a:r>
            <a:r>
              <a:rPr sz="800" spc="-5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6D756E"/>
                </a:solidFill>
                <a:latin typeface="Open Sans"/>
                <a:cs typeface="Open Sans"/>
              </a:rPr>
              <a:t>Luca</a:t>
            </a:r>
            <a:r>
              <a:rPr sz="800" spc="-5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6D756E"/>
                </a:solidFill>
                <a:latin typeface="Open Sans"/>
                <a:cs typeface="Open Sans"/>
              </a:rPr>
              <a:t>Viganò,</a:t>
            </a:r>
            <a:r>
              <a:rPr sz="800" spc="-10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spc="15" dirty="0">
                <a:solidFill>
                  <a:srgbClr val="6D756E"/>
                </a:solidFill>
                <a:latin typeface="Open Sans"/>
                <a:cs typeface="Open Sans"/>
              </a:rPr>
              <a:t>Cham:</a:t>
            </a:r>
            <a:r>
              <a:rPr sz="800" spc="-5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6D756E"/>
                </a:solidFill>
                <a:latin typeface="Open Sans"/>
                <a:cs typeface="Open Sans"/>
              </a:rPr>
              <a:t>Springer</a:t>
            </a:r>
            <a:r>
              <a:rPr sz="800" spc="-5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6D756E"/>
                </a:solidFill>
                <a:latin typeface="Open Sans"/>
                <a:cs typeface="Open Sans"/>
              </a:rPr>
              <a:t>International</a:t>
            </a:r>
            <a:r>
              <a:rPr sz="800" spc="-5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6D756E"/>
                </a:solidFill>
                <a:latin typeface="Open Sans"/>
                <a:cs typeface="Open Sans"/>
              </a:rPr>
              <a:t>Publishing,</a:t>
            </a:r>
            <a:r>
              <a:rPr sz="800" spc="-10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6D756E"/>
                </a:solidFill>
                <a:latin typeface="Open Sans"/>
                <a:cs typeface="Open Sans"/>
              </a:rPr>
              <a:t>2021,</a:t>
            </a:r>
            <a:r>
              <a:rPr sz="800" spc="-5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6D756E"/>
                </a:solidFill>
                <a:latin typeface="Open Sans"/>
                <a:cs typeface="Open Sans"/>
              </a:rPr>
              <a:t>121–134.</a:t>
            </a:r>
            <a:r>
              <a:rPr sz="800" spc="-5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6D756E"/>
                </a:solidFill>
                <a:latin typeface="Open Sans"/>
                <a:cs typeface="Open Sans"/>
              </a:rPr>
              <a:t>old., </a:t>
            </a:r>
            <a:r>
              <a:rPr sz="800" spc="-195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6D756E"/>
                </a:solidFill>
                <a:latin typeface="Open Sans"/>
                <a:cs typeface="Open Sans"/>
              </a:rPr>
              <a:t>isbn:</a:t>
            </a:r>
            <a:r>
              <a:rPr sz="800" spc="85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6D756E"/>
                </a:solidFill>
                <a:latin typeface="Open Sans"/>
                <a:cs typeface="Open Sans"/>
              </a:rPr>
              <a:t>978-3-030-79318-0,</a:t>
            </a:r>
            <a:r>
              <a:rPr sz="800" spc="85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6D756E"/>
                </a:solidFill>
                <a:latin typeface="Open Sans"/>
                <a:cs typeface="Open Sans"/>
              </a:rPr>
              <a:t>doi:</a:t>
            </a:r>
            <a:r>
              <a:rPr sz="800" spc="85" dirty="0">
                <a:solidFill>
                  <a:srgbClr val="6D756E"/>
                </a:solidFill>
                <a:latin typeface="Open Sans"/>
                <a:cs typeface="Open Sans"/>
              </a:rPr>
              <a:t> </a:t>
            </a:r>
            <a:r>
              <a:rPr sz="1000" spc="170" dirty="0">
                <a:solidFill>
                  <a:srgbClr val="6D756E"/>
                </a:solidFill>
                <a:latin typeface="Palatino Linotype"/>
                <a:cs typeface="Palatino Linotype"/>
              </a:rPr>
              <a:t>https://</a:t>
            </a:r>
            <a:r>
              <a:rPr sz="1000" spc="-135" dirty="0">
                <a:solidFill>
                  <a:srgbClr val="6D756E"/>
                </a:solidFill>
                <a:latin typeface="Palatino Linotype"/>
                <a:cs typeface="Palatino Linotype"/>
              </a:rPr>
              <a:t> </a:t>
            </a:r>
            <a:r>
              <a:rPr sz="1000" spc="125" dirty="0">
                <a:solidFill>
                  <a:srgbClr val="6D756E"/>
                </a:solidFill>
                <a:latin typeface="Palatino Linotype"/>
                <a:cs typeface="Palatino Linotype"/>
              </a:rPr>
              <a:t>doi.</a:t>
            </a:r>
            <a:r>
              <a:rPr sz="1000" spc="-130" dirty="0">
                <a:solidFill>
                  <a:srgbClr val="6D756E"/>
                </a:solidFill>
                <a:latin typeface="Palatino Linotype"/>
                <a:cs typeface="Palatino Linotype"/>
              </a:rPr>
              <a:t> </a:t>
            </a:r>
            <a:r>
              <a:rPr sz="1000" spc="95" dirty="0">
                <a:solidFill>
                  <a:srgbClr val="6D756E"/>
                </a:solidFill>
                <a:latin typeface="Palatino Linotype"/>
                <a:cs typeface="Palatino Linotype"/>
              </a:rPr>
              <a:t>org/</a:t>
            </a:r>
            <a:r>
              <a:rPr sz="1000" spc="-135" dirty="0">
                <a:solidFill>
                  <a:srgbClr val="6D756E"/>
                </a:solidFill>
                <a:latin typeface="Palatino Linotype"/>
                <a:cs typeface="Palatino Linotype"/>
              </a:rPr>
              <a:t> </a:t>
            </a:r>
            <a:r>
              <a:rPr sz="1000" spc="20" dirty="0">
                <a:solidFill>
                  <a:srgbClr val="6D756E"/>
                </a:solidFill>
                <a:latin typeface="Palatino Linotype"/>
                <a:cs typeface="Palatino Linotype"/>
              </a:rPr>
              <a:t>10</a:t>
            </a:r>
            <a:r>
              <a:rPr sz="1000" spc="-130" dirty="0">
                <a:solidFill>
                  <a:srgbClr val="6D756E"/>
                </a:solidFill>
                <a:latin typeface="Palatino Linotype"/>
                <a:cs typeface="Palatino Linotype"/>
              </a:rPr>
              <a:t> </a:t>
            </a:r>
            <a:r>
              <a:rPr sz="1000" spc="270" dirty="0">
                <a:solidFill>
                  <a:srgbClr val="6D756E"/>
                </a:solidFill>
                <a:latin typeface="Palatino Linotype"/>
                <a:cs typeface="Palatino Linotype"/>
              </a:rPr>
              <a:t>.</a:t>
            </a:r>
            <a:r>
              <a:rPr sz="1000" spc="-135" dirty="0">
                <a:solidFill>
                  <a:srgbClr val="6D756E"/>
                </a:solidFill>
                <a:latin typeface="Palatino Linotype"/>
                <a:cs typeface="Palatino Linotype"/>
              </a:rPr>
              <a:t> </a:t>
            </a:r>
            <a:r>
              <a:rPr sz="1000" spc="20" dirty="0">
                <a:solidFill>
                  <a:srgbClr val="6D756E"/>
                </a:solidFill>
                <a:latin typeface="Palatino Linotype"/>
                <a:cs typeface="Palatino Linotype"/>
              </a:rPr>
              <a:t>1007</a:t>
            </a:r>
            <a:r>
              <a:rPr sz="1000" spc="-130" dirty="0">
                <a:solidFill>
                  <a:srgbClr val="6D756E"/>
                </a:solidFill>
                <a:latin typeface="Palatino Linotype"/>
                <a:cs typeface="Palatino Linotype"/>
              </a:rPr>
              <a:t> </a:t>
            </a:r>
            <a:r>
              <a:rPr sz="1000" spc="200" dirty="0">
                <a:solidFill>
                  <a:srgbClr val="6D756E"/>
                </a:solidFill>
                <a:latin typeface="Palatino Linotype"/>
                <a:cs typeface="Palatino Linotype"/>
              </a:rPr>
              <a:t>/</a:t>
            </a:r>
            <a:r>
              <a:rPr sz="1000" spc="-135" dirty="0">
                <a:solidFill>
                  <a:srgbClr val="6D756E"/>
                </a:solidFill>
                <a:latin typeface="Palatino Linotype"/>
                <a:cs typeface="Palatino Linotype"/>
              </a:rPr>
              <a:t> </a:t>
            </a:r>
            <a:r>
              <a:rPr sz="1000" spc="20" dirty="0">
                <a:solidFill>
                  <a:srgbClr val="6D756E"/>
                </a:solidFill>
                <a:latin typeface="Palatino Linotype"/>
                <a:cs typeface="Palatino Linotype"/>
              </a:rPr>
              <a:t>978</a:t>
            </a:r>
            <a:r>
              <a:rPr sz="1000" spc="-130" dirty="0">
                <a:solidFill>
                  <a:srgbClr val="6D756E"/>
                </a:solidFill>
                <a:latin typeface="Palatino Linotype"/>
                <a:cs typeface="Palatino Linotype"/>
              </a:rPr>
              <a:t> </a:t>
            </a:r>
            <a:r>
              <a:rPr sz="1000" spc="190" dirty="0">
                <a:solidFill>
                  <a:srgbClr val="6D756E"/>
                </a:solidFill>
                <a:latin typeface="Palatino Linotype"/>
                <a:cs typeface="Palatino Linotype"/>
              </a:rPr>
              <a:t>-</a:t>
            </a:r>
            <a:r>
              <a:rPr sz="1000" spc="-80" dirty="0">
                <a:solidFill>
                  <a:srgbClr val="6D756E"/>
                </a:solidFill>
                <a:latin typeface="Palatino Linotype"/>
                <a:cs typeface="Palatino Linotype"/>
              </a:rPr>
              <a:t> </a:t>
            </a:r>
            <a:r>
              <a:rPr sz="1000" spc="20" dirty="0">
                <a:solidFill>
                  <a:srgbClr val="6D756E"/>
                </a:solidFill>
                <a:latin typeface="Palatino Linotype"/>
                <a:cs typeface="Palatino Linotype"/>
              </a:rPr>
              <a:t>3</a:t>
            </a:r>
            <a:r>
              <a:rPr sz="1000" spc="-135" dirty="0">
                <a:solidFill>
                  <a:srgbClr val="6D756E"/>
                </a:solidFill>
                <a:latin typeface="Palatino Linotype"/>
                <a:cs typeface="Palatino Linotype"/>
              </a:rPr>
              <a:t> </a:t>
            </a:r>
            <a:r>
              <a:rPr sz="1000" spc="190" dirty="0">
                <a:solidFill>
                  <a:srgbClr val="6D756E"/>
                </a:solidFill>
                <a:latin typeface="Palatino Linotype"/>
                <a:cs typeface="Palatino Linotype"/>
              </a:rPr>
              <a:t>-</a:t>
            </a:r>
            <a:r>
              <a:rPr sz="1000" spc="-80" dirty="0">
                <a:solidFill>
                  <a:srgbClr val="6D756E"/>
                </a:solidFill>
                <a:latin typeface="Palatino Linotype"/>
                <a:cs typeface="Palatino Linotype"/>
              </a:rPr>
              <a:t> </a:t>
            </a:r>
            <a:r>
              <a:rPr sz="1000" spc="20" dirty="0">
                <a:solidFill>
                  <a:srgbClr val="6D756E"/>
                </a:solidFill>
                <a:latin typeface="Palatino Linotype"/>
                <a:cs typeface="Palatino Linotype"/>
              </a:rPr>
              <a:t>030</a:t>
            </a:r>
            <a:r>
              <a:rPr sz="1000" spc="-135" dirty="0">
                <a:solidFill>
                  <a:srgbClr val="6D756E"/>
                </a:solidFill>
                <a:latin typeface="Palatino Linotype"/>
                <a:cs typeface="Palatino Linotype"/>
              </a:rPr>
              <a:t> </a:t>
            </a:r>
            <a:r>
              <a:rPr sz="1000" spc="190" dirty="0">
                <a:solidFill>
                  <a:srgbClr val="6D756E"/>
                </a:solidFill>
                <a:latin typeface="Palatino Linotype"/>
                <a:cs typeface="Palatino Linotype"/>
              </a:rPr>
              <a:t>- </a:t>
            </a:r>
            <a:r>
              <a:rPr sz="1000" spc="-235" dirty="0">
                <a:solidFill>
                  <a:srgbClr val="6D756E"/>
                </a:solidFill>
                <a:latin typeface="Palatino Linotype"/>
                <a:cs typeface="Palatino Linotype"/>
              </a:rPr>
              <a:t> </a:t>
            </a:r>
            <a:r>
              <a:rPr sz="1000" spc="40" dirty="0">
                <a:solidFill>
                  <a:srgbClr val="6D756E"/>
                </a:solidFill>
                <a:latin typeface="Palatino Linotype"/>
                <a:cs typeface="Palatino Linotype"/>
              </a:rPr>
              <a:t>79318-0_7</a:t>
            </a:r>
            <a:r>
              <a:rPr sz="800" spc="40" dirty="0">
                <a:solidFill>
                  <a:srgbClr val="6D756E"/>
                </a:solidFill>
                <a:latin typeface="Open Sans"/>
                <a:cs typeface="Open Sans"/>
              </a:rPr>
              <a:t>.</a:t>
            </a:r>
            <a:endParaRPr sz="800">
              <a:latin typeface="Open Sans"/>
              <a:cs typeface="Open Sans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32714" y="1298513"/>
            <a:ext cx="106680" cy="144780"/>
            <a:chOff x="232714" y="1298513"/>
            <a:chExt cx="106680" cy="144780"/>
          </a:xfrm>
        </p:grpSpPr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5254" y="1301053"/>
              <a:ext cx="101220" cy="139177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235254" y="1301053"/>
              <a:ext cx="101600" cy="139700"/>
            </a:xfrm>
            <a:custGeom>
              <a:avLst/>
              <a:gdLst/>
              <a:ahLst/>
              <a:cxnLst/>
              <a:rect l="l" t="t" r="r" b="b"/>
              <a:pathLst>
                <a:path w="101600" h="139700">
                  <a:moveTo>
                    <a:pt x="0" y="139177"/>
                  </a:moveTo>
                  <a:lnTo>
                    <a:pt x="101220" y="139177"/>
                  </a:lnTo>
                  <a:lnTo>
                    <a:pt x="101220" y="25305"/>
                  </a:lnTo>
                  <a:lnTo>
                    <a:pt x="75915" y="0"/>
                  </a:lnTo>
                  <a:lnTo>
                    <a:pt x="0" y="0"/>
                  </a:lnTo>
                  <a:lnTo>
                    <a:pt x="0" y="139177"/>
                  </a:lnTo>
                  <a:close/>
                </a:path>
              </a:pathLst>
            </a:custGeom>
            <a:ln w="50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47907" y="1320031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0" y="0"/>
                  </a:moveTo>
                  <a:lnTo>
                    <a:pt x="63262" y="0"/>
                  </a:lnTo>
                </a:path>
              </a:pathLst>
            </a:custGeom>
            <a:ln w="508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60559" y="1339010"/>
              <a:ext cx="50800" cy="12700"/>
            </a:xfrm>
            <a:custGeom>
              <a:avLst/>
              <a:gdLst/>
              <a:ahLst/>
              <a:cxnLst/>
              <a:rect l="l" t="t" r="r" b="b"/>
              <a:pathLst>
                <a:path w="50800" h="12700">
                  <a:moveTo>
                    <a:pt x="0" y="0"/>
                  </a:moveTo>
                  <a:lnTo>
                    <a:pt x="50610" y="0"/>
                  </a:lnTo>
                </a:path>
                <a:path w="50800" h="12700">
                  <a:moveTo>
                    <a:pt x="0" y="12652"/>
                  </a:moveTo>
                  <a:lnTo>
                    <a:pt x="50610" y="12652"/>
                  </a:lnTo>
                </a:path>
              </a:pathLst>
            </a:custGeom>
            <a:ln w="5080">
              <a:solidFill>
                <a:srgbClr val="9999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47907" y="1370642"/>
              <a:ext cx="31750" cy="50800"/>
            </a:xfrm>
            <a:custGeom>
              <a:avLst/>
              <a:gdLst/>
              <a:ahLst/>
              <a:cxnLst/>
              <a:rect l="l" t="t" r="r" b="b"/>
              <a:pathLst>
                <a:path w="31750" h="50800">
                  <a:moveTo>
                    <a:pt x="0" y="0"/>
                  </a:moveTo>
                  <a:lnTo>
                    <a:pt x="31631" y="0"/>
                  </a:lnTo>
                </a:path>
                <a:path w="31750" h="50800">
                  <a:moveTo>
                    <a:pt x="0" y="12652"/>
                  </a:moveTo>
                  <a:lnTo>
                    <a:pt x="31631" y="12652"/>
                  </a:lnTo>
                </a:path>
                <a:path w="31750" h="50800">
                  <a:moveTo>
                    <a:pt x="0" y="25305"/>
                  </a:moveTo>
                  <a:lnTo>
                    <a:pt x="31631" y="25305"/>
                  </a:lnTo>
                </a:path>
                <a:path w="31750" h="50800">
                  <a:moveTo>
                    <a:pt x="0" y="37957"/>
                  </a:moveTo>
                  <a:lnTo>
                    <a:pt x="31631" y="37957"/>
                  </a:lnTo>
                </a:path>
                <a:path w="31750" h="50800">
                  <a:moveTo>
                    <a:pt x="0" y="50610"/>
                  </a:moveTo>
                  <a:lnTo>
                    <a:pt x="31631" y="50610"/>
                  </a:lnTo>
                </a:path>
              </a:pathLst>
            </a:custGeom>
            <a:ln w="5080">
              <a:solidFill>
                <a:srgbClr val="B2B2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2191" y="1367477"/>
              <a:ext cx="31635" cy="44284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92191" y="1421252"/>
              <a:ext cx="31750" cy="0"/>
            </a:xfrm>
            <a:custGeom>
              <a:avLst/>
              <a:gdLst/>
              <a:ahLst/>
              <a:cxnLst/>
              <a:rect l="l" t="t" r="r" b="b"/>
              <a:pathLst>
                <a:path w="31750">
                  <a:moveTo>
                    <a:pt x="0" y="0"/>
                  </a:moveTo>
                  <a:lnTo>
                    <a:pt x="31631" y="0"/>
                  </a:lnTo>
                </a:path>
              </a:pathLst>
            </a:custGeom>
            <a:ln w="5080">
              <a:solidFill>
                <a:srgbClr val="B2B2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11169" y="1301053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25305" y="25305"/>
                  </a:moveTo>
                  <a:lnTo>
                    <a:pt x="0" y="25305"/>
                  </a:lnTo>
                  <a:lnTo>
                    <a:pt x="0" y="0"/>
                  </a:lnTo>
                </a:path>
              </a:pathLst>
            </a:custGeom>
            <a:ln w="50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243" y="164335"/>
            <a:ext cx="7524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45" dirty="0"/>
              <a:t>Bevezetés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5729" y="577756"/>
            <a:ext cx="3027045" cy="208915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14935" indent="-102870">
              <a:lnSpc>
                <a:spcPct val="100000"/>
              </a:lnSpc>
              <a:spcBef>
                <a:spcPts val="555"/>
              </a:spcBef>
              <a:buChar char="•"/>
              <a:tabLst>
                <a:tab pos="115570" algn="l"/>
              </a:tabLst>
            </a:pP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i="1" spc="10" dirty="0">
                <a:solidFill>
                  <a:srgbClr val="1F2B20"/>
                </a:solidFill>
                <a:latin typeface="Open Sans"/>
                <a:cs typeface="Open Sans"/>
              </a:rPr>
              <a:t>Digitális</a:t>
            </a:r>
            <a:r>
              <a:rPr sz="800" i="1" spc="5" dirty="0">
                <a:solidFill>
                  <a:srgbClr val="1F2B20"/>
                </a:solidFill>
                <a:latin typeface="Open Sans"/>
                <a:cs typeface="Open Sans"/>
              </a:rPr>
              <a:t> Örökség</a:t>
            </a:r>
            <a:r>
              <a:rPr sz="800" i="1" spc="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i="1" spc="5" dirty="0">
                <a:solidFill>
                  <a:srgbClr val="1F2B20"/>
                </a:solidFill>
                <a:latin typeface="Open Sans"/>
                <a:cs typeface="Open Sans"/>
              </a:rPr>
              <a:t>Nemzeti</a:t>
            </a:r>
            <a:r>
              <a:rPr sz="800" i="1" spc="10" dirty="0">
                <a:solidFill>
                  <a:srgbClr val="1F2B20"/>
                </a:solidFill>
                <a:latin typeface="Open Sans"/>
                <a:cs typeface="Open Sans"/>
              </a:rPr>
              <a:t> laboratórium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(DH-Lab) feladata:</a:t>
            </a:r>
            <a:endParaRPr sz="800">
              <a:latin typeface="Open Sans"/>
              <a:cs typeface="Open Sans"/>
            </a:endParaRPr>
          </a:p>
          <a:p>
            <a:pPr marL="220345" lvl="1" indent="-111125">
              <a:lnSpc>
                <a:spcPct val="100000"/>
              </a:lnSpc>
              <a:spcBef>
                <a:spcPts val="385"/>
              </a:spcBef>
              <a:buChar char="–"/>
              <a:tabLst>
                <a:tab pos="220979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Az eleve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digitális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(born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digital) kulturális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örökségünk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archiválása</a:t>
            </a:r>
            <a:endParaRPr sz="75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445"/>
              </a:spcBef>
              <a:buFont typeface="Open Sans"/>
              <a:buChar char="•"/>
              <a:tabLst>
                <a:tab pos="115570" algn="l"/>
              </a:tabLst>
            </a:pPr>
            <a:r>
              <a:rPr sz="800" i="1" spc="10" dirty="0">
                <a:solidFill>
                  <a:srgbClr val="1F2B20"/>
                </a:solidFill>
                <a:latin typeface="Open Sans"/>
                <a:cs typeface="Open Sans"/>
              </a:rPr>
              <a:t>N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agy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tömegű, </a:t>
            </a:r>
            <a:r>
              <a:rPr sz="800" i="1" spc="10" dirty="0">
                <a:solidFill>
                  <a:srgbClr val="1F2B20"/>
                </a:solidFill>
                <a:latin typeface="Open Sans"/>
                <a:cs typeface="Open Sans"/>
              </a:rPr>
              <a:t>magyar </a:t>
            </a:r>
            <a:r>
              <a:rPr sz="800" i="1" spc="5" dirty="0">
                <a:solidFill>
                  <a:srgbClr val="1F2B20"/>
                </a:solidFill>
                <a:latin typeface="Open Sans"/>
                <a:cs typeface="Open Sans"/>
              </a:rPr>
              <a:t>szöveget</a:t>
            </a:r>
            <a:r>
              <a:rPr sz="800" i="1" spc="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is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tartalmazó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anyag</a:t>
            </a:r>
            <a:endParaRPr sz="800">
              <a:latin typeface="Open Sans"/>
              <a:cs typeface="Open Sans"/>
            </a:endParaRPr>
          </a:p>
          <a:p>
            <a:pPr marL="220345" lvl="1" indent="-111125">
              <a:lnSpc>
                <a:spcPct val="100000"/>
              </a:lnSpc>
              <a:spcBef>
                <a:spcPts val="385"/>
              </a:spcBef>
              <a:buChar char="–"/>
              <a:tabLst>
                <a:tab pos="220979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sajtóanyagok</a:t>
            </a:r>
            <a:endParaRPr sz="750">
              <a:latin typeface="Open Sans"/>
              <a:cs typeface="Open Sans"/>
            </a:endParaRPr>
          </a:p>
          <a:p>
            <a:pPr marL="220345" lvl="1" indent="-111125">
              <a:lnSpc>
                <a:spcPct val="100000"/>
              </a:lnSpc>
              <a:spcBef>
                <a:spcPts val="195"/>
              </a:spcBef>
              <a:buChar char="–"/>
              <a:tabLst>
                <a:tab pos="220979" algn="l"/>
              </a:tabLst>
            </a:pP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médiatermékek</a:t>
            </a:r>
            <a:endParaRPr sz="750">
              <a:latin typeface="Open Sans"/>
              <a:cs typeface="Open Sans"/>
            </a:endParaRPr>
          </a:p>
          <a:p>
            <a:pPr marL="220345" lvl="1" indent="-111125">
              <a:lnSpc>
                <a:spcPct val="100000"/>
              </a:lnSpc>
              <a:spcBef>
                <a:spcPts val="195"/>
              </a:spcBef>
              <a:buChar char="–"/>
              <a:tabLst>
                <a:tab pos="220979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web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2.0-es források (blog,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fórum,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chat,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 stb.)</a:t>
            </a:r>
            <a:endParaRPr sz="750">
              <a:latin typeface="Open Sans"/>
              <a:cs typeface="Open Sans"/>
            </a:endParaRPr>
          </a:p>
          <a:p>
            <a:pPr marL="220345" lvl="1" indent="-111125">
              <a:lnSpc>
                <a:spcPct val="100000"/>
              </a:lnSpc>
              <a:spcBef>
                <a:spcPts val="195"/>
              </a:spcBef>
              <a:buChar char="–"/>
              <a:tabLst>
                <a:tab pos="220979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határon</a:t>
            </a:r>
            <a:r>
              <a:rPr sz="750" spc="-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innen</a:t>
            </a:r>
            <a:r>
              <a:rPr sz="750" spc="-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és</a:t>
            </a:r>
            <a:r>
              <a:rPr sz="750" spc="-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túl</a:t>
            </a:r>
            <a:endParaRPr sz="75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445"/>
              </a:spcBef>
              <a:buChar char="•"/>
              <a:tabLst>
                <a:tab pos="115570" algn="l"/>
              </a:tabLst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bármilyen</a:t>
            </a:r>
            <a:r>
              <a:rPr sz="80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jellegű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kutatás,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illetve</a:t>
            </a:r>
            <a:r>
              <a:rPr sz="80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oktatás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számára</a:t>
            </a:r>
            <a:endParaRPr sz="800">
              <a:latin typeface="Open Sans"/>
              <a:cs typeface="Open Sans"/>
            </a:endParaRPr>
          </a:p>
          <a:p>
            <a:pPr marL="220345" lvl="1" indent="-111125">
              <a:lnSpc>
                <a:spcPct val="100000"/>
              </a:lnSpc>
              <a:spcBef>
                <a:spcPts val="385"/>
              </a:spcBef>
              <a:buChar char="–"/>
              <a:tabLst>
                <a:tab pos="220979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bölcsészeti,</a:t>
            </a:r>
            <a:r>
              <a:rPr sz="750" spc="-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társadalomtudományi</a:t>
            </a:r>
            <a:endParaRPr sz="750">
              <a:latin typeface="Open Sans"/>
              <a:cs typeface="Open Sans"/>
            </a:endParaRPr>
          </a:p>
          <a:p>
            <a:pPr marL="220345" lvl="1" indent="-111125">
              <a:lnSpc>
                <a:spcPct val="100000"/>
              </a:lnSpc>
              <a:spcBef>
                <a:spcPts val="200"/>
              </a:spcBef>
              <a:buChar char="–"/>
              <a:tabLst>
                <a:tab pos="220979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piaci</a:t>
            </a:r>
            <a:endParaRPr sz="75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440"/>
              </a:spcBef>
              <a:buChar char="•"/>
              <a:tabLst>
                <a:tab pos="115570" algn="l"/>
              </a:tabLst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elérhető,</a:t>
            </a:r>
            <a:r>
              <a:rPr sz="80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értelmezhető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legyen</a:t>
            </a:r>
            <a:endParaRPr sz="800">
              <a:latin typeface="Open Sans"/>
              <a:cs typeface="Open Sans"/>
            </a:endParaRPr>
          </a:p>
          <a:p>
            <a:pPr marL="220345" lvl="1" indent="-111125">
              <a:lnSpc>
                <a:spcPct val="100000"/>
              </a:lnSpc>
              <a:spcBef>
                <a:spcPts val="385"/>
              </a:spcBef>
              <a:buChar char="–"/>
              <a:tabLst>
                <a:tab pos="220979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széles</a:t>
            </a:r>
            <a:r>
              <a:rPr sz="750" spc="-2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körben</a:t>
            </a:r>
            <a:endParaRPr sz="750">
              <a:latin typeface="Open Sans"/>
              <a:cs typeface="Open Sans"/>
            </a:endParaRPr>
          </a:p>
          <a:p>
            <a:pPr marL="220345" lvl="1" indent="-111125">
              <a:lnSpc>
                <a:spcPct val="100000"/>
              </a:lnSpc>
              <a:spcBef>
                <a:spcPts val="200"/>
              </a:spcBef>
              <a:buChar char="–"/>
              <a:tabLst>
                <a:tab pos="220979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szemantikus</a:t>
            </a:r>
            <a:r>
              <a:rPr sz="750" spc="-2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mélységben</a:t>
            </a:r>
            <a:endParaRPr sz="750">
              <a:latin typeface="Open Sans"/>
              <a:cs typeface="Open Sans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243" y="164335"/>
            <a:ext cx="12941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45" dirty="0"/>
              <a:t>Bevezetés</a:t>
            </a:r>
            <a:r>
              <a:rPr spc="-15" dirty="0"/>
              <a:t> </a:t>
            </a:r>
            <a:r>
              <a:rPr spc="-35" dirty="0"/>
              <a:t>(folyt.)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7243" y="655753"/>
            <a:ext cx="4247515" cy="201676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43510" indent="-103505">
              <a:lnSpc>
                <a:spcPct val="100000"/>
              </a:lnSpc>
              <a:spcBef>
                <a:spcPts val="530"/>
              </a:spcBef>
              <a:buChar char="•"/>
              <a:tabLst>
                <a:tab pos="144145" algn="l"/>
              </a:tabLst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Gépi</a:t>
            </a:r>
            <a:r>
              <a:rPr sz="800" spc="-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feldolgozásra</a:t>
            </a:r>
            <a:endParaRPr sz="800">
              <a:latin typeface="Open Sans"/>
              <a:cs typeface="Open Sans"/>
            </a:endParaRPr>
          </a:p>
          <a:p>
            <a:pPr marL="143510" indent="-103505">
              <a:lnSpc>
                <a:spcPct val="100000"/>
              </a:lnSpc>
              <a:spcBef>
                <a:spcPts val="434"/>
              </a:spcBef>
              <a:buChar char="•"/>
              <a:tabLst>
                <a:tab pos="144145" algn="l"/>
              </a:tabLst>
            </a:pP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Jó</a:t>
            </a:r>
            <a:r>
              <a:rPr sz="80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minőségű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be-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és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kimenetek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előállításával</a:t>
            </a:r>
            <a:endParaRPr sz="800">
              <a:latin typeface="Open Sans"/>
              <a:cs typeface="Open Sans"/>
            </a:endParaRPr>
          </a:p>
          <a:p>
            <a:pPr marL="248285" lvl="1" indent="-111125">
              <a:lnSpc>
                <a:spcPct val="100000"/>
              </a:lnSpc>
              <a:spcBef>
                <a:spcPts val="384"/>
              </a:spcBef>
              <a:buChar char="–"/>
              <a:tabLst>
                <a:tab pos="248920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szabványos,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nemzetközi projektekben is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használható</a:t>
            </a:r>
            <a:endParaRPr sz="750">
              <a:latin typeface="Open Sans"/>
              <a:cs typeface="Open Sans"/>
            </a:endParaRPr>
          </a:p>
          <a:p>
            <a:pPr marL="248285" lvl="1" indent="-111125">
              <a:lnSpc>
                <a:spcPct val="100000"/>
              </a:lnSpc>
              <a:spcBef>
                <a:spcPts val="195"/>
              </a:spcBef>
              <a:buChar char="–"/>
              <a:tabLst>
                <a:tab pos="248920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teljesség igényével,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filológiai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minőségben</a:t>
            </a:r>
            <a:endParaRPr sz="750">
              <a:latin typeface="Open Sans"/>
              <a:cs typeface="Open Sans"/>
            </a:endParaRPr>
          </a:p>
          <a:p>
            <a:pPr marL="143510" indent="-103505">
              <a:lnSpc>
                <a:spcPct val="100000"/>
              </a:lnSpc>
              <a:spcBef>
                <a:spcPts val="445"/>
              </a:spcBef>
              <a:buChar char="•"/>
              <a:tabLst>
                <a:tab pos="144145" algn="l"/>
              </a:tabLst>
            </a:pP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legnagyobb</a:t>
            </a:r>
            <a:r>
              <a:rPr sz="80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volumenű</a:t>
            </a:r>
            <a:r>
              <a:rPr sz="80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filológiai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projekt</a:t>
            </a:r>
            <a:endParaRPr sz="800">
              <a:latin typeface="Open Sans"/>
              <a:cs typeface="Open Sans"/>
            </a:endParaRPr>
          </a:p>
          <a:p>
            <a:pPr marL="248285" lvl="1" indent="-111125">
              <a:lnSpc>
                <a:spcPct val="100000"/>
              </a:lnSpc>
              <a:spcBef>
                <a:spcPts val="385"/>
              </a:spcBef>
              <a:buChar char="–"/>
              <a:tabLst>
                <a:tab pos="248920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Kezdetnek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6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millió cikk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 25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hírportálról</a:t>
            </a:r>
            <a:endParaRPr sz="750">
              <a:latin typeface="Open Sans"/>
              <a:cs typeface="Open Sans"/>
            </a:endParaRPr>
          </a:p>
          <a:p>
            <a:pPr marL="248285" lvl="1" indent="-111125">
              <a:lnSpc>
                <a:spcPct val="100000"/>
              </a:lnSpc>
              <a:spcBef>
                <a:spcPts val="195"/>
              </a:spcBef>
              <a:buChar char="–"/>
              <a:tabLst>
                <a:tab pos="248920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Megfelel 20 évig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20 nyomtatott napilap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minden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 számának (40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cikk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 per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lapszám)</a:t>
            </a:r>
            <a:endParaRPr sz="750">
              <a:latin typeface="Open Sans"/>
              <a:cs typeface="Open Sans"/>
            </a:endParaRPr>
          </a:p>
          <a:p>
            <a:pPr marL="143510" indent="-103505">
              <a:lnSpc>
                <a:spcPct val="100000"/>
              </a:lnSpc>
              <a:spcBef>
                <a:spcPts val="445"/>
              </a:spcBef>
              <a:buChar char="•"/>
              <a:tabLst>
                <a:tab pos="144145" algn="l"/>
              </a:tabLst>
            </a:pP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A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papír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alapú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forrásokhoz</a:t>
            </a:r>
            <a:r>
              <a:rPr sz="800" spc="2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képest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nagyságrendekkel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bonyolultabb</a:t>
            </a:r>
            <a:endParaRPr sz="800">
              <a:latin typeface="Open Sans"/>
              <a:cs typeface="Open Sans"/>
            </a:endParaRPr>
          </a:p>
          <a:p>
            <a:pPr marL="248285" lvl="1" indent="-111125">
              <a:lnSpc>
                <a:spcPct val="100000"/>
              </a:lnSpc>
              <a:spcBef>
                <a:spcPts val="385"/>
              </a:spcBef>
              <a:buChar char="–"/>
              <a:tabLst>
                <a:tab pos="248920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750" spc="-2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hitelesség</a:t>
            </a:r>
            <a:r>
              <a:rPr sz="750" spc="-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kérdése</a:t>
            </a:r>
            <a:endParaRPr sz="750">
              <a:latin typeface="Open Sans"/>
              <a:cs typeface="Open Sans"/>
            </a:endParaRPr>
          </a:p>
          <a:p>
            <a:pPr marL="248285" lvl="1" indent="-111125">
              <a:lnSpc>
                <a:spcPct val="100000"/>
              </a:lnSpc>
              <a:spcBef>
                <a:spcPts val="195"/>
              </a:spcBef>
              <a:buChar char="–"/>
              <a:tabLst>
                <a:tab pos="248920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750" spc="-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módosulás/sérülés/eltűnés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kérdése</a:t>
            </a:r>
            <a:endParaRPr sz="750">
              <a:latin typeface="Open Sans"/>
              <a:cs typeface="Open Sans"/>
            </a:endParaRPr>
          </a:p>
          <a:p>
            <a:pPr marL="248285" lvl="1" indent="-111125">
              <a:lnSpc>
                <a:spcPct val="100000"/>
              </a:lnSpc>
              <a:spcBef>
                <a:spcPts val="195"/>
              </a:spcBef>
              <a:buChar char="–"/>
              <a:tabLst>
                <a:tab pos="248920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750" spc="-2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teljesség</a:t>
            </a:r>
            <a:r>
              <a:rPr sz="750" spc="-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kérdése</a:t>
            </a:r>
            <a:endParaRPr sz="75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spc="-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két</a:t>
            </a:r>
            <a:r>
              <a:rPr sz="800" spc="-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évvel</a:t>
            </a:r>
            <a:r>
              <a:rPr sz="800" spc="-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ezelőtti</a:t>
            </a:r>
            <a:r>
              <a:rPr sz="800" spc="-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előadásom:</a:t>
            </a:r>
            <a:r>
              <a:rPr sz="800" spc="6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1000" spc="55" dirty="0">
                <a:solidFill>
                  <a:srgbClr val="1F2B20"/>
                </a:solidFill>
                <a:latin typeface="Palatino Linotype"/>
                <a:cs typeface="Palatino Linotype"/>
                <a:hlinkClick r:id="rId2"/>
              </a:rPr>
              <a:t>http://videotorium.hu/hu/recordings/35075</a:t>
            </a:r>
            <a:endParaRPr sz="1000">
              <a:latin typeface="Palatino Linotype"/>
              <a:cs typeface="Palatino Linotype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243" y="164335"/>
            <a:ext cx="7289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55" dirty="0"/>
              <a:t>P</a:t>
            </a:r>
            <a:r>
              <a:rPr spc="-50" dirty="0"/>
              <a:t>r</a:t>
            </a:r>
            <a:r>
              <a:rPr spc="-55" dirty="0"/>
              <a:t>obléma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5729" y="581834"/>
            <a:ext cx="3537585" cy="2078989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14935" indent="-102870">
              <a:lnSpc>
                <a:spcPct val="100000"/>
              </a:lnSpc>
              <a:spcBef>
                <a:spcPts val="555"/>
              </a:spcBef>
              <a:buChar char="•"/>
              <a:tabLst>
                <a:tab pos="115570" algn="l"/>
              </a:tabLst>
            </a:pP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magyar hírportálok teljesen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átlagosak:</a:t>
            </a:r>
            <a:r>
              <a:rPr sz="800" spc="8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„Wordpress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az egész világ”</a:t>
            </a:r>
            <a:endParaRPr sz="800">
              <a:latin typeface="Open Sans"/>
              <a:cs typeface="Open Sans"/>
            </a:endParaRPr>
          </a:p>
          <a:p>
            <a:pPr marL="220345" lvl="1" indent="-111125">
              <a:lnSpc>
                <a:spcPct val="100000"/>
              </a:lnSpc>
              <a:spcBef>
                <a:spcPts val="385"/>
              </a:spcBef>
              <a:buChar char="–"/>
              <a:tabLst>
                <a:tab pos="220979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portálok 60%-a és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az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 összes weboldal 40%-a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ilyen (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  <a:hlinkClick r:id="rId2"/>
              </a:rPr>
              <a:t>forrás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)</a:t>
            </a:r>
            <a:endParaRPr sz="750">
              <a:latin typeface="Open Sans"/>
              <a:cs typeface="Open Sans"/>
            </a:endParaRPr>
          </a:p>
          <a:p>
            <a:pPr marL="220345" lvl="1" indent="-111125">
              <a:lnSpc>
                <a:spcPct val="100000"/>
              </a:lnSpc>
              <a:spcBef>
                <a:spcPts val="195"/>
              </a:spcBef>
              <a:buChar char="–"/>
              <a:tabLst>
                <a:tab pos="220979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„Széthekkelt</a:t>
            </a:r>
            <a:r>
              <a:rPr sz="750" spc="-2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Wordpress”</a:t>
            </a:r>
            <a:endParaRPr sz="75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445"/>
              </a:spcBef>
              <a:buChar char="•"/>
              <a:tabLst>
                <a:tab pos="115570" algn="l"/>
              </a:tabLst>
            </a:pP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spc="-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Wordpress</a:t>
            </a:r>
            <a:r>
              <a:rPr sz="800" spc="-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mindent</a:t>
            </a:r>
            <a:r>
              <a:rPr sz="800" spc="-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tud,</a:t>
            </a:r>
            <a:r>
              <a:rPr sz="800" spc="-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de...</a:t>
            </a:r>
            <a:endParaRPr sz="800">
              <a:latin typeface="Open Sans"/>
              <a:cs typeface="Open Sans"/>
            </a:endParaRPr>
          </a:p>
          <a:p>
            <a:pPr marL="220345" lvl="1" indent="-111125">
              <a:lnSpc>
                <a:spcPct val="100000"/>
              </a:lnSpc>
              <a:spcBef>
                <a:spcPts val="385"/>
              </a:spcBef>
              <a:buChar char="–"/>
              <a:tabLst>
                <a:tab pos="220979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„Nyílt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forrásom hatalom,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nyílt forrásom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eladom”</a:t>
            </a:r>
            <a:endParaRPr sz="750">
              <a:latin typeface="Open Sans"/>
              <a:cs typeface="Open Sans"/>
            </a:endParaRPr>
          </a:p>
          <a:p>
            <a:pPr marL="220345" lvl="1" indent="-111125">
              <a:lnSpc>
                <a:spcPct val="100000"/>
              </a:lnSpc>
              <a:spcBef>
                <a:spcPts val="195"/>
              </a:spcBef>
              <a:buChar char="–"/>
              <a:tabLst>
                <a:tab pos="220979" algn="l"/>
              </a:tabLst>
            </a:pP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Ez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nem egy kialakult világ, fejlődik, frissül</a:t>
            </a:r>
            <a:endParaRPr sz="750">
              <a:latin typeface="Open Sans"/>
              <a:cs typeface="Open Sans"/>
            </a:endParaRPr>
          </a:p>
          <a:p>
            <a:pPr marL="220345" lvl="1" indent="-111125">
              <a:lnSpc>
                <a:spcPct val="100000"/>
              </a:lnSpc>
              <a:spcBef>
                <a:spcPts val="195"/>
              </a:spcBef>
              <a:buChar char="–"/>
              <a:tabLst>
                <a:tab pos="220979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Hibák</a:t>
            </a:r>
            <a:r>
              <a:rPr sz="750" spc="-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jönnek</a:t>
            </a:r>
            <a:r>
              <a:rPr sz="750" spc="-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és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hibák</a:t>
            </a:r>
            <a:r>
              <a:rPr sz="750" spc="-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mennek</a:t>
            </a:r>
            <a:endParaRPr sz="750">
              <a:latin typeface="Open Sans"/>
              <a:cs typeface="Open Sans"/>
            </a:endParaRPr>
          </a:p>
          <a:p>
            <a:pPr marL="220345" lvl="1" indent="-111125">
              <a:lnSpc>
                <a:spcPct val="100000"/>
              </a:lnSpc>
              <a:spcBef>
                <a:spcPts val="195"/>
              </a:spcBef>
              <a:buChar char="–"/>
              <a:tabLst>
                <a:tab pos="220979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Nincs</a:t>
            </a:r>
            <a:r>
              <a:rPr sz="750" spc="-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felelőse,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nincs</a:t>
            </a:r>
            <a:r>
              <a:rPr sz="750" spc="-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értéke</a:t>
            </a:r>
            <a:endParaRPr sz="75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445"/>
              </a:spcBef>
              <a:buChar char="•"/>
              <a:tabLst>
                <a:tab pos="115570" algn="l"/>
              </a:tabLst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Stratégiai</a:t>
            </a:r>
            <a:r>
              <a:rPr sz="800" spc="-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kérdések</a:t>
            </a:r>
            <a:endParaRPr sz="800">
              <a:latin typeface="Open Sans"/>
              <a:cs typeface="Open Sans"/>
            </a:endParaRPr>
          </a:p>
          <a:p>
            <a:pPr marL="220345" lvl="1" indent="-111125">
              <a:lnSpc>
                <a:spcPct val="100000"/>
              </a:lnSpc>
              <a:spcBef>
                <a:spcPts val="385"/>
              </a:spcBef>
              <a:buChar char="–"/>
              <a:tabLst>
                <a:tab pos="220979" algn="l"/>
              </a:tabLst>
            </a:pP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Titkolózni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kell,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mert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a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XXXXXX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 ellopja</a:t>
            </a:r>
            <a:endParaRPr sz="750">
              <a:latin typeface="Open Sans"/>
              <a:cs typeface="Open Sans"/>
            </a:endParaRPr>
          </a:p>
          <a:p>
            <a:pPr marL="220345" lvl="1" indent="-111125">
              <a:lnSpc>
                <a:spcPct val="100000"/>
              </a:lnSpc>
              <a:spcBef>
                <a:spcPts val="200"/>
              </a:spcBef>
              <a:buChar char="–"/>
              <a:tabLst>
                <a:tab pos="220979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Csak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az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 új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cikkek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számítanak,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mert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azokból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van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reklámbevétel</a:t>
            </a:r>
            <a:endParaRPr sz="750">
              <a:latin typeface="Open Sans"/>
              <a:cs typeface="Open Sans"/>
            </a:endParaRPr>
          </a:p>
          <a:p>
            <a:pPr marL="220345" lvl="1" indent="-111125">
              <a:lnSpc>
                <a:spcPct val="100000"/>
              </a:lnSpc>
              <a:spcBef>
                <a:spcPts val="195"/>
              </a:spcBef>
              <a:buChar char="–"/>
              <a:tabLst>
                <a:tab pos="220979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Monetizálni kell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vagyont!</a:t>
            </a:r>
            <a:r>
              <a:rPr sz="750" spc="6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(A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régi/népszerű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cikkek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paywall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mögé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kerülnek.)</a:t>
            </a:r>
            <a:endParaRPr sz="75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545"/>
              </a:spcBef>
              <a:buChar char="•"/>
              <a:tabLst>
                <a:tab pos="115570" algn="l"/>
              </a:tabLst>
            </a:pP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Mi</a:t>
            </a:r>
            <a:r>
              <a:rPr sz="800" spc="-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lesz</a:t>
            </a:r>
            <a:r>
              <a:rPr sz="80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digitális</a:t>
            </a:r>
            <a:r>
              <a:rPr sz="80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örökséggel?</a:t>
            </a:r>
            <a:endParaRPr sz="800">
              <a:latin typeface="Open Sans"/>
              <a:cs typeface="Open Sans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243" y="164335"/>
            <a:ext cx="12319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40" dirty="0"/>
              <a:t>Élen</a:t>
            </a:r>
            <a:r>
              <a:rPr spc="-20" dirty="0"/>
              <a:t> </a:t>
            </a:r>
            <a:r>
              <a:rPr spc="-15" dirty="0"/>
              <a:t>járó</a:t>
            </a:r>
            <a:r>
              <a:rPr spc="-20" dirty="0"/>
              <a:t> </a:t>
            </a:r>
            <a:r>
              <a:rPr spc="-65" dirty="0"/>
              <a:t>példák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5729" y="738692"/>
            <a:ext cx="3909695" cy="174752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14935" indent="-102870">
              <a:lnSpc>
                <a:spcPct val="100000"/>
              </a:lnSpc>
              <a:spcBef>
                <a:spcPts val="555"/>
              </a:spcBef>
              <a:buChar char="•"/>
              <a:tabLst>
                <a:tab pos="115570" algn="l"/>
              </a:tabLst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Wikipedia!</a:t>
            </a:r>
            <a:endParaRPr sz="800">
              <a:latin typeface="Open Sans"/>
              <a:cs typeface="Open Sans"/>
            </a:endParaRPr>
          </a:p>
          <a:p>
            <a:pPr marL="220345" lvl="1" indent="-111125">
              <a:lnSpc>
                <a:spcPct val="100000"/>
              </a:lnSpc>
              <a:spcBef>
                <a:spcPts val="385"/>
              </a:spcBef>
              <a:buChar char="–"/>
              <a:tabLst>
                <a:tab pos="220979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Mindenkinek ugyanazt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mutatja,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 nincs személyre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szabott tartalom</a:t>
            </a:r>
            <a:endParaRPr sz="750">
              <a:latin typeface="Open Sans"/>
              <a:cs typeface="Open Sans"/>
            </a:endParaRPr>
          </a:p>
          <a:p>
            <a:pPr marL="220345" lvl="1" indent="-111125">
              <a:lnSpc>
                <a:spcPct val="100000"/>
              </a:lnSpc>
              <a:spcBef>
                <a:spcPts val="195"/>
              </a:spcBef>
              <a:buChar char="–"/>
              <a:tabLst>
                <a:tab pos="220979" algn="l"/>
              </a:tabLst>
            </a:pP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Emberek által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olvasható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permalinkek</a:t>
            </a:r>
            <a:endParaRPr sz="750">
              <a:latin typeface="Open Sans"/>
              <a:cs typeface="Open Sans"/>
            </a:endParaRPr>
          </a:p>
          <a:p>
            <a:pPr marL="220345" lvl="1" indent="-111125">
              <a:lnSpc>
                <a:spcPct val="100000"/>
              </a:lnSpc>
              <a:spcBef>
                <a:spcPts val="195"/>
              </a:spcBef>
              <a:buChar char="–"/>
              <a:tabLst>
                <a:tab pos="220979" algn="l"/>
              </a:tabLst>
            </a:pP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Verziókezelt, metaadatolt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 (GIT,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mint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minta)</a:t>
            </a:r>
            <a:endParaRPr sz="750">
              <a:latin typeface="Open Sans"/>
              <a:cs typeface="Open Sans"/>
            </a:endParaRPr>
          </a:p>
          <a:p>
            <a:pPr marL="220345" lvl="1" indent="-111125">
              <a:lnSpc>
                <a:spcPct val="100000"/>
              </a:lnSpc>
              <a:spcBef>
                <a:spcPts val="195"/>
              </a:spcBef>
              <a:buChar char="–"/>
              <a:tabLst>
                <a:tab pos="220979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Minden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módosításnak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 van dátuma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és szerkesztője (a visszavonásnak is)</a:t>
            </a:r>
            <a:endParaRPr sz="750">
              <a:latin typeface="Open Sans"/>
              <a:cs typeface="Open Sans"/>
            </a:endParaRPr>
          </a:p>
          <a:p>
            <a:pPr marL="220345" lvl="1" indent="-111125">
              <a:lnSpc>
                <a:spcPct val="100000"/>
              </a:lnSpc>
              <a:spcBef>
                <a:spcPts val="200"/>
              </a:spcBef>
              <a:buChar char="–"/>
              <a:tabLst>
                <a:tab pos="220979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Minden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 módosítás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elérhető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és hivatkozható</a:t>
            </a:r>
            <a:endParaRPr sz="75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440"/>
              </a:spcBef>
              <a:buChar char="•"/>
              <a:tabLst>
                <a:tab pos="115570" algn="l"/>
              </a:tabLst>
            </a:pP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Ezt</a:t>
            </a:r>
            <a:r>
              <a:rPr sz="80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mind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tudja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Wordpress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is!</a:t>
            </a:r>
            <a:r>
              <a:rPr sz="800" spc="7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Csak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be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kell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kapcsolni...</a:t>
            </a:r>
            <a:endParaRPr sz="800">
              <a:latin typeface="Open Sans"/>
              <a:cs typeface="Open Sans"/>
            </a:endParaRPr>
          </a:p>
          <a:p>
            <a:pPr marL="220345" lvl="1" indent="-111125">
              <a:lnSpc>
                <a:spcPct val="100000"/>
              </a:lnSpc>
              <a:spcBef>
                <a:spcPts val="385"/>
              </a:spcBef>
              <a:buChar char="–"/>
              <a:tabLst>
                <a:tab pos="220979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 crawlerek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 a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Wordpress dolgaira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tanulnak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rá</a:t>
            </a:r>
            <a:endParaRPr sz="75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445"/>
              </a:spcBef>
              <a:buChar char="•"/>
              <a:tabLst>
                <a:tab pos="115570" algn="l"/>
              </a:tabLst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Vannak újdonságok, amik még a 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küszöbön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állnak:</a:t>
            </a:r>
            <a:r>
              <a:rPr sz="800" spc="8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i="1" spc="5" dirty="0">
                <a:solidFill>
                  <a:srgbClr val="1F2B20"/>
                </a:solidFill>
                <a:latin typeface="Open Sans"/>
                <a:cs typeface="Open Sans"/>
              </a:rPr>
              <a:t>Blockchain-alapú</a:t>
            </a:r>
            <a:r>
              <a:rPr sz="800" i="1" spc="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hitelesítés</a:t>
            </a:r>
            <a:endParaRPr sz="800">
              <a:latin typeface="Open Sans"/>
              <a:cs typeface="Open Sans"/>
            </a:endParaRPr>
          </a:p>
          <a:p>
            <a:pPr marL="220345" lvl="1" indent="-111125">
              <a:lnSpc>
                <a:spcPct val="100000"/>
              </a:lnSpc>
              <a:spcBef>
                <a:spcPts val="385"/>
              </a:spcBef>
              <a:buChar char="–"/>
              <a:tabLst>
                <a:tab pos="220979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tartalom hitelességét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egy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olyan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elosztott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hálózat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garantálná,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mint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ami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Bitcoin-ét</a:t>
            </a:r>
            <a:endParaRPr sz="750">
              <a:latin typeface="Open Sans"/>
              <a:cs typeface="Open Sans"/>
            </a:endParaRPr>
          </a:p>
          <a:p>
            <a:pPr marL="220345" lvl="1" indent="-111125">
              <a:lnSpc>
                <a:spcPct val="100000"/>
              </a:lnSpc>
              <a:spcBef>
                <a:spcPts val="200"/>
              </a:spcBef>
              <a:buChar char="–"/>
              <a:tabLst>
                <a:tab pos="220979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Ha</a:t>
            </a:r>
            <a:r>
              <a:rPr sz="750" spc="-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szereplők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is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 akarják...</a:t>
            </a:r>
            <a:endParaRPr sz="750">
              <a:latin typeface="Open Sans"/>
              <a:cs typeface="Open Sans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243" y="164335"/>
            <a:ext cx="31521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0" dirty="0"/>
              <a:t>Portált</a:t>
            </a:r>
            <a:r>
              <a:rPr spc="-15" dirty="0"/>
              <a:t> </a:t>
            </a:r>
            <a:r>
              <a:rPr spc="-30" dirty="0"/>
              <a:t>crawljáról,</a:t>
            </a:r>
            <a:r>
              <a:rPr spc="-15" dirty="0"/>
              <a:t> </a:t>
            </a:r>
            <a:r>
              <a:rPr spc="-30" dirty="0"/>
              <a:t>archivistát</a:t>
            </a:r>
            <a:r>
              <a:rPr spc="-10" dirty="0"/>
              <a:t> </a:t>
            </a:r>
            <a:r>
              <a:rPr spc="-25" dirty="0"/>
              <a:t>kitartásáról!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7243" y="646139"/>
            <a:ext cx="4204335" cy="1923414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Lehet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akármilyen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portál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kinézete,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amíg</a:t>
            </a:r>
            <a:endParaRPr sz="800">
              <a:latin typeface="Open Sans"/>
              <a:cs typeface="Open Sans"/>
            </a:endParaRPr>
          </a:p>
          <a:p>
            <a:pPr marL="143510" indent="-103505">
              <a:lnSpc>
                <a:spcPct val="100000"/>
              </a:lnSpc>
              <a:spcBef>
                <a:spcPts val="530"/>
              </a:spcBef>
              <a:buChar char="•"/>
              <a:tabLst>
                <a:tab pos="144145" algn="l"/>
              </a:tabLst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Van napi,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havi, éves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cikkarchívum,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szükség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esetén ezeken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belül lapozás</a:t>
            </a:r>
            <a:endParaRPr sz="800">
              <a:latin typeface="Open Sans"/>
              <a:cs typeface="Open Sans"/>
            </a:endParaRPr>
          </a:p>
          <a:p>
            <a:pPr marL="143510" indent="-103505">
              <a:lnSpc>
                <a:spcPct val="100000"/>
              </a:lnSpc>
              <a:spcBef>
                <a:spcPts val="535"/>
              </a:spcBef>
              <a:buChar char="•"/>
              <a:tabLst>
                <a:tab pos="144145" algn="l"/>
              </a:tabLst>
            </a:pP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Minden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cikk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egyszer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szerepel az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archívumban,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de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egyszer legalább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szerepel</a:t>
            </a:r>
            <a:endParaRPr sz="800">
              <a:latin typeface="Open Sans"/>
              <a:cs typeface="Open Sans"/>
            </a:endParaRPr>
          </a:p>
          <a:p>
            <a:pPr marL="143510" indent="-103505">
              <a:lnSpc>
                <a:spcPct val="100000"/>
              </a:lnSpc>
              <a:spcBef>
                <a:spcPts val="535"/>
              </a:spcBef>
              <a:buChar char="•"/>
              <a:tabLst>
                <a:tab pos="144145" algn="l"/>
              </a:tabLst>
            </a:pP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Minden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cikk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egyedi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azonosítóval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rendelkezik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vagy teljesen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rendezhető</a:t>
            </a:r>
            <a:endParaRPr sz="800">
              <a:latin typeface="Open Sans"/>
              <a:cs typeface="Open Sans"/>
            </a:endParaRPr>
          </a:p>
          <a:p>
            <a:pPr marL="143510" indent="-103505">
              <a:lnSpc>
                <a:spcPct val="100000"/>
              </a:lnSpc>
              <a:spcBef>
                <a:spcPts val="535"/>
              </a:spcBef>
              <a:buChar char="•"/>
              <a:tabLst>
                <a:tab pos="144145" algn="l"/>
              </a:tabLst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Emberek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által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olvasható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permalink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minden oldalra</a:t>
            </a:r>
            <a:endParaRPr sz="800">
              <a:latin typeface="Open Sans"/>
              <a:cs typeface="Open Sans"/>
            </a:endParaRPr>
          </a:p>
          <a:p>
            <a:pPr marL="143510" indent="-103505">
              <a:lnSpc>
                <a:spcPct val="100000"/>
              </a:lnSpc>
              <a:spcBef>
                <a:spcPts val="535"/>
              </a:spcBef>
              <a:buChar char="•"/>
              <a:tabLst>
                <a:tab pos="144145" algn="l"/>
              </a:tabLst>
            </a:pP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Ha</a:t>
            </a:r>
            <a:r>
              <a:rPr sz="80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változott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link,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átirányítás</a:t>
            </a:r>
            <a:r>
              <a:rPr sz="80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régiről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az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új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linkre</a:t>
            </a:r>
            <a:endParaRPr sz="800">
              <a:latin typeface="Open Sans"/>
              <a:cs typeface="Open Sans"/>
            </a:endParaRPr>
          </a:p>
          <a:p>
            <a:pPr marL="143510" indent="-103505">
              <a:lnSpc>
                <a:spcPct val="100000"/>
              </a:lnSpc>
              <a:spcBef>
                <a:spcPts val="535"/>
              </a:spcBef>
              <a:buChar char="•"/>
              <a:tabLst>
                <a:tab pos="144145" algn="l"/>
              </a:tabLst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Az új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linken jelzés:</a:t>
            </a:r>
            <a:r>
              <a:rPr sz="800" spc="8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„csak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link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új,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tartalom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megegyezik”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(pl.</a:t>
            </a:r>
            <a:r>
              <a:rPr sz="800" spc="8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egyedi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cikkazonosító)</a:t>
            </a:r>
            <a:endParaRPr sz="800">
              <a:latin typeface="Open Sans"/>
              <a:cs typeface="Open Sans"/>
            </a:endParaRPr>
          </a:p>
          <a:p>
            <a:pPr marL="143510" indent="-103505">
              <a:lnSpc>
                <a:spcPct val="100000"/>
              </a:lnSpc>
              <a:spcBef>
                <a:spcPts val="535"/>
              </a:spcBef>
              <a:buChar char="•"/>
              <a:tabLst>
                <a:tab pos="144145" algn="l"/>
              </a:tabLst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Szabványos, géppel olvasható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metaadatok</a:t>
            </a:r>
            <a:endParaRPr sz="800">
              <a:latin typeface="Open Sans"/>
              <a:cs typeface="Open Sans"/>
            </a:endParaRPr>
          </a:p>
          <a:p>
            <a:pPr marL="143510" indent="-103505">
              <a:lnSpc>
                <a:spcPct val="100000"/>
              </a:lnSpc>
              <a:spcBef>
                <a:spcPts val="535"/>
              </a:spcBef>
              <a:buChar char="•"/>
              <a:tabLst>
                <a:tab pos="144145" algn="l"/>
              </a:tabLst>
            </a:pP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formázás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és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tartalom szétválasztása:</a:t>
            </a:r>
            <a:r>
              <a:rPr sz="800" spc="9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 formai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változtatás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nem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ront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el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tartalmat</a:t>
            </a:r>
            <a:endParaRPr sz="800">
              <a:latin typeface="Open Sans"/>
              <a:cs typeface="Open Sans"/>
            </a:endParaRPr>
          </a:p>
          <a:p>
            <a:pPr marL="143510" indent="-103505">
              <a:lnSpc>
                <a:spcPct val="100000"/>
              </a:lnSpc>
              <a:spcBef>
                <a:spcPts val="530"/>
              </a:spcBef>
              <a:buChar char="•"/>
              <a:tabLst>
                <a:tab pos="144145" algn="l"/>
              </a:tabLst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Nincsenek</a:t>
            </a:r>
            <a:r>
              <a:rPr sz="80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végtelen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közvetítések</a:t>
            </a:r>
            <a:endParaRPr sz="800">
              <a:latin typeface="Open Sans"/>
              <a:cs typeface="Open Sans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243" y="164335"/>
            <a:ext cx="35953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60" dirty="0"/>
              <a:t>Néhány</a:t>
            </a:r>
            <a:r>
              <a:rPr spc="10" dirty="0"/>
              <a:t> </a:t>
            </a:r>
            <a:r>
              <a:rPr spc="-50" dirty="0"/>
              <a:t>érdekes</a:t>
            </a:r>
            <a:r>
              <a:rPr spc="10" dirty="0"/>
              <a:t> </a:t>
            </a:r>
            <a:r>
              <a:rPr spc="-45" dirty="0"/>
              <a:t>hiba,</a:t>
            </a:r>
            <a:r>
              <a:rPr spc="10" dirty="0"/>
              <a:t> </a:t>
            </a:r>
            <a:r>
              <a:rPr spc="-55" dirty="0"/>
              <a:t>amivel</a:t>
            </a:r>
            <a:r>
              <a:rPr spc="10" dirty="0"/>
              <a:t> </a:t>
            </a:r>
            <a:r>
              <a:rPr spc="-75" dirty="0"/>
              <a:t>eddig</a:t>
            </a:r>
            <a:r>
              <a:rPr spc="10" dirty="0"/>
              <a:t> </a:t>
            </a:r>
            <a:r>
              <a:rPr spc="-45" dirty="0"/>
              <a:t>találkoztunk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5729" y="594641"/>
            <a:ext cx="4135754" cy="211328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14935" indent="-102870">
              <a:lnSpc>
                <a:spcPct val="100000"/>
              </a:lnSpc>
              <a:spcBef>
                <a:spcPts val="630"/>
              </a:spcBef>
              <a:buChar char="•"/>
              <a:tabLst>
                <a:tab pos="115570" algn="l"/>
              </a:tabLst>
            </a:pP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rovatok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eltűnnek,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átneveződnek,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elérhetetlenné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válnak</a:t>
            </a:r>
            <a:endParaRPr sz="80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530"/>
              </a:spcBef>
              <a:buChar char="•"/>
              <a:tabLst>
                <a:tab pos="115570" algn="l"/>
              </a:tabLst>
            </a:pP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cikkek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URL-jébe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valami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hiba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kerül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(pl.</a:t>
            </a:r>
            <a:r>
              <a:rPr sz="800" spc="9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URL-kódolás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és az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Unicode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karakterek)</a:t>
            </a:r>
            <a:endParaRPr sz="80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535"/>
              </a:spcBef>
              <a:buChar char="•"/>
              <a:tabLst>
                <a:tab pos="115570" algn="l"/>
              </a:tabLst>
            </a:pP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Rovatonként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van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csak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archívum,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az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alrovatok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duplikálják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az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archívumot</a:t>
            </a:r>
            <a:endParaRPr sz="80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535"/>
              </a:spcBef>
              <a:buChar char="•"/>
              <a:tabLst>
                <a:tab pos="115570" algn="l"/>
              </a:tabLst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Angol- és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magyarnyelvű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cikkek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vegyesen</a:t>
            </a:r>
            <a:endParaRPr sz="80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535"/>
              </a:spcBef>
              <a:buChar char="•"/>
              <a:tabLst>
                <a:tab pos="115570" algn="l"/>
              </a:tabLst>
            </a:pP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Dátum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scripttel van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csak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generálva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(pl.</a:t>
            </a:r>
            <a:r>
              <a:rPr sz="800" spc="8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tegnap,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múlthéten)</a:t>
            </a:r>
            <a:endParaRPr sz="80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535"/>
              </a:spcBef>
              <a:buChar char="•"/>
              <a:tabLst>
                <a:tab pos="115570" algn="l"/>
              </a:tabLst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Ismétlődő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reklám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„cikkek”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az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archívumban</a:t>
            </a:r>
            <a:endParaRPr sz="80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535"/>
              </a:spcBef>
              <a:buChar char="•"/>
              <a:tabLst>
                <a:tab pos="115570" algn="l"/>
              </a:tabLst>
            </a:pP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Nem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működő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formázási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elemek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(pl.</a:t>
            </a:r>
            <a:r>
              <a:rPr sz="800" spc="7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lapozások)</a:t>
            </a:r>
            <a:endParaRPr sz="80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535"/>
              </a:spcBef>
              <a:buChar char="•"/>
              <a:tabLst>
                <a:tab pos="115570" algn="l"/>
              </a:tabLst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Latin-1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vagy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Latin-2 kódolás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2021-ben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(!)</a:t>
            </a:r>
            <a:endParaRPr sz="80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535"/>
              </a:spcBef>
              <a:buChar char="•"/>
              <a:tabLst>
                <a:tab pos="115570" algn="l"/>
              </a:tabLst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Import hibák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(pl.</a:t>
            </a:r>
            <a:r>
              <a:rPr sz="800" spc="8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másodpercre azonos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időben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megjelent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cikkek,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kódolási hibák)</a:t>
            </a:r>
            <a:endParaRPr sz="80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530"/>
              </a:spcBef>
              <a:buChar char="•"/>
              <a:tabLst>
                <a:tab pos="115570" algn="l"/>
              </a:tabLst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Különféle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(teljesen másként működő) portálok összedrótozása</a:t>
            </a:r>
            <a:endParaRPr sz="80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535"/>
              </a:spcBef>
              <a:buChar char="•"/>
              <a:tabLst>
                <a:tab pos="115570" algn="l"/>
              </a:tabLst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Hiányos,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rossz,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ellentmondásos metaadatok (meta tag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vs.</a:t>
            </a:r>
            <a:r>
              <a:rPr sz="800" spc="8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ember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számára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látható)</a:t>
            </a:r>
            <a:endParaRPr sz="800">
              <a:latin typeface="Open Sans"/>
              <a:cs typeface="Open Sans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243" y="164335"/>
            <a:ext cx="19691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95" dirty="0"/>
              <a:t>Az</a:t>
            </a:r>
            <a:r>
              <a:rPr spc="5" dirty="0"/>
              <a:t> </a:t>
            </a:r>
            <a:r>
              <a:rPr spc="-35" dirty="0"/>
              <a:t>említett</a:t>
            </a:r>
            <a:r>
              <a:rPr spc="5" dirty="0"/>
              <a:t> </a:t>
            </a:r>
            <a:r>
              <a:rPr spc="-45" dirty="0"/>
              <a:t>hibák</a:t>
            </a:r>
            <a:r>
              <a:rPr spc="5" dirty="0"/>
              <a:t> </a:t>
            </a:r>
            <a:r>
              <a:rPr spc="-40" dirty="0"/>
              <a:t>kezelése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17475" indent="-102870">
              <a:lnSpc>
                <a:spcPct val="100000"/>
              </a:lnSpc>
              <a:spcBef>
                <a:spcPts val="630"/>
              </a:spcBef>
              <a:buChar char="•"/>
              <a:tabLst>
                <a:tab pos="118745" algn="l"/>
              </a:tabLst>
            </a:pPr>
            <a:r>
              <a:rPr spc="15" dirty="0">
                <a:hlinkClick r:id="rId2"/>
              </a:rPr>
              <a:t>A</a:t>
            </a:r>
            <a:r>
              <a:rPr spc="5" dirty="0">
                <a:hlinkClick r:id="rId2"/>
              </a:rPr>
              <a:t> </a:t>
            </a:r>
            <a:r>
              <a:rPr spc="10" dirty="0">
                <a:hlinkClick r:id="rId2"/>
              </a:rPr>
              <a:t>saját </a:t>
            </a:r>
            <a:r>
              <a:rPr spc="5" dirty="0">
                <a:hlinkClick r:id="rId2"/>
              </a:rPr>
              <a:t>crawlerünk </a:t>
            </a:r>
            <a:r>
              <a:rPr spc="10" dirty="0"/>
              <a:t>a fenti hibákat</a:t>
            </a:r>
            <a:r>
              <a:rPr spc="5" dirty="0"/>
              <a:t> </a:t>
            </a:r>
            <a:r>
              <a:rPr spc="10" dirty="0"/>
              <a:t>kezelni tudja (Indig</a:t>
            </a:r>
            <a:r>
              <a:rPr spc="5" dirty="0"/>
              <a:t> </a:t>
            </a:r>
            <a:r>
              <a:rPr spc="10" dirty="0"/>
              <a:t>és tsai.</a:t>
            </a:r>
            <a:r>
              <a:rPr dirty="0"/>
              <a:t> </a:t>
            </a:r>
            <a:r>
              <a:rPr spc="10" dirty="0">
                <a:hlinkClick r:id="rId3" action="ppaction://hlinksldjump"/>
              </a:rPr>
              <a:t>2020</a:t>
            </a:r>
            <a:r>
              <a:rPr spc="10" dirty="0"/>
              <a:t>)</a:t>
            </a:r>
          </a:p>
          <a:p>
            <a:pPr marL="117475" indent="-102870">
              <a:lnSpc>
                <a:spcPct val="100000"/>
              </a:lnSpc>
              <a:spcBef>
                <a:spcPts val="530"/>
              </a:spcBef>
              <a:buChar char="•"/>
              <a:tabLst>
                <a:tab pos="118745" algn="l"/>
              </a:tabLst>
            </a:pPr>
            <a:r>
              <a:rPr spc="15" dirty="0"/>
              <a:t>A</a:t>
            </a:r>
            <a:r>
              <a:rPr spc="10" dirty="0"/>
              <a:t> formázást</a:t>
            </a:r>
            <a:r>
              <a:rPr spc="15" dirty="0"/>
              <a:t> </a:t>
            </a:r>
            <a:r>
              <a:rPr spc="10" dirty="0"/>
              <a:t>a</a:t>
            </a:r>
            <a:r>
              <a:rPr spc="15" dirty="0"/>
              <a:t> </a:t>
            </a:r>
            <a:r>
              <a:rPr spc="10" dirty="0"/>
              <a:t>saját</a:t>
            </a:r>
            <a:r>
              <a:rPr spc="15" dirty="0"/>
              <a:t> </a:t>
            </a:r>
            <a:r>
              <a:rPr spc="5" dirty="0"/>
              <a:t>megoldásunkkal</a:t>
            </a:r>
            <a:r>
              <a:rPr spc="15" dirty="0"/>
              <a:t> </a:t>
            </a:r>
            <a:r>
              <a:rPr spc="10" dirty="0"/>
              <a:t>hibátlanul</a:t>
            </a:r>
            <a:r>
              <a:rPr spc="15" dirty="0"/>
              <a:t> </a:t>
            </a:r>
            <a:r>
              <a:rPr spc="10" dirty="0"/>
              <a:t>egységesítjük</a:t>
            </a:r>
            <a:r>
              <a:rPr spc="15" dirty="0"/>
              <a:t> </a:t>
            </a:r>
            <a:r>
              <a:rPr spc="10" dirty="0"/>
              <a:t>(</a:t>
            </a:r>
            <a:r>
              <a:rPr spc="10" dirty="0">
                <a:hlinkClick r:id="rId4"/>
              </a:rPr>
              <a:t>HTML2TEI</a:t>
            </a:r>
            <a:r>
              <a:rPr spc="10" dirty="0"/>
              <a:t>)</a:t>
            </a:r>
          </a:p>
          <a:p>
            <a:pPr marL="117475" indent="-102870">
              <a:lnSpc>
                <a:spcPct val="100000"/>
              </a:lnSpc>
              <a:spcBef>
                <a:spcPts val="434"/>
              </a:spcBef>
              <a:buChar char="•"/>
              <a:tabLst>
                <a:tab pos="118745" algn="l"/>
              </a:tabLst>
            </a:pPr>
            <a:r>
              <a:rPr spc="10" dirty="0"/>
              <a:t>Automatikusan összevetjük,</a:t>
            </a:r>
            <a:r>
              <a:rPr spc="15" dirty="0"/>
              <a:t> </a:t>
            </a:r>
            <a:r>
              <a:rPr spc="10" dirty="0"/>
              <a:t>kiegészítjük</a:t>
            </a:r>
            <a:r>
              <a:rPr spc="15" dirty="0"/>
              <a:t> </a:t>
            </a:r>
            <a:r>
              <a:rPr spc="10" dirty="0"/>
              <a:t>az </a:t>
            </a:r>
            <a:r>
              <a:rPr spc="5" dirty="0"/>
              <a:t>archívumainkat</a:t>
            </a:r>
          </a:p>
          <a:p>
            <a:pPr marL="222885" lvl="1" indent="-111125">
              <a:lnSpc>
                <a:spcPct val="100000"/>
              </a:lnSpc>
              <a:spcBef>
                <a:spcPts val="385"/>
              </a:spcBef>
              <a:buChar char="–"/>
              <a:tabLst>
                <a:tab pos="224154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Archive.org</a:t>
            </a:r>
            <a:endParaRPr sz="750">
              <a:latin typeface="Open Sans"/>
              <a:cs typeface="Open Sans"/>
            </a:endParaRPr>
          </a:p>
          <a:p>
            <a:pPr marL="222885" lvl="1" indent="-111125">
              <a:lnSpc>
                <a:spcPct val="100000"/>
              </a:lnSpc>
              <a:spcBef>
                <a:spcPts val="200"/>
              </a:spcBef>
              <a:buChar char="–"/>
              <a:tabLst>
                <a:tab pos="224154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CommonCrawl</a:t>
            </a:r>
            <a:endParaRPr sz="750">
              <a:latin typeface="Open Sans"/>
              <a:cs typeface="Open Sans"/>
            </a:endParaRPr>
          </a:p>
          <a:p>
            <a:pPr marL="117475" indent="-102870">
              <a:lnSpc>
                <a:spcPct val="100000"/>
              </a:lnSpc>
              <a:spcBef>
                <a:spcPts val="540"/>
              </a:spcBef>
              <a:buChar char="•"/>
              <a:tabLst>
                <a:tab pos="118745" algn="l"/>
              </a:tabLst>
            </a:pPr>
            <a:r>
              <a:rPr spc="5" dirty="0"/>
              <a:t>Vizsgáljuk</a:t>
            </a:r>
            <a:r>
              <a:rPr spc="20" dirty="0"/>
              <a:t> </a:t>
            </a:r>
            <a:r>
              <a:rPr spc="10" dirty="0"/>
              <a:t>a</a:t>
            </a:r>
            <a:r>
              <a:rPr spc="25" dirty="0"/>
              <a:t> </a:t>
            </a:r>
            <a:r>
              <a:rPr spc="10" dirty="0"/>
              <a:t>konkurens</a:t>
            </a:r>
            <a:r>
              <a:rPr spc="20" dirty="0"/>
              <a:t> </a:t>
            </a:r>
            <a:r>
              <a:rPr spc="5" dirty="0"/>
              <a:t>megoldásokat,</a:t>
            </a:r>
            <a:r>
              <a:rPr spc="25" dirty="0"/>
              <a:t> </a:t>
            </a:r>
            <a:r>
              <a:rPr spc="10" dirty="0"/>
              <a:t>amit</a:t>
            </a:r>
            <a:r>
              <a:rPr spc="25" dirty="0"/>
              <a:t> </a:t>
            </a:r>
            <a:r>
              <a:rPr spc="10" dirty="0"/>
              <a:t>lehet,</a:t>
            </a:r>
            <a:r>
              <a:rPr spc="20" dirty="0"/>
              <a:t> </a:t>
            </a:r>
            <a:r>
              <a:rPr spc="5" dirty="0"/>
              <a:t>automatikusan</a:t>
            </a:r>
            <a:r>
              <a:rPr spc="25" dirty="0"/>
              <a:t> </a:t>
            </a:r>
            <a:r>
              <a:rPr spc="10" dirty="0"/>
              <a:t>összehasonlítunk</a:t>
            </a:r>
          </a:p>
          <a:p>
            <a:pPr marL="2540">
              <a:lnSpc>
                <a:spcPct val="100000"/>
              </a:lnSpc>
              <a:spcBef>
                <a:spcPts val="25"/>
              </a:spcBef>
              <a:buClr>
                <a:srgbClr val="1F2B20"/>
              </a:buClr>
              <a:buFont typeface="Open Sans"/>
              <a:buChar char="•"/>
            </a:pPr>
            <a:endParaRPr sz="1400"/>
          </a:p>
          <a:p>
            <a:pPr marL="117475" indent="-102870">
              <a:lnSpc>
                <a:spcPct val="100000"/>
              </a:lnSpc>
              <a:buChar char="•"/>
              <a:tabLst>
                <a:tab pos="118745" algn="l"/>
              </a:tabLst>
            </a:pPr>
            <a:r>
              <a:rPr spc="5" dirty="0"/>
              <a:t>Felajánljuk</a:t>
            </a:r>
            <a:r>
              <a:rPr spc="10" dirty="0"/>
              <a:t> a segítségünket a portál üzemeltetőknek!</a:t>
            </a:r>
          </a:p>
          <a:p>
            <a:pPr marL="222885" lvl="1" indent="-111125">
              <a:lnSpc>
                <a:spcPct val="100000"/>
              </a:lnSpc>
              <a:spcBef>
                <a:spcPts val="385"/>
              </a:spcBef>
              <a:buChar char="–"/>
              <a:tabLst>
                <a:tab pos="224154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A legrosszabb,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ami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történhet egy oldallal,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ha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az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emberek nem látogatják</a:t>
            </a:r>
            <a:endParaRPr sz="750">
              <a:latin typeface="Open Sans"/>
              <a:cs typeface="Open Sans"/>
            </a:endParaRPr>
          </a:p>
          <a:p>
            <a:pPr marL="222885" lvl="1" indent="-111125">
              <a:lnSpc>
                <a:spcPct val="100000"/>
              </a:lnSpc>
              <a:spcBef>
                <a:spcPts val="195"/>
              </a:spcBef>
              <a:buChar char="–"/>
              <a:tabLst>
                <a:tab pos="224154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A hibák eltántorítják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a felhasználókat, a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crawlereket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 viszont nem</a:t>
            </a:r>
            <a:endParaRPr sz="750">
              <a:latin typeface="Open Sans"/>
              <a:cs typeface="Open Sans"/>
            </a:endParaRPr>
          </a:p>
          <a:p>
            <a:pPr marL="222885" lvl="1" indent="-111125">
              <a:lnSpc>
                <a:spcPct val="100000"/>
              </a:lnSpc>
              <a:spcBef>
                <a:spcPts val="195"/>
              </a:spcBef>
              <a:buChar char="–"/>
              <a:tabLst>
                <a:tab pos="224154" algn="l"/>
              </a:tabLst>
            </a:pP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Nem elég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csak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 jó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tartalmat szolgáltatni,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hosszútávú </a:t>
            </a:r>
            <a:r>
              <a:rPr sz="750" spc="-10" dirty="0">
                <a:solidFill>
                  <a:srgbClr val="1F2B20"/>
                </a:solidFill>
                <a:latin typeface="Open Sans"/>
                <a:cs typeface="Open Sans"/>
              </a:rPr>
              <a:t>megbízhatóság</a:t>
            </a:r>
            <a:r>
              <a:rPr sz="75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1F2B20"/>
                </a:solidFill>
                <a:latin typeface="Open Sans"/>
                <a:cs typeface="Open Sans"/>
              </a:rPr>
              <a:t>is fontos</a:t>
            </a:r>
            <a:endParaRPr sz="750">
              <a:latin typeface="Open Sans"/>
              <a:cs typeface="Open Sans"/>
            </a:endParaRPr>
          </a:p>
          <a:p>
            <a:pPr marL="117475" indent="-102870">
              <a:lnSpc>
                <a:spcPct val="100000"/>
              </a:lnSpc>
              <a:spcBef>
                <a:spcPts val="545"/>
              </a:spcBef>
              <a:buChar char="•"/>
              <a:tabLst>
                <a:tab pos="118745" algn="l"/>
              </a:tabLst>
            </a:pPr>
            <a:r>
              <a:rPr spc="10" dirty="0"/>
              <a:t>Haladni</a:t>
            </a:r>
            <a:r>
              <a:rPr spc="5" dirty="0"/>
              <a:t> </a:t>
            </a:r>
            <a:r>
              <a:rPr spc="10" dirty="0"/>
              <a:t>kell</a:t>
            </a:r>
            <a:r>
              <a:rPr spc="5" dirty="0"/>
              <a:t> </a:t>
            </a:r>
            <a:r>
              <a:rPr spc="10" dirty="0"/>
              <a:t>a</a:t>
            </a:r>
            <a:r>
              <a:rPr spc="5" dirty="0"/>
              <a:t> </a:t>
            </a:r>
            <a:r>
              <a:rPr spc="15" dirty="0"/>
              <a:t>web</a:t>
            </a:r>
            <a:r>
              <a:rPr spc="5" dirty="0"/>
              <a:t> </a:t>
            </a:r>
            <a:r>
              <a:rPr spc="10" dirty="0"/>
              <a:t>fejlődésével, </a:t>
            </a:r>
            <a:r>
              <a:rPr spc="15" dirty="0"/>
              <a:t>de</a:t>
            </a:r>
            <a:r>
              <a:rPr spc="5" dirty="0"/>
              <a:t> </a:t>
            </a:r>
            <a:r>
              <a:rPr spc="15" dirty="0"/>
              <a:t>nem</a:t>
            </a:r>
            <a:r>
              <a:rPr spc="5" dirty="0"/>
              <a:t> </a:t>
            </a:r>
            <a:r>
              <a:rPr spc="10" dirty="0"/>
              <a:t>a</a:t>
            </a:r>
            <a:r>
              <a:rPr spc="5" dirty="0"/>
              <a:t> </a:t>
            </a:r>
            <a:r>
              <a:rPr spc="10" dirty="0"/>
              <a:t>minőség</a:t>
            </a:r>
            <a:r>
              <a:rPr spc="5" dirty="0"/>
              <a:t> rovására</a:t>
            </a: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243" y="164335"/>
            <a:ext cx="15411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95" dirty="0"/>
              <a:t>A</a:t>
            </a:r>
            <a:r>
              <a:rPr spc="5" dirty="0"/>
              <a:t> </a:t>
            </a:r>
            <a:r>
              <a:rPr spc="-35" dirty="0"/>
              <a:t>hitelesség</a:t>
            </a:r>
            <a:r>
              <a:rPr spc="5" dirty="0"/>
              <a:t> </a:t>
            </a:r>
            <a:r>
              <a:rPr spc="-35" dirty="0"/>
              <a:t>ké</a:t>
            </a:r>
            <a:r>
              <a:rPr spc="-40" dirty="0"/>
              <a:t>r</a:t>
            </a:r>
            <a:r>
              <a:rPr spc="-60" dirty="0"/>
              <a:t>dése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5729" y="746469"/>
            <a:ext cx="4119245" cy="173355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14935" indent="-102870">
              <a:lnSpc>
                <a:spcPct val="100000"/>
              </a:lnSpc>
              <a:spcBef>
                <a:spcPts val="630"/>
              </a:spcBef>
              <a:buChar char="•"/>
              <a:tabLst>
                <a:tab pos="115570" algn="l"/>
              </a:tabLst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Miért</a:t>
            </a:r>
            <a:r>
              <a:rPr sz="800" spc="-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bízna</a:t>
            </a:r>
            <a:r>
              <a:rPr sz="800" spc="-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bárki</a:t>
            </a:r>
            <a:r>
              <a:rPr sz="80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bennünk?</a:t>
            </a:r>
            <a:endParaRPr sz="80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530"/>
              </a:spcBef>
              <a:buChar char="•"/>
              <a:tabLst>
                <a:tab pos="115570" algn="l"/>
              </a:tabLst>
            </a:pP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Mi</a:t>
            </a:r>
            <a:r>
              <a:rPr sz="80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történik,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ha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feltörik</a:t>
            </a:r>
            <a:r>
              <a:rPr sz="80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mi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archívumainkat?</a:t>
            </a:r>
            <a:endParaRPr sz="80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535"/>
              </a:spcBef>
              <a:buChar char="•"/>
              <a:tabLst>
                <a:tab pos="115570" algn="l"/>
              </a:tabLst>
            </a:pP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Ugyanez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igaz a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portálüzemeltetőkre vagy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az Archive.org-ra!</a:t>
            </a:r>
            <a:endParaRPr sz="80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1F2B20"/>
              </a:buClr>
              <a:buFont typeface="Open Sans"/>
              <a:buChar char="•"/>
            </a:pPr>
            <a:endParaRPr sz="145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buChar char="•"/>
              <a:tabLst>
                <a:tab pos="115570" algn="l"/>
              </a:tabLst>
            </a:pP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hibajelző- és hibajavító-kódoknak külön szakterülete van</a:t>
            </a:r>
            <a:endParaRPr sz="80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535"/>
              </a:spcBef>
              <a:buChar char="•"/>
              <a:tabLst>
                <a:tab pos="115570" algn="l"/>
              </a:tabLst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Blockchain:</a:t>
            </a:r>
            <a:r>
              <a:rPr sz="800" spc="7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teljesen digitális pénzeket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alapoznak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rá</a:t>
            </a:r>
            <a:endParaRPr sz="80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535"/>
              </a:spcBef>
              <a:buChar char="•"/>
              <a:tabLst>
                <a:tab pos="115570" algn="l"/>
              </a:tabLst>
            </a:pP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Hibajavító-kódok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+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Blockchain 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=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WarChain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 (Lendák, Indig és Palkó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  <a:hlinkClick r:id="rId2" action="ppaction://hlinksldjump"/>
              </a:rPr>
              <a:t>2021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)</a:t>
            </a:r>
            <a:endParaRPr sz="80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535"/>
              </a:spcBef>
              <a:buChar char="•"/>
              <a:tabLst>
                <a:tab pos="115570" algn="l"/>
              </a:tabLst>
            </a:pP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Jelenleg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kísérleti</a:t>
            </a:r>
            <a:r>
              <a:rPr sz="800" spc="2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stádiumban</a:t>
            </a:r>
            <a:r>
              <a:rPr sz="800" spc="2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van,</a:t>
            </a:r>
            <a:r>
              <a:rPr sz="800" spc="2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crawler(ek)</a:t>
            </a:r>
            <a:r>
              <a:rPr sz="800" spc="2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kimenetének</a:t>
            </a:r>
            <a:r>
              <a:rPr sz="800" spc="2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validálására</a:t>
            </a:r>
            <a:r>
              <a:rPr sz="800" spc="20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tervezve</a:t>
            </a:r>
            <a:endParaRPr sz="800">
              <a:latin typeface="Open Sans"/>
              <a:cs typeface="Open Sans"/>
            </a:endParaRPr>
          </a:p>
          <a:p>
            <a:pPr marL="114935" indent="-102870">
              <a:lnSpc>
                <a:spcPct val="100000"/>
              </a:lnSpc>
              <a:spcBef>
                <a:spcPts val="535"/>
              </a:spcBef>
              <a:buChar char="•"/>
              <a:tabLst>
                <a:tab pos="115570" algn="l"/>
              </a:tabLst>
            </a:pP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Ha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5" dirty="0">
                <a:solidFill>
                  <a:srgbClr val="1F2B20"/>
                </a:solidFill>
                <a:latin typeface="Open Sans"/>
                <a:cs typeface="Open Sans"/>
              </a:rPr>
              <a:t>be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tudnánk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építeni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a</a:t>
            </a:r>
            <a:r>
              <a:rPr sz="800" spc="5" dirty="0">
                <a:solidFill>
                  <a:srgbClr val="1F2B20"/>
                </a:solidFill>
                <a:latin typeface="Open Sans"/>
                <a:cs typeface="Open Sans"/>
              </a:rPr>
              <a:t> </a:t>
            </a:r>
            <a:r>
              <a:rPr sz="800" spc="10" dirty="0">
                <a:solidFill>
                  <a:srgbClr val="1F2B20"/>
                </a:solidFill>
                <a:latin typeface="Open Sans"/>
                <a:cs typeface="Open Sans"/>
              </a:rPr>
              <a:t>Wordpressbe...</a:t>
            </a:r>
            <a:endParaRPr sz="800">
              <a:latin typeface="Open Sans"/>
              <a:cs typeface="Open Sans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997</Words>
  <Application>Microsoft Office PowerPoint</Application>
  <PresentationFormat>Egyéni</PresentationFormat>
  <Paragraphs>122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Calibri</vt:lpstr>
      <vt:lpstr>Open Sans</vt:lpstr>
      <vt:lpstr>Palatino Linotype</vt:lpstr>
      <vt:lpstr>Office Theme</vt:lpstr>
      <vt:lpstr>A portál próbája a webaratás! Magyar nyelvű hírportálok archívumainak vizsgálata a digitális örökség  szemszögéből</vt:lpstr>
      <vt:lpstr>Bevezetés</vt:lpstr>
      <vt:lpstr>Bevezetés (folyt.)</vt:lpstr>
      <vt:lpstr>Probléma</vt:lpstr>
      <vt:lpstr>Élen járó példák</vt:lpstr>
      <vt:lpstr>Portált crawljáról, archivistát kitartásáról!</vt:lpstr>
      <vt:lpstr>Néhány érdekes hiba, amivel eddig találkoztunk</vt:lpstr>
      <vt:lpstr>Az említett hibák kezelése</vt:lpstr>
      <vt:lpstr>A hitelesség kérdése</vt:lpstr>
      <vt:lpstr>Összefoglalás</vt:lpstr>
      <vt:lpstr>PowerPoint-bemutató</vt:lpstr>
      <vt:lpstr>Hivatkozások 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portál próbája a webaratás! - Magyar nyelvű hírportálok archívumainak vizsgálata a digitális örökség szemszögéből</dc:title>
  <dc:creator>Indig Balázs</dc:creator>
  <cp:lastModifiedBy>Nagy Zsuzsanna</cp:lastModifiedBy>
  <cp:revision>1</cp:revision>
  <dcterms:created xsi:type="dcterms:W3CDTF">2022-01-04T05:22:06Z</dcterms:created>
  <dcterms:modified xsi:type="dcterms:W3CDTF">2022-01-04T05:23:09Z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2021-11-24T00:00:00Z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2021-11-24T00:00:00Z</vt:filetime>
  </property>
</Properties>
</file>