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1" r:id="rId5"/>
  </p:sldMasterIdLst>
  <p:notesMasterIdLst>
    <p:notesMasterId r:id="rId3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2192000" cy="6858000"/>
  <p:notesSz cx="6858000" cy="9144000"/>
  <p:embeddedFontLst>
    <p:embeddedFont>
      <p:font typeface="Trebuchet MS" panose="020B0603020202020204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Roboto Mono" panose="020B0604020202020204" charset="0"/>
      <p:regular r:id="rId47"/>
      <p:bold r:id="rId48"/>
      <p:italic r:id="rId49"/>
      <p:boldItalic r:id="rId50"/>
    </p:embeddedFont>
    <p:embeddedFont>
      <p:font typeface="Roboto Mono Medium" panose="020B0604020202020204" charset="0"/>
      <p:regular r:id="rId51"/>
      <p:bold r:id="rId52"/>
      <p:italic r:id="rId53"/>
      <p:boldItalic r:id="rId54"/>
    </p:embeddedFont>
    <p:embeddedFont>
      <p:font typeface="Roboto Mono Light" panose="020B0604020202020204" charset="0"/>
      <p:regular r:id="rId55"/>
      <p:bold r:id="rId56"/>
      <p:italic r:id="rId57"/>
      <p:boldItalic r:id="rId58"/>
    </p:embeddedFont>
  </p:embeddedFontLst>
  <p:custDataLst>
    <p:tags r:id="rId5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jRLoCzaLANZ/XAmp8rsXJ1kryG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ags" Target="tags/tag1.xml"/><Relationship Id="rId20" Type="http://schemas.openxmlformats.org/officeDocument/2006/relationships/slide" Target="slides/slide15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d367d81d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gfd367d81d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38eae93c5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1038eae93c5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38eae93c5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1038eae93c5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38eae93c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1" name="Google Shape;271;g1038eae93c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038eae93c5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87" name="Google Shape;287;g1038eae93c5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038eae93c5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95" name="Google Shape;295;g1038eae93c5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038eae93c5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03" name="Google Shape;303;g1038eae93c5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038eae93c5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1038eae93c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fd448b9bbe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0" name="Google Shape;320;gfd448b9bbe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fd448b9bb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gfd448b9bb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fd448b9bbe_0_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5" name="Google Shape;335;gfd448b9bbe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fd448b9bbe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4" name="Google Shape;344;gfd448b9bbe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002d30ebb1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2" name="Google Shape;352;g1002d30ebb1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038eae93c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1038eae93c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038eae93c5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038eae93c5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38eae93c5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038eae93c5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038eae93c5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8" name="Google Shape;378;g1038eae93c5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038eae93c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1038eae93c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38eae93c5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4" name="Google Shape;394;g1038eae93c5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044160d4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2" name="Google Shape;402;g1044160d4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02d30eb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3" name="Google Shape;413;g1002d30eb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38eae93c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1038eae93c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002d30ebb1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2" name="Google Shape;422;g1002d30ebb1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fd448b9bbe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gfd448b9bbe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7" name="Google Shape;4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9" name="Google Shape;1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89201a14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gf89201a14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38eae93c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g1038eae93c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d448b9bbe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gfd448b9bbe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3955b9a8b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03955b9a8b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38eae93c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038eae93c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 1">
  <p:cSld name="PICTURE_WITH_CAPTION_TEXT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38eae93c5_0_40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1038eae93c5_0_40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1038eae93c5_0_40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g1038eae93c5_0_4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1038eae93c5_0_4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1038eae93c5_0_4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38eae93c5_0_2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1038eae93c5_0_2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g1038eae93c5_0_2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1038eae93c5_0_2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038eae93c5_0_2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38eae93c5_0_2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038eae93c5_0_2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g1038eae93c5_0_2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1038eae93c5_0_2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1038eae93c5_0_2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38eae93c5_0_2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038eae93c5_0_2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g1038eae93c5_0_2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9" name="Google Shape;109;g1038eae93c5_0_2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1038eae93c5_0_2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1038eae93c5_0_2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38eae93c5_0_2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038eae93c5_0_2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g1038eae93c5_0_2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1038eae93c5_0_2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1038eae93c5_0_2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38eae93c5_0_2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1038eae93c5_0_2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1038eae93c5_0_25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g1038eae93c5_0_2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1038eae93c5_0_2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1038eae93c5_0_2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38eae93c5_0_26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038eae93c5_0_26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g1038eae93c5_0_26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g1038eae93c5_0_26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g1038eae93c5_0_26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g1038eae93c5_0_2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038eae93c5_0_2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1038eae93c5_0_2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38eae93c5_0_2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1038eae93c5_0_2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1038eae93c5_0_2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1038eae93c5_0_2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38eae93c5_0_2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1038eae93c5_0_2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1038eae93c5_0_2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38eae93c5_0_28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1038eae93c5_0_28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6" name="Google Shape;146;g1038eae93c5_0_28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7" name="Google Shape;147;g1038eae93c5_0_2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1038eae93c5_0_2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1038eae93c5_0_2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38eae93c5_0_2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1038eae93c5_0_290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g1038eae93c5_0_2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1038eae93c5_0_2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1038eae93c5_0_2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38eae93c5_0_29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1038eae93c5_0_29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g1038eae93c5_0_2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1038eae93c5_0_2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1038eae93c5_0_2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38eae93c5_0_2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g1038eae93c5_0_2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g1038eae93c5_0_2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1038eae93c5_0_2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1038eae93c5_0_2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fd367d81de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5298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fd367d81de_0_12"/>
          <p:cNvSpPr txBox="1">
            <a:spLocks noGrp="1"/>
          </p:cNvSpPr>
          <p:nvPr>
            <p:ph type="ctrTitle"/>
          </p:nvPr>
        </p:nvSpPr>
        <p:spPr>
          <a:xfrm>
            <a:off x="875075" y="2440175"/>
            <a:ext cx="6846300" cy="1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hu-HU" sz="4600" b="1">
                <a:latin typeface="Trebuchet MS"/>
                <a:ea typeface="Trebuchet MS"/>
                <a:cs typeface="Trebuchet MS"/>
                <a:sym typeface="Trebuchet MS"/>
              </a:rPr>
              <a:t>Az e-mailek</a:t>
            </a:r>
            <a:endParaRPr sz="46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hu-HU" sz="4600" b="1">
                <a:latin typeface="Trebuchet MS"/>
                <a:ea typeface="Trebuchet MS"/>
                <a:cs typeface="Trebuchet MS"/>
                <a:sym typeface="Trebuchet MS"/>
              </a:rPr>
              <a:t>hosszú távú megőrzése</a:t>
            </a:r>
            <a:endParaRPr sz="46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8" name="Google Shape;168;gfd367d81de_0_12"/>
          <p:cNvSpPr txBox="1">
            <a:spLocks noGrp="1"/>
          </p:cNvSpPr>
          <p:nvPr>
            <p:ph type="subTitle" idx="1"/>
          </p:nvPr>
        </p:nvSpPr>
        <p:spPr>
          <a:xfrm>
            <a:off x="875071" y="4774988"/>
            <a:ext cx="57618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 sz="3000">
                <a:latin typeface="Trebuchet MS"/>
                <a:ea typeface="Trebuchet MS"/>
                <a:cs typeface="Trebuchet MS"/>
                <a:sym typeface="Trebuchet MS"/>
              </a:rPr>
              <a:t>Dr. Kalcsó Gyula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 sz="2800">
                <a:latin typeface="Trebuchet MS"/>
                <a:ea typeface="Trebuchet MS"/>
                <a:cs typeface="Trebuchet MS"/>
                <a:sym typeface="Trebuchet MS"/>
              </a:rPr>
              <a:t>Petőfi Irodalmi Múzeum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 sz="2800">
                <a:latin typeface="Trebuchet MS"/>
                <a:ea typeface="Trebuchet MS"/>
                <a:cs typeface="Trebuchet MS"/>
                <a:sym typeface="Trebuchet MS"/>
              </a:rPr>
              <a:t>Digitális Bölcsészeti Központ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69" name="Google Shape;169;gfd367d81de_0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fd367d81de_0_12"/>
          <p:cNvSpPr txBox="1"/>
          <p:nvPr/>
        </p:nvSpPr>
        <p:spPr>
          <a:xfrm>
            <a:off x="875075" y="716500"/>
            <a:ext cx="7118700" cy="14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hu-HU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404 Not Found – Ki őrzi meg az internetet?” videokonferencia és workshop</a:t>
            </a:r>
            <a:endParaRPr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hu-HU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Országos Széchényi Könyvtár, 2021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g1038eae93c5_0_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1038eae93c5_0_59"/>
          <p:cNvSpPr txBox="1">
            <a:spLocks noGrp="1"/>
          </p:cNvSpPr>
          <p:nvPr>
            <p:ph type="ctrTitle"/>
          </p:nvPr>
        </p:nvSpPr>
        <p:spPr>
          <a:xfrm>
            <a:off x="676375" y="2388425"/>
            <a:ext cx="5035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>
                <a:latin typeface="Trebuchet MS"/>
                <a:ea typeface="Trebuchet MS"/>
                <a:cs typeface="Trebuchet MS"/>
                <a:sym typeface="Trebuchet MS"/>
              </a:rPr>
              <a:t>2. Az e-mailek megőrzésének módjai</a:t>
            </a:r>
            <a:endParaRPr/>
          </a:p>
        </p:txBody>
      </p:sp>
      <p:pic>
        <p:nvPicPr>
          <p:cNvPr id="258" name="Google Shape;258;g1038eae93c5_0_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g1038eae93c5_0_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49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1038eae93c5_0_3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3975" y="914275"/>
            <a:ext cx="20955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1038eae93c5_0_3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1450" y="1161775"/>
            <a:ext cx="3810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1038eae93c5_0_3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8825" y="2774000"/>
            <a:ext cx="558165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1038eae93c5_0_319"/>
          <p:cNvSpPr txBox="1"/>
          <p:nvPr/>
        </p:nvSpPr>
        <p:spPr>
          <a:xfrm>
            <a:off x="4781800" y="3475975"/>
            <a:ext cx="66888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hu-HU" sz="2300">
                <a:latin typeface="Calibri"/>
                <a:ea typeface="Calibri"/>
                <a:cs typeface="Calibri"/>
                <a:sym typeface="Calibri"/>
              </a:rPr>
              <a:t>2016-tól működik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hu-HU" sz="2300">
                <a:latin typeface="Calibri"/>
                <a:ea typeface="Calibri"/>
                <a:cs typeface="Calibri"/>
                <a:sym typeface="Calibri"/>
              </a:rPr>
              <a:t>5 almunkacsoportja van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●"/>
            </a:pPr>
            <a:r>
              <a:rPr lang="hu-HU" sz="2300">
                <a:latin typeface="Calibri"/>
                <a:ea typeface="Calibri"/>
                <a:cs typeface="Calibri"/>
                <a:sym typeface="Calibri"/>
              </a:rPr>
              <a:t>A fő feladata egy jelentés kidolgozása volt, amelyben javaslatokat is tesznek az e-mail-archiválás standardjaira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g1038eae93c5_0_3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g1038eae93c5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038eae93c5_0_65"/>
          <p:cNvSpPr txBox="1">
            <a:spLocks noGrp="1"/>
          </p:cNvSpPr>
          <p:nvPr>
            <p:ph type="title"/>
          </p:nvPr>
        </p:nvSpPr>
        <p:spPr>
          <a:xfrm>
            <a:off x="4849475" y="281400"/>
            <a:ext cx="5148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</a:pPr>
            <a:r>
              <a:rPr lang="hu-HU" sz="3300" b="1">
                <a:latin typeface="Trebuchet MS"/>
                <a:ea typeface="Trebuchet MS"/>
                <a:cs typeface="Trebuchet MS"/>
                <a:sym typeface="Trebuchet MS"/>
              </a:rPr>
              <a:t>Az e-mailek megőrzése</a:t>
            </a:r>
            <a:endParaRPr sz="33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5" name="Google Shape;275;g1038eae93c5_0_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1038eae93c5_0_65"/>
          <p:cNvSpPr txBox="1"/>
          <p:nvPr/>
        </p:nvSpPr>
        <p:spPr>
          <a:xfrm>
            <a:off x="1170100" y="1413150"/>
            <a:ext cx="7383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g1038eae93c5_0_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484947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1038eae93c5_0_65"/>
          <p:cNvSpPr txBox="1"/>
          <p:nvPr/>
        </p:nvSpPr>
        <p:spPr>
          <a:xfrm>
            <a:off x="5153125" y="1204000"/>
            <a:ext cx="43536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latin typeface="Calibri"/>
                <a:ea typeface="Calibri"/>
                <a:cs typeface="Calibri"/>
                <a:sym typeface="Calibri"/>
              </a:rPr>
              <a:t>1. Bitszintű megőrzés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g1038eae93c5_0_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69513" y="1756275"/>
            <a:ext cx="320992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1038eae93c5_0_65"/>
          <p:cNvSpPr txBox="1"/>
          <p:nvPr/>
        </p:nvSpPr>
        <p:spPr>
          <a:xfrm>
            <a:off x="5153125" y="2926950"/>
            <a:ext cx="5547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Konverzió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1038eae93c5_0_65"/>
          <p:cNvSpPr txBox="1"/>
          <p:nvPr/>
        </p:nvSpPr>
        <p:spPr>
          <a:xfrm>
            <a:off x="5153125" y="4619800"/>
            <a:ext cx="5547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Emuláció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g1038eae93c5_0_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69526" y="3315026"/>
            <a:ext cx="2505248" cy="14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1038eae93c5_0_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69525" y="5137250"/>
            <a:ext cx="2256263" cy="172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1038eae93c5_0_6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44513" y="1756275"/>
            <a:ext cx="1365132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g1038eae93c5_0_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1038eae93c5_0_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1038eae93c5_0_106"/>
          <p:cNvSpPr txBox="1"/>
          <p:nvPr/>
        </p:nvSpPr>
        <p:spPr>
          <a:xfrm>
            <a:off x="431575" y="524400"/>
            <a:ext cx="66336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u-HU" sz="4000" b="1">
                <a:latin typeface="Trebuchet MS"/>
                <a:ea typeface="Trebuchet MS"/>
                <a:cs typeface="Trebuchet MS"/>
                <a:sym typeface="Trebuchet MS"/>
              </a:rPr>
              <a:t>Szoftverek</a:t>
            </a:r>
            <a:endParaRPr sz="40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g1038eae93c5_0_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35702"/>
            <a:ext cx="10089149" cy="277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g1038eae93c5_0_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1038eae93c5_0_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1038eae93c5_0_116"/>
          <p:cNvSpPr txBox="1"/>
          <p:nvPr/>
        </p:nvSpPr>
        <p:spPr>
          <a:xfrm>
            <a:off x="431575" y="524400"/>
            <a:ext cx="66336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u-HU" sz="4000" b="1">
                <a:latin typeface="Trebuchet MS"/>
                <a:ea typeface="Trebuchet MS"/>
                <a:cs typeface="Trebuchet MS"/>
                <a:sym typeface="Trebuchet MS"/>
              </a:rPr>
              <a:t>Szoftverek</a:t>
            </a:r>
            <a:endParaRPr sz="40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g1038eae93c5_0_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373" y="1415925"/>
            <a:ext cx="7185575" cy="515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g1038eae93c5_0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1038eae93c5_0_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1038eae93c5_0_124"/>
          <p:cNvSpPr txBox="1"/>
          <p:nvPr/>
        </p:nvSpPr>
        <p:spPr>
          <a:xfrm>
            <a:off x="431575" y="524400"/>
            <a:ext cx="66336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u-HU" sz="4000" b="1">
                <a:latin typeface="Trebuchet MS"/>
                <a:ea typeface="Trebuchet MS"/>
                <a:cs typeface="Trebuchet MS"/>
                <a:sym typeface="Trebuchet MS"/>
              </a:rPr>
              <a:t>Szoftverek</a:t>
            </a:r>
            <a:endParaRPr sz="40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g1038eae93c5_0_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48" y="1442600"/>
            <a:ext cx="7152650" cy="397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1038eae93c5_0_1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52650" y="1450025"/>
            <a:ext cx="3134350" cy="41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1038eae93c5_0_1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71875" y="5296688"/>
            <a:ext cx="3505200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g1038eae93c5_0_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1038eae93c5_0_81"/>
          <p:cNvSpPr txBox="1">
            <a:spLocks noGrp="1"/>
          </p:cNvSpPr>
          <p:nvPr>
            <p:ph type="ctrTitle"/>
          </p:nvPr>
        </p:nvSpPr>
        <p:spPr>
          <a:xfrm>
            <a:off x="676375" y="2388425"/>
            <a:ext cx="5035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>
                <a:latin typeface="Trebuchet MS"/>
                <a:ea typeface="Trebuchet MS"/>
                <a:cs typeface="Trebuchet MS"/>
                <a:sym typeface="Trebuchet MS"/>
              </a:rPr>
              <a:t>3. Az OAIS</a:t>
            </a:r>
            <a:br>
              <a:rPr lang="hu-HU" sz="300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hu-HU" sz="3000">
                <a:latin typeface="Trebuchet MS"/>
                <a:ea typeface="Trebuchet MS"/>
                <a:cs typeface="Trebuchet MS"/>
                <a:sym typeface="Trebuchet MS"/>
              </a:rPr>
              <a:t>és megőrzés csomagban</a:t>
            </a:r>
            <a:endParaRPr/>
          </a:p>
        </p:txBody>
      </p:sp>
      <p:pic>
        <p:nvPicPr>
          <p:cNvPr id="317" name="Google Shape;317;g1038eae93c5_0_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gfd448b9bbe_0_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fd448b9bbe_0_2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fd448b9bbe_0_248"/>
          <p:cNvPicPr preferRelativeResize="0"/>
          <p:nvPr/>
        </p:nvPicPr>
        <p:blipFill rotWithShape="1">
          <a:blip r:embed="rId5">
            <a:alphaModFix/>
          </a:blip>
          <a:srcRect b="24567"/>
          <a:stretch/>
        </p:blipFill>
        <p:spPr>
          <a:xfrm>
            <a:off x="138225" y="4243592"/>
            <a:ext cx="5881121" cy="245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fd448b9bbe_0_2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47392" y="247256"/>
            <a:ext cx="3571309" cy="524178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fd448b9bbe_0_248"/>
          <p:cNvSpPr txBox="1">
            <a:spLocks noGrp="1"/>
          </p:cNvSpPr>
          <p:nvPr>
            <p:ph type="title"/>
          </p:nvPr>
        </p:nvSpPr>
        <p:spPr>
          <a:xfrm>
            <a:off x="247251" y="694875"/>
            <a:ext cx="5962800" cy="1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hu-HU" sz="4000" b="1">
                <a:latin typeface="Trebuchet MS"/>
                <a:ea typeface="Trebuchet MS"/>
                <a:cs typeface="Trebuchet MS"/>
                <a:sym typeface="Trebuchet MS"/>
              </a:rPr>
              <a:t>Open Archival Information System Referenciamodell</a:t>
            </a:r>
            <a:endParaRPr sz="40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7" name="Google Shape;327;gfd448b9bbe_0_248"/>
          <p:cNvSpPr txBox="1">
            <a:spLocks noGrp="1"/>
          </p:cNvSpPr>
          <p:nvPr>
            <p:ph type="body" idx="1"/>
          </p:nvPr>
        </p:nvSpPr>
        <p:spPr>
          <a:xfrm>
            <a:off x="247250" y="2329538"/>
            <a:ext cx="4887900" cy="20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A 2012-es </a:t>
            </a:r>
            <a:r>
              <a:rPr lang="hu-HU" sz="2000" i="1">
                <a:latin typeface="Trebuchet MS"/>
                <a:ea typeface="Trebuchet MS"/>
                <a:cs typeface="Trebuchet MS"/>
                <a:sym typeface="Trebuchet MS"/>
              </a:rPr>
              <a:t>Magenta Book</a:t>
            </a: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 → ISO-szabvány (14721:2012)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Magas szintű elméleti modell a digitális környezetben keletkező adat/információ hosszú távú megőrzésére.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gfd448b9bbe_0_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475" y="180975"/>
            <a:ext cx="9925050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gfd448b9bbe_0_7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fd448b9bbe_0_7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fd448b9bbe_0_712"/>
          <p:cNvSpPr txBox="1">
            <a:spLocks noGrp="1"/>
          </p:cNvSpPr>
          <p:nvPr>
            <p:ph type="body" idx="4294967295"/>
          </p:nvPr>
        </p:nvSpPr>
        <p:spPr>
          <a:xfrm>
            <a:off x="488475" y="948575"/>
            <a:ext cx="10358400" cy="27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A digitális megőrzés (Digital Preservation) kulcsfontosságú tevékenységei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1257300" lvl="0" indent="-292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Trebuchet MS"/>
              <a:buChar char="-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Ingest = bejuttatás/bevitel ~ befogadás/átvétel/gyarapítás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12573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-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Preservation, Administration = megőrzés, adminisztráció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12573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-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Access = hozzáférés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Különféle információs csomagokat ír elő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1257300" lvl="0" indent="-292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Trebuchet MS"/>
              <a:buAutoNum type="arabicPeriod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Submission Information Package (</a:t>
            </a:r>
            <a:r>
              <a:rPr lang="hu-HU" sz="2000" b="1">
                <a:latin typeface="Trebuchet MS"/>
                <a:ea typeface="Trebuchet MS"/>
                <a:cs typeface="Trebuchet MS"/>
                <a:sym typeface="Trebuchet MS"/>
              </a:rPr>
              <a:t>SIP</a:t>
            </a: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) = átadás/átvétel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12573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AutoNum type="arabicPeriod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Archival Information Package (</a:t>
            </a:r>
            <a:r>
              <a:rPr lang="hu-HU" sz="2000" b="1">
                <a:latin typeface="Trebuchet MS"/>
                <a:ea typeface="Trebuchet MS"/>
                <a:cs typeface="Trebuchet MS"/>
                <a:sym typeface="Trebuchet MS"/>
              </a:rPr>
              <a:t>AIP</a:t>
            </a: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) = megőrzés, adminisztráció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12573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AutoNum type="arabicPeriod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Dissemination Information Package (</a:t>
            </a:r>
            <a:r>
              <a:rPr lang="hu-HU" sz="2000" b="1">
                <a:latin typeface="Trebuchet MS"/>
                <a:ea typeface="Trebuchet MS"/>
                <a:cs typeface="Trebuchet MS"/>
                <a:sym typeface="Trebuchet MS"/>
              </a:rPr>
              <a:t>DIP</a:t>
            </a: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) = szolgáltatás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Előírja azt is, hogy milyen típusú metaadatokat kell az információs csomagoknak tartalmazniuk.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0" name="Google Shape;340;gfd448b9bbe_0_712"/>
          <p:cNvSpPr txBox="1">
            <a:spLocks noGrp="1"/>
          </p:cNvSpPr>
          <p:nvPr>
            <p:ph type="title" idx="4294967295"/>
          </p:nvPr>
        </p:nvSpPr>
        <p:spPr>
          <a:xfrm>
            <a:off x="488475" y="73475"/>
            <a:ext cx="8665500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hu-HU" sz="4000" b="1">
                <a:latin typeface="Trebuchet MS"/>
                <a:ea typeface="Trebuchet MS"/>
                <a:cs typeface="Trebuchet MS"/>
                <a:sym typeface="Trebuchet MS"/>
              </a:rPr>
              <a:t>Csomagok</a:t>
            </a:r>
            <a:endParaRPr sz="40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1" name="Google Shape;341;gfd448b9bbe_0_7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59225" y="4282983"/>
            <a:ext cx="3816875" cy="21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 sz="4000" b="1">
                <a:latin typeface="Trebuchet MS"/>
                <a:ea typeface="Trebuchet MS"/>
                <a:cs typeface="Trebuchet MS"/>
                <a:sym typeface="Trebuchet MS"/>
              </a:rPr>
              <a:t>Vázlat</a:t>
            </a:r>
            <a:endParaRPr sz="40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7" name="Google Shape;177;p2"/>
          <p:cNvSpPr txBox="1">
            <a:spLocks noGrp="1"/>
          </p:cNvSpPr>
          <p:nvPr>
            <p:ph type="body" idx="1"/>
          </p:nvPr>
        </p:nvSpPr>
        <p:spPr>
          <a:xfrm>
            <a:off x="676300" y="1825625"/>
            <a:ext cx="52299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508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AutoNum type="arabicPeriod"/>
            </a:pPr>
            <a:r>
              <a:rPr lang="hu-HU" sz="3000">
                <a:latin typeface="Trebuchet MS"/>
                <a:ea typeface="Trebuchet MS"/>
                <a:cs typeface="Trebuchet MS"/>
                <a:sym typeface="Trebuchet MS"/>
              </a:rPr>
              <a:t>A digitális megőrzés problémái</a:t>
            </a:r>
            <a:br>
              <a:rPr lang="hu-HU" sz="300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hu-HU" sz="3000">
                <a:latin typeface="Trebuchet MS"/>
                <a:ea typeface="Trebuchet MS"/>
                <a:cs typeface="Trebuchet MS"/>
                <a:sym typeface="Trebuchet MS"/>
              </a:rPr>
              <a:t>és az e-mail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08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AutoNum type="arabicPeriod"/>
            </a:pPr>
            <a:r>
              <a:rPr lang="hu-HU" sz="3000">
                <a:latin typeface="Trebuchet MS"/>
                <a:ea typeface="Trebuchet MS"/>
                <a:cs typeface="Trebuchet MS"/>
                <a:sym typeface="Trebuchet MS"/>
              </a:rPr>
              <a:t>Az e-mailek megőrzésének módjai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08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AutoNum type="arabicPeriod"/>
            </a:pPr>
            <a:r>
              <a:rPr lang="hu-HU" sz="3000">
                <a:latin typeface="Trebuchet MS"/>
                <a:ea typeface="Trebuchet MS"/>
                <a:cs typeface="Trebuchet MS"/>
                <a:sym typeface="Trebuchet MS"/>
              </a:rPr>
              <a:t>Az OAIS és megőrzés csomagban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08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AutoNum type="arabicPeriod"/>
            </a:pPr>
            <a:r>
              <a:rPr lang="hu-HU" sz="3000">
                <a:latin typeface="Trebuchet MS"/>
                <a:ea typeface="Trebuchet MS"/>
                <a:cs typeface="Trebuchet MS"/>
                <a:sym typeface="Trebuchet MS"/>
              </a:rPr>
              <a:t>A Mailbag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08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AutoNum type="arabicPeriod"/>
            </a:pPr>
            <a:r>
              <a:rPr lang="hu-HU" sz="3000">
                <a:latin typeface="Trebuchet MS"/>
                <a:ea typeface="Trebuchet MS"/>
                <a:cs typeface="Trebuchet MS"/>
                <a:sym typeface="Trebuchet MS"/>
              </a:rPr>
              <a:t>A PIM workflow-ja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8" name="Google Shape;17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6200" y="1232900"/>
            <a:ext cx="4149325" cy="368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gfd448b9bbe_0_9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fd448b9bbe_0_9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fd448b9bbe_0_932"/>
          <p:cNvSpPr txBox="1">
            <a:spLocks noGrp="1"/>
          </p:cNvSpPr>
          <p:nvPr>
            <p:ph type="title" idx="4294967295"/>
          </p:nvPr>
        </p:nvSpPr>
        <p:spPr>
          <a:xfrm>
            <a:off x="468025" y="179425"/>
            <a:ext cx="9698100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hu-HU" sz="4000" b="1">
                <a:latin typeface="Trebuchet MS"/>
                <a:ea typeface="Trebuchet MS"/>
                <a:cs typeface="Trebuchet MS"/>
                <a:sym typeface="Trebuchet MS"/>
              </a:rPr>
              <a:t>Csomagok: Bagit</a:t>
            </a:r>
            <a:endParaRPr sz="40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9" name="Google Shape;349;gfd448b9bbe_0_9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8025" y="888425"/>
            <a:ext cx="8005150" cy="596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g1002d30ebb1_0_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1002d30ebb1_0_251"/>
          <p:cNvSpPr txBox="1">
            <a:spLocks noGrp="1"/>
          </p:cNvSpPr>
          <p:nvPr>
            <p:ph type="title"/>
          </p:nvPr>
        </p:nvSpPr>
        <p:spPr>
          <a:xfrm>
            <a:off x="564500" y="319925"/>
            <a:ext cx="8784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u-HU" sz="4000" b="1">
                <a:latin typeface="Trebuchet MS"/>
                <a:ea typeface="Trebuchet MS"/>
                <a:cs typeface="Trebuchet MS"/>
                <a:sym typeface="Trebuchet MS"/>
              </a:rPr>
              <a:t>Bagit-csomagszerkezet</a:t>
            </a:r>
            <a:endParaRPr sz="40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6" name="Google Shape;356;g1002d30ebb1_0_2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1002d30ebb1_0_251"/>
          <p:cNvSpPr txBox="1"/>
          <p:nvPr/>
        </p:nvSpPr>
        <p:spPr>
          <a:xfrm>
            <a:off x="1170100" y="1413150"/>
            <a:ext cx="7383600" cy="52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19999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 b="1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&lt;base directory&gt;/</a:t>
            </a:r>
            <a:endParaRPr sz="1800" b="1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719999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 sz="1800" b="0" i="0" u="none" strike="noStrike" cap="none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719999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+-- </a:t>
            </a:r>
            <a:r>
              <a:rPr lang="hu-HU" sz="1800" b="1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bagit.txt</a:t>
            </a:r>
            <a:endParaRPr sz="1800" b="1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719999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 sz="1800" b="0" i="0" u="none" strike="noStrike" cap="none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719999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+-- </a:t>
            </a:r>
            <a:r>
              <a:rPr lang="hu-HU" sz="1800" b="1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manifest-&lt;algorithm&gt;.txt</a:t>
            </a:r>
            <a:endParaRPr sz="1800" b="1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719999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 sz="1800" b="0" i="0" u="none" strike="noStrike" cap="none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719999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+-- [additional tag files]</a:t>
            </a:r>
            <a:endParaRPr sz="1800" b="0" i="0" u="none" strike="noStrike" cap="none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719999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 sz="1800" b="0" i="0" u="none" strike="noStrike" cap="none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719999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+-- </a:t>
            </a:r>
            <a:r>
              <a:rPr lang="hu-HU" sz="1800" b="1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data/</a:t>
            </a:r>
            <a:endParaRPr sz="1800" b="1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719999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     |</a:t>
            </a:r>
            <a:endParaRPr sz="1800" b="0" i="0" u="none" strike="noStrike" cap="none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719999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     +-- </a:t>
            </a:r>
            <a:r>
              <a:rPr lang="hu-HU" sz="1800" b="1" i="0" u="none" strike="noStrike" cap="non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[payload files]</a:t>
            </a:r>
            <a:endParaRPr sz="1800" b="1" i="0" u="none" strike="noStrike" cap="non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719999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 sz="1800" b="0" i="0" u="none" strike="noStrike" cap="none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719999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+-- [tag directories]/</a:t>
            </a:r>
            <a:endParaRPr sz="1800" b="0" i="0" u="none" strike="noStrike" cap="none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719999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 |</a:t>
            </a:r>
            <a:endParaRPr sz="1800" b="0" i="0" u="none" strike="noStrike" cap="none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719999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 b="0" i="0" u="none" strike="noStrike" cap="none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 +-- [tag files]</a:t>
            </a:r>
            <a:endParaRPr sz="1800" b="0" i="0" u="none" strike="noStrike" cap="none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g1038eae93c5_0_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1038eae93c5_0_87"/>
          <p:cNvSpPr txBox="1">
            <a:spLocks noGrp="1"/>
          </p:cNvSpPr>
          <p:nvPr>
            <p:ph type="ctrTitle"/>
          </p:nvPr>
        </p:nvSpPr>
        <p:spPr>
          <a:xfrm>
            <a:off x="676375" y="2388425"/>
            <a:ext cx="5035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>
                <a:latin typeface="Trebuchet MS"/>
                <a:ea typeface="Trebuchet MS"/>
                <a:cs typeface="Trebuchet MS"/>
                <a:sym typeface="Trebuchet MS"/>
              </a:rPr>
              <a:t>4. A Mailbag</a:t>
            </a:r>
            <a:endParaRPr/>
          </a:p>
        </p:txBody>
      </p:sp>
      <p:pic>
        <p:nvPicPr>
          <p:cNvPr id="364" name="Google Shape;364;g1038eae93c5_0_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g1038eae93c5_0_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148" y="1030625"/>
            <a:ext cx="8929700" cy="582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1038eae93c5_0_223"/>
          <p:cNvSpPr txBox="1">
            <a:spLocks noGrp="1"/>
          </p:cNvSpPr>
          <p:nvPr>
            <p:ph type="title"/>
          </p:nvPr>
        </p:nvSpPr>
        <p:spPr>
          <a:xfrm>
            <a:off x="838200" y="85800"/>
            <a:ext cx="10515600" cy="867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Mailbag (University at Albany, SUNY)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g1038eae93c5_0_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0800"/>
            <a:ext cx="12191999" cy="6265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g1038eae93c5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1038eae93c5_0_93"/>
          <p:cNvSpPr txBox="1">
            <a:spLocks noGrp="1"/>
          </p:cNvSpPr>
          <p:nvPr>
            <p:ph type="title"/>
          </p:nvPr>
        </p:nvSpPr>
        <p:spPr>
          <a:xfrm>
            <a:off x="487425" y="185075"/>
            <a:ext cx="8784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u-HU" sz="4000" b="1">
                <a:latin typeface="Trebuchet MS"/>
                <a:ea typeface="Trebuchet MS"/>
                <a:cs typeface="Trebuchet MS"/>
                <a:sym typeface="Trebuchet MS"/>
              </a:rPr>
              <a:t>A Mailbag-csomagszerkezet</a:t>
            </a:r>
            <a:endParaRPr sz="40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2" name="Google Shape;382;g1038eae93c5_0_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1038eae93c5_0_93"/>
          <p:cNvSpPr txBox="1"/>
          <p:nvPr/>
        </p:nvSpPr>
        <p:spPr>
          <a:xfrm>
            <a:off x="2648825" y="1107700"/>
            <a:ext cx="5885700" cy="6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&lt;base directory&gt;/</a:t>
            </a:r>
            <a:endParaRPr sz="1100"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|</a:t>
            </a:r>
            <a:endParaRPr sz="1100"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+-- bagit.txt</a:t>
            </a:r>
            <a:endParaRPr sz="1100"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|</a:t>
            </a:r>
            <a:endParaRPr sz="1100"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+-- bag-info.txt</a:t>
            </a:r>
            <a:endParaRPr sz="1100"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|</a:t>
            </a:r>
            <a:endParaRPr sz="1100"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+-- mailbag.csv</a:t>
            </a:r>
            <a:endParaRPr sz="1100"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|</a:t>
            </a:r>
            <a:endParaRPr sz="1100"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+-- manifest-&lt;algorithm&gt;.txt</a:t>
            </a:r>
            <a:endParaRPr sz="1100"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 sz="11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+-- tagmanifest-&lt;algorithm&gt;.txt</a:t>
            </a:r>
            <a:endParaRPr sz="11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 sz="11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</a:t>
            </a:r>
            <a:r>
              <a:rPr lang="hu-HU" sz="11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+-- data/</a:t>
            </a:r>
            <a:endParaRPr sz="1100"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|</a:t>
            </a:r>
            <a:endParaRPr sz="1100"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+-- mbox/</a:t>
            </a:r>
            <a:endParaRPr sz="1100"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|     +-- [payload files]</a:t>
            </a:r>
            <a:endParaRPr sz="1100"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+-- &lt;optional format1&gt;/</a:t>
            </a:r>
            <a:endParaRPr sz="11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|     +-- [payload files]</a:t>
            </a:r>
            <a:endParaRPr sz="11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+-- &lt;optional format2&gt;/</a:t>
            </a:r>
            <a:endParaRPr sz="11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|     +-- [payload files]</a:t>
            </a:r>
            <a:endParaRPr sz="11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+-- …</a:t>
            </a:r>
            <a:endParaRPr sz="11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		   |  </a:t>
            </a:r>
            <a:endParaRPr sz="11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</a:t>
            </a:r>
            <a:r>
              <a:rPr lang="hu-HU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+-- attachments/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   +-- [Mailbag-Message-ID]/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	    |     +-- [payload files]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      +-- [Mailbag-Message-ID]/</a:t>
            </a:r>
            <a:endParaRPr sz="11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      |     +-- [payload files]</a:t>
            </a:r>
            <a:endParaRPr sz="11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       …</a:t>
            </a:r>
            <a:endParaRPr sz="11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719998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1038eae93c5_0_93"/>
          <p:cNvSpPr txBox="1"/>
          <p:nvPr/>
        </p:nvSpPr>
        <p:spPr>
          <a:xfrm>
            <a:off x="529625" y="2474700"/>
            <a:ext cx="2119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latin typeface="Calibri"/>
                <a:ea typeface="Calibri"/>
                <a:cs typeface="Calibri"/>
                <a:sym typeface="Calibri"/>
              </a:rPr>
              <a:t>Optional formats: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-HU">
                <a:latin typeface="Calibri"/>
                <a:ea typeface="Calibri"/>
                <a:cs typeface="Calibri"/>
                <a:sym typeface="Calibri"/>
              </a:rPr>
              <a:t>mbox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-HU">
                <a:latin typeface="Calibri"/>
                <a:ea typeface="Calibri"/>
                <a:cs typeface="Calibri"/>
                <a:sym typeface="Calibri"/>
              </a:rPr>
              <a:t>pst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-HU">
                <a:latin typeface="Calibri"/>
                <a:ea typeface="Calibri"/>
                <a:cs typeface="Calibri"/>
                <a:sym typeface="Calibri"/>
              </a:rPr>
              <a:t>msg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-HU">
                <a:latin typeface="Calibri"/>
                <a:ea typeface="Calibri"/>
                <a:cs typeface="Calibri"/>
                <a:sym typeface="Calibri"/>
              </a:rPr>
              <a:t>eml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-HU">
                <a:latin typeface="Calibri"/>
                <a:ea typeface="Calibri"/>
                <a:cs typeface="Calibri"/>
                <a:sym typeface="Calibri"/>
              </a:rPr>
              <a:t>pdf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hu-HU">
                <a:latin typeface="Calibri"/>
                <a:ea typeface="Calibri"/>
                <a:cs typeface="Calibri"/>
                <a:sym typeface="Calibri"/>
              </a:rPr>
              <a:t>warc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latin typeface="Calibri"/>
                <a:ea typeface="Calibri"/>
                <a:cs typeface="Calibri"/>
                <a:sym typeface="Calibri"/>
              </a:rPr>
              <a:t>(at least 1)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g1038eae93c5_0_3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1038eae93c5_0_313"/>
          <p:cNvSpPr txBox="1">
            <a:spLocks noGrp="1"/>
          </p:cNvSpPr>
          <p:nvPr>
            <p:ph type="ctrTitle"/>
          </p:nvPr>
        </p:nvSpPr>
        <p:spPr>
          <a:xfrm>
            <a:off x="676375" y="2388425"/>
            <a:ext cx="5035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>
                <a:latin typeface="Trebuchet MS"/>
                <a:ea typeface="Trebuchet MS"/>
                <a:cs typeface="Trebuchet MS"/>
                <a:sym typeface="Trebuchet MS"/>
              </a:rPr>
              <a:t>5. A PIM workflow-ja</a:t>
            </a:r>
            <a:endParaRPr/>
          </a:p>
        </p:txBody>
      </p:sp>
      <p:pic>
        <p:nvPicPr>
          <p:cNvPr id="391" name="Google Shape;391;g1038eae93c5_0_3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g1038eae93c5_0_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49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1038eae93c5_0_3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g1038eae93c5_0_305"/>
          <p:cNvSpPr txBox="1">
            <a:spLocks noGrp="1"/>
          </p:cNvSpPr>
          <p:nvPr>
            <p:ph type="title"/>
          </p:nvPr>
        </p:nvSpPr>
        <p:spPr>
          <a:xfrm>
            <a:off x="3351950" y="301025"/>
            <a:ext cx="874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hu-HU" sz="4000" b="1">
                <a:latin typeface="Trebuchet MS"/>
                <a:ea typeface="Trebuchet MS"/>
                <a:cs typeface="Trebuchet MS"/>
                <a:sym typeface="Trebuchet MS"/>
              </a:rPr>
              <a:t>A PIM Mailbagjei: SIP</a:t>
            </a:r>
            <a:endParaRPr sz="40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9" name="Google Shape;399;g1038eae93c5_0_305"/>
          <p:cNvSpPr txBox="1">
            <a:spLocks noGrp="1"/>
          </p:cNvSpPr>
          <p:nvPr>
            <p:ph type="body" idx="1"/>
          </p:nvPr>
        </p:nvSpPr>
        <p:spPr>
          <a:xfrm>
            <a:off x="3751275" y="1784025"/>
            <a:ext cx="4445700" cy="42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hu-HU" sz="1005">
                <a:latin typeface="Roboto Mono Medium"/>
                <a:ea typeface="Roboto Mono Medium"/>
                <a:cs typeface="Roboto Mono Medium"/>
                <a:sym typeface="Roboto Mono Medium"/>
              </a:rPr>
              <a:t>&lt;base directory&gt;/</a:t>
            </a:r>
            <a:endParaRPr sz="10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hu-HU" sz="1005">
                <a:latin typeface="Roboto Mono Medium"/>
                <a:ea typeface="Roboto Mono Medium"/>
                <a:cs typeface="Roboto Mono Medium"/>
                <a:sym typeface="Roboto Mono Medium"/>
              </a:rPr>
              <a:t>         |</a:t>
            </a:r>
            <a:endParaRPr sz="10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hu-HU" sz="1005">
                <a:latin typeface="Roboto Mono Medium"/>
                <a:ea typeface="Roboto Mono Medium"/>
                <a:cs typeface="Roboto Mono Medium"/>
                <a:sym typeface="Roboto Mono Medium"/>
              </a:rPr>
              <a:t>         +-- bagit.txt</a:t>
            </a:r>
            <a:endParaRPr sz="10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hu-HU" sz="1005">
                <a:latin typeface="Roboto Mono Medium"/>
                <a:ea typeface="Roboto Mono Medium"/>
                <a:cs typeface="Roboto Mono Medium"/>
                <a:sym typeface="Roboto Mono Medium"/>
              </a:rPr>
              <a:t>         |</a:t>
            </a:r>
            <a:endParaRPr sz="10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hu-HU" sz="1005">
                <a:latin typeface="Roboto Mono Medium"/>
                <a:ea typeface="Roboto Mono Medium"/>
                <a:cs typeface="Roboto Mono Medium"/>
                <a:sym typeface="Roboto Mono Medium"/>
              </a:rPr>
              <a:t>         +-- bag-info.txt</a:t>
            </a:r>
            <a:endParaRPr sz="10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hu-HU" sz="1005">
                <a:latin typeface="Roboto Mono Medium"/>
                <a:ea typeface="Roboto Mono Medium"/>
                <a:cs typeface="Roboto Mono Medium"/>
                <a:sym typeface="Roboto Mono Medium"/>
              </a:rPr>
              <a:t>         |</a:t>
            </a:r>
            <a:endParaRPr sz="10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hu-HU" sz="1005">
                <a:latin typeface="Roboto Mono Medium"/>
                <a:ea typeface="Roboto Mono Medium"/>
                <a:cs typeface="Roboto Mono Medium"/>
                <a:sym typeface="Roboto Mono Medium"/>
              </a:rPr>
              <a:t>         +-- mailbag.csv</a:t>
            </a:r>
            <a:endParaRPr sz="10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hu-HU" sz="1005">
                <a:latin typeface="Roboto Mono Medium"/>
                <a:ea typeface="Roboto Mono Medium"/>
                <a:cs typeface="Roboto Mono Medium"/>
                <a:sym typeface="Roboto Mono Medium"/>
              </a:rPr>
              <a:t>         |</a:t>
            </a:r>
            <a:endParaRPr sz="10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hu-HU" sz="1005">
                <a:latin typeface="Roboto Mono Medium"/>
                <a:ea typeface="Roboto Mono Medium"/>
                <a:cs typeface="Roboto Mono Medium"/>
                <a:sym typeface="Roboto Mono Medium"/>
              </a:rPr>
              <a:t>         +-- manifest-&lt;algorithm&gt;.txt</a:t>
            </a:r>
            <a:endParaRPr sz="10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hu-HU" sz="1005">
                <a:latin typeface="Roboto Mono Medium"/>
                <a:ea typeface="Roboto Mono Medium"/>
                <a:cs typeface="Roboto Mono Medium"/>
                <a:sym typeface="Roboto Mono Medium"/>
              </a:rPr>
              <a:t>         |</a:t>
            </a:r>
            <a:endParaRPr sz="10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hu-HU" sz="1005">
                <a:latin typeface="Roboto Mono Medium"/>
                <a:ea typeface="Roboto Mono Medium"/>
                <a:cs typeface="Roboto Mono Medium"/>
                <a:sym typeface="Roboto Mono Medium"/>
              </a:rPr>
              <a:t>         +-- tagmanifest-&lt;algorithm&gt;.txt</a:t>
            </a:r>
            <a:endParaRPr sz="10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>
                <a:latin typeface="Arial"/>
                <a:ea typeface="Arial"/>
                <a:cs typeface="Arial"/>
                <a:sym typeface="Arial"/>
              </a:rPr>
              <a:t>                  |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sz="1100"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lang="hu-HU" sz="1005">
                <a:latin typeface="Roboto Mono Medium"/>
                <a:ea typeface="Roboto Mono Medium"/>
                <a:cs typeface="Roboto Mono Medium"/>
                <a:sym typeface="Roboto Mono Medium"/>
              </a:rPr>
              <a:t> +-- PST_Bitcurator_report1.txt</a:t>
            </a:r>
            <a:endParaRPr sz="10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sz="1100">
                <a:latin typeface="Arial"/>
                <a:ea typeface="Arial"/>
                <a:cs typeface="Arial"/>
                <a:sym typeface="Arial"/>
              </a:rPr>
              <a:t>                  |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100"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lang="hu-HU" sz="1005">
                <a:latin typeface="Roboto Mono Medium"/>
                <a:ea typeface="Roboto Mono Medium"/>
                <a:cs typeface="Roboto Mono Medium"/>
                <a:sym typeface="Roboto Mono Medium"/>
              </a:rPr>
              <a:t> +-- … &lt;reports&gt;</a:t>
            </a:r>
            <a:endParaRPr sz="10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hu-HU" sz="1005">
                <a:latin typeface="Roboto Mono Medium"/>
                <a:ea typeface="Roboto Mono Medium"/>
                <a:cs typeface="Roboto Mono Medium"/>
                <a:sym typeface="Roboto Mono Medium"/>
              </a:rPr>
              <a:t>         |</a:t>
            </a:r>
            <a:endParaRPr sz="10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hu-HU" sz="1005">
                <a:latin typeface="Roboto Mono Medium"/>
                <a:ea typeface="Roboto Mono Medium"/>
                <a:cs typeface="Roboto Mono Medium"/>
                <a:sym typeface="Roboto Mono Medium"/>
              </a:rPr>
              <a:t>         +-- data/</a:t>
            </a:r>
            <a:endParaRPr sz="10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hu-HU" sz="1005">
                <a:latin typeface="Roboto Mono Medium"/>
                <a:ea typeface="Roboto Mono Medium"/>
                <a:cs typeface="Roboto Mono Medium"/>
                <a:sym typeface="Roboto Mono Medium"/>
              </a:rPr>
              <a:t>              |</a:t>
            </a:r>
            <a:endParaRPr sz="10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hu-HU" sz="1005">
                <a:latin typeface="Roboto Mono Medium"/>
                <a:ea typeface="Roboto Mono Medium"/>
                <a:cs typeface="Roboto Mono Medium"/>
                <a:sym typeface="Roboto Mono Medium"/>
              </a:rPr>
              <a:t>              +-- pst/</a:t>
            </a:r>
            <a:endParaRPr sz="10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hu-HU" sz="1005">
                <a:latin typeface="Roboto Mono Medium"/>
                <a:ea typeface="Roboto Mono Medium"/>
                <a:cs typeface="Roboto Mono Medium"/>
                <a:sym typeface="Roboto Mono Medium"/>
              </a:rPr>
              <a:t>              |     +-- [payload files]</a:t>
            </a:r>
            <a:endParaRPr sz="10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hu-HU" sz="1005">
                <a:latin typeface="Roboto Mono Medium"/>
                <a:ea typeface="Roboto Mono Medium"/>
                <a:cs typeface="Roboto Mono Medium"/>
                <a:sym typeface="Roboto Mono Medium"/>
              </a:rPr>
              <a:t>              +-- attachments/</a:t>
            </a:r>
            <a:endParaRPr sz="10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hu-HU" sz="1005">
                <a:latin typeface="Roboto Mono Medium"/>
                <a:ea typeface="Roboto Mono Medium"/>
                <a:cs typeface="Roboto Mono Medium"/>
                <a:sym typeface="Roboto Mono Medium"/>
              </a:rPr>
              <a:t>                    +-- [Mailbag-Message-ID]/</a:t>
            </a:r>
            <a:endParaRPr sz="10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hu-HU" sz="1005">
                <a:latin typeface="Roboto Mono Medium"/>
                <a:ea typeface="Roboto Mono Medium"/>
                <a:cs typeface="Roboto Mono Medium"/>
                <a:sym typeface="Roboto Mono Medium"/>
              </a:rPr>
              <a:t>          	  |     +-- [payload files]</a:t>
            </a:r>
            <a:endParaRPr sz="10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hu-HU" sz="1005">
                <a:latin typeface="Roboto Mono Medium"/>
                <a:ea typeface="Roboto Mono Medium"/>
                <a:cs typeface="Roboto Mono Medium"/>
                <a:sym typeface="Roboto Mono Medium"/>
              </a:rPr>
              <a:t>                    +-- [Mailbag-Message-ID]/</a:t>
            </a:r>
            <a:endParaRPr sz="10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hu-HU" sz="1005">
                <a:latin typeface="Roboto Mono Medium"/>
                <a:ea typeface="Roboto Mono Medium"/>
                <a:cs typeface="Roboto Mono Medium"/>
                <a:sym typeface="Roboto Mono Medium"/>
              </a:rPr>
              <a:t>                    |     +-- [payload files]</a:t>
            </a:r>
            <a:endParaRPr sz="10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hu-HU" sz="1005">
                <a:latin typeface="Roboto Mono Light"/>
                <a:ea typeface="Roboto Mono Light"/>
                <a:cs typeface="Roboto Mono Light"/>
                <a:sym typeface="Roboto Mono Light"/>
              </a:rPr>
              <a:t>                     …</a:t>
            </a:r>
            <a:endParaRPr sz="1005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5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g1044160d40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49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g1044160d409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g1044160d409_0_0"/>
          <p:cNvSpPr txBox="1">
            <a:spLocks noGrp="1"/>
          </p:cNvSpPr>
          <p:nvPr>
            <p:ph type="title"/>
          </p:nvPr>
        </p:nvSpPr>
        <p:spPr>
          <a:xfrm>
            <a:off x="3446100" y="79500"/>
            <a:ext cx="87459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hu-HU" sz="4000" b="1">
                <a:latin typeface="Trebuchet MS"/>
                <a:ea typeface="Trebuchet MS"/>
                <a:cs typeface="Trebuchet MS"/>
                <a:sym typeface="Trebuchet MS"/>
              </a:rPr>
              <a:t>A PIM Mailbagjei: AIP</a:t>
            </a:r>
            <a:endParaRPr sz="40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7" name="Google Shape;407;g1044160d409_0_0"/>
          <p:cNvSpPr txBox="1">
            <a:spLocks noGrp="1"/>
          </p:cNvSpPr>
          <p:nvPr>
            <p:ph type="body" idx="1"/>
          </p:nvPr>
        </p:nvSpPr>
        <p:spPr>
          <a:xfrm>
            <a:off x="4208775" y="616500"/>
            <a:ext cx="4445700" cy="42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&lt;base directory&gt;/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        |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        +-- bagit.txt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        |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        +-- bag-info.txt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        |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        +-- mailbag.csv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        |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        +-- manifest-&lt;algorithm&gt;.txt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        |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        +-- tagmanifest-&lt;algorithm&gt;.txt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sz="1000">
                <a:latin typeface="Roboto Mono Medium"/>
                <a:ea typeface="Roboto Mono Medium"/>
                <a:cs typeface="Roboto Mono Medium"/>
                <a:sym typeface="Roboto Mono Medium"/>
              </a:rPr>
              <a:t>        |</a:t>
            </a:r>
            <a:endParaRPr sz="10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sz="1000">
                <a:latin typeface="Roboto Mono Medium"/>
                <a:ea typeface="Roboto Mono Medium"/>
                <a:cs typeface="Roboto Mono Medium"/>
                <a:sym typeface="Roboto Mono Medium"/>
              </a:rPr>
              <a:t>        </a:t>
            </a: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+-- metadata/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        |    |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sz="1000">
                <a:latin typeface="Roboto Mono Medium"/>
                <a:ea typeface="Roboto Mono Medium"/>
                <a:cs typeface="Roboto Mono Medium"/>
                <a:sym typeface="Roboto Mono Medium"/>
              </a:rPr>
              <a:t>        |    +-- &lt;Message-ID&gt;_metadata.txt</a:t>
            </a:r>
            <a:endParaRPr sz="10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sz="1000">
                <a:latin typeface="Roboto Mono Medium"/>
                <a:ea typeface="Roboto Mono Medium"/>
                <a:cs typeface="Roboto Mono Medium"/>
                <a:sym typeface="Roboto Mono Medium"/>
              </a:rPr>
              <a:t>        |    |        </a:t>
            </a:r>
            <a:endParaRPr sz="10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sz="1000">
                <a:latin typeface="Roboto Mono Medium"/>
                <a:ea typeface="Roboto Mono Medium"/>
                <a:cs typeface="Roboto Mono Medium"/>
                <a:sym typeface="Roboto Mono Medium"/>
              </a:rPr>
              <a:t>        |    +-- ...</a:t>
            </a:r>
            <a:endParaRPr sz="10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sz="1000">
                <a:latin typeface="Roboto Mono Medium"/>
                <a:ea typeface="Roboto Mono Medium"/>
                <a:cs typeface="Roboto Mono Medium"/>
                <a:sym typeface="Roboto Mono Medium"/>
              </a:rPr>
              <a:t>        | </a:t>
            </a:r>
            <a:endParaRPr sz="10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sz="1000">
                <a:latin typeface="Roboto Mono Medium"/>
                <a:ea typeface="Roboto Mono Medium"/>
                <a:cs typeface="Roboto Mono Medium"/>
                <a:sym typeface="Roboto Mono Medium"/>
              </a:rPr>
              <a:t>       </a:t>
            </a: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+-- PST_Bitcurator_report1.txt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sz="1000">
                <a:latin typeface="Roboto Mono Medium"/>
                <a:ea typeface="Roboto Mono Medium"/>
                <a:cs typeface="Roboto Mono Medium"/>
                <a:sym typeface="Roboto Mono Medium"/>
              </a:rPr>
              <a:t>  | </a:t>
            </a:r>
            <a:endParaRPr sz="10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sz="1000">
                <a:latin typeface="Roboto Mono Medium"/>
                <a:ea typeface="Roboto Mono Medium"/>
                <a:cs typeface="Roboto Mono Medium"/>
                <a:sym typeface="Roboto Mono Medium"/>
              </a:rPr>
              <a:t>       </a:t>
            </a: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+-- mets.xml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sz="1000">
                <a:latin typeface="Roboto Mono Medium"/>
                <a:ea typeface="Roboto Mono Medium"/>
                <a:cs typeface="Roboto Mono Medium"/>
                <a:sym typeface="Roboto Mono Medium"/>
              </a:rPr>
              <a:t>        | </a:t>
            </a:r>
            <a:endParaRPr sz="10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sz="1000">
                <a:latin typeface="Roboto Mono Medium"/>
                <a:ea typeface="Roboto Mono Medium"/>
                <a:cs typeface="Roboto Mono Medium"/>
                <a:sym typeface="Roboto Mono Medium"/>
              </a:rPr>
              <a:t>       </a:t>
            </a: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+-- premis.xml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        |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        +-- data/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             |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             +-- pst/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             |     +-- [payload files]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 Medium"/>
                <a:ea typeface="Roboto Mono Medium"/>
                <a:cs typeface="Roboto Mono Medium"/>
                <a:sym typeface="Roboto Mono Medium"/>
              </a:rPr>
              <a:t>       +-- mbox/</a:t>
            </a:r>
            <a:endParaRPr sz="10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 Medium"/>
                <a:ea typeface="Roboto Mono Medium"/>
                <a:cs typeface="Roboto Mono Medium"/>
                <a:sym typeface="Roboto Mono Medium"/>
              </a:rPr>
              <a:t>       |    +-- [payload files]</a:t>
            </a:r>
            <a:endParaRPr sz="10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 Medium"/>
                <a:ea typeface="Roboto Mono Medium"/>
                <a:cs typeface="Roboto Mono Medium"/>
                <a:sym typeface="Roboto Mono Medium"/>
              </a:rPr>
              <a:t>       +-- eml/</a:t>
            </a:r>
            <a:endParaRPr sz="10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 Medium"/>
                <a:ea typeface="Roboto Mono Medium"/>
                <a:cs typeface="Roboto Mono Medium"/>
                <a:sym typeface="Roboto Mono Medium"/>
              </a:rPr>
              <a:t>       |    +-- [payload files]</a:t>
            </a:r>
            <a:endParaRPr sz="10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 Medium"/>
                <a:ea typeface="Roboto Mono Medium"/>
                <a:cs typeface="Roboto Mono Medium"/>
                <a:sym typeface="Roboto Mono Medium"/>
              </a:rPr>
              <a:t>       +-- txt/</a:t>
            </a:r>
            <a:endParaRPr sz="10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 Medium"/>
                <a:ea typeface="Roboto Mono Medium"/>
                <a:cs typeface="Roboto Mono Medium"/>
                <a:sym typeface="Roboto Mono Medium"/>
              </a:rPr>
              <a:t>       |    +-- [payload files]</a:t>
            </a:r>
            <a:endParaRPr sz="10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 Medium"/>
                <a:ea typeface="Roboto Mono Medium"/>
                <a:cs typeface="Roboto Mono Medium"/>
                <a:sym typeface="Roboto Mono Medium"/>
              </a:rPr>
              <a:t> +-- html/</a:t>
            </a:r>
            <a:endParaRPr sz="10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000">
                <a:latin typeface="Roboto Mono Medium"/>
                <a:ea typeface="Roboto Mono Medium"/>
                <a:cs typeface="Roboto Mono Medium"/>
                <a:sym typeface="Roboto Mono Medium"/>
              </a:rPr>
              <a:t>       |    +-- [payload files]</a:t>
            </a:r>
            <a:endParaRPr sz="10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             +-- attachments/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                   +-- [Mailbag-Message-ID]/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         	|     +-- [payload files]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                   +-- [Mailbag-Message-ID]/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                   |     +-- [payload files]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hu-HU" sz="905">
                <a:latin typeface="Roboto Mono Medium"/>
                <a:ea typeface="Roboto Mono Medium"/>
                <a:cs typeface="Roboto Mono Medium"/>
                <a:sym typeface="Roboto Mono Medium"/>
              </a:rPr>
              <a:t>                     …</a:t>
            </a:r>
            <a:endParaRPr sz="905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14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400"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45720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40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pic>
        <p:nvPicPr>
          <p:cNvPr id="408" name="Google Shape;408;g1044160d409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16057" y="1791649"/>
            <a:ext cx="3698293" cy="26251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9" name="Google Shape;409;g1044160d409_0_0"/>
          <p:cNvCxnSpPr/>
          <p:nvPr/>
        </p:nvCxnSpPr>
        <p:spPr>
          <a:xfrm rot="10800000" flipH="1">
            <a:off x="5827375" y="2080500"/>
            <a:ext cx="2504400" cy="161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0" name="Google Shape;410;g1044160d409_0_0"/>
          <p:cNvCxnSpPr/>
          <p:nvPr/>
        </p:nvCxnSpPr>
        <p:spPr>
          <a:xfrm rot="10800000" flipH="1">
            <a:off x="5991125" y="3689150"/>
            <a:ext cx="2417700" cy="29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g1002d30ebb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1002d30ebb1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g1002d30ebb1_0_0"/>
          <p:cNvSpPr txBox="1"/>
          <p:nvPr/>
        </p:nvSpPr>
        <p:spPr>
          <a:xfrm>
            <a:off x="548700" y="1371575"/>
            <a:ext cx="4603200" cy="50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●"/>
            </a:pPr>
            <a:r>
              <a:rPr lang="hu-HU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Előfeldolgozás, “adattriage”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●"/>
            </a:pPr>
            <a:r>
              <a:rPr lang="hu-HU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“Törvényszéki” lemezképkészítés (biztonságos bitszintű másolat)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●"/>
            </a:pPr>
            <a:r>
              <a:rPr lang="hu-HU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Fájlrendszerelemzés és -jelentés készítése (validáció, hasonlósági jelentés, vírus- és malware-ellenőrzés, duplumszűrés stb.)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●"/>
            </a:pPr>
            <a:r>
              <a:rPr lang="hu-HU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Érzékeny adatok kiszűrése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●"/>
            </a:pPr>
            <a:r>
              <a:rPr lang="hu-HU" sz="1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Technikai és egyéb metaadatok</a:t>
            </a:r>
            <a:r>
              <a:rPr lang="hu-HU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előállítása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●"/>
            </a:pPr>
            <a:r>
              <a:rPr lang="hu-HU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SIP-csomag készítése stb.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8" name="Google Shape;418;g1002d30ebb1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700" y="336463"/>
            <a:ext cx="3429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g1002d30ebb1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75650" y="814970"/>
            <a:ext cx="4603300" cy="418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1038eae93c5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1038eae93c5_0_2"/>
          <p:cNvSpPr txBox="1">
            <a:spLocks noGrp="1"/>
          </p:cNvSpPr>
          <p:nvPr>
            <p:ph type="ctrTitle"/>
          </p:nvPr>
        </p:nvSpPr>
        <p:spPr>
          <a:xfrm>
            <a:off x="676375" y="2388425"/>
            <a:ext cx="5035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000">
                <a:latin typeface="Trebuchet MS"/>
                <a:ea typeface="Trebuchet MS"/>
                <a:cs typeface="Trebuchet MS"/>
                <a:sym typeface="Trebuchet MS"/>
              </a:rPr>
              <a:t>1. A digitális megőrzés problémái és az e-mail</a:t>
            </a:r>
            <a:endParaRPr/>
          </a:p>
        </p:txBody>
      </p:sp>
      <p:pic>
        <p:nvPicPr>
          <p:cNvPr id="186" name="Google Shape;186;g1038eae93c5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g1002d30ebb1_0_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g1002d30ebb1_0_122"/>
          <p:cNvSpPr txBox="1">
            <a:spLocks noGrp="1"/>
          </p:cNvSpPr>
          <p:nvPr>
            <p:ph type="title"/>
          </p:nvPr>
        </p:nvSpPr>
        <p:spPr>
          <a:xfrm>
            <a:off x="3911850" y="365125"/>
            <a:ext cx="7442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hu-HU" sz="4000" b="1">
                <a:latin typeface="Trebuchet MS"/>
                <a:ea typeface="Trebuchet MS"/>
                <a:cs typeface="Trebuchet MS"/>
                <a:sym typeface="Trebuchet MS"/>
              </a:rPr>
              <a:t>OAIS-kompatibilis repozitóriumok</a:t>
            </a:r>
            <a:endParaRPr sz="40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6" name="Google Shape;426;g1002d30ebb1_0_122"/>
          <p:cNvSpPr txBox="1">
            <a:spLocks noGrp="1"/>
          </p:cNvSpPr>
          <p:nvPr>
            <p:ph type="body" idx="1"/>
          </p:nvPr>
        </p:nvSpPr>
        <p:spPr>
          <a:xfrm>
            <a:off x="3770825" y="1825625"/>
            <a:ext cx="7037400" cy="3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•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Legyen képes SIP-csomagot fogadni, abból AIP- és DIP-csomagot előállítani.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•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Legyen képes az ezekhez szükséges műveletek elvégzésére, vagy legalább alkalmassá lehessen erre tenni.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•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Tudja kezelni a METS-et, a PREMIS-t, valamint tetszőleges metaadatsémát, továbbá OAI-PMH-kompatibilis legyen.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•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Legyen API-ja, testreszabható legyen.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•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Összakapcsolható legyen más rendszerekkel.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•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Lehetőleg nyílt forráskódú és ingyenes legyen.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27" name="Google Shape;427;g1002d30ebb1_0_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g1002d30ebb1_0_1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" y="0"/>
            <a:ext cx="35775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fd448b9bbe_0_5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550499" cy="10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4000" b="1">
                <a:latin typeface="Trebuchet MS"/>
                <a:ea typeface="Trebuchet MS"/>
                <a:cs typeface="Trebuchet MS"/>
                <a:sym typeface="Trebuchet MS"/>
              </a:rPr>
              <a:t>A PIM born digital workflow-ja</a:t>
            </a:r>
            <a:br>
              <a:rPr lang="hu-HU" sz="4000" b="1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hu-HU" sz="2500" b="1">
                <a:latin typeface="Trebuchet MS"/>
                <a:ea typeface="Trebuchet MS"/>
                <a:cs typeface="Trebuchet MS"/>
                <a:sym typeface="Trebuchet MS"/>
              </a:rPr>
              <a:t>(Mohay Anikó)</a:t>
            </a:r>
            <a:endParaRPr sz="25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34" name="Google Shape;434;gfd448b9bbe_0_5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6750" y="1075800"/>
            <a:ext cx="9178506" cy="578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157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9"/>
          <p:cNvSpPr txBox="1">
            <a:spLocks noGrp="1"/>
          </p:cNvSpPr>
          <p:nvPr>
            <p:ph type="ctrTitle"/>
          </p:nvPr>
        </p:nvSpPr>
        <p:spPr>
          <a:xfrm>
            <a:off x="875071" y="1122363"/>
            <a:ext cx="576170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hu-HU" b="1">
                <a:latin typeface="Trebuchet MS"/>
                <a:ea typeface="Trebuchet MS"/>
                <a:cs typeface="Trebuchet MS"/>
                <a:sym typeface="Trebuchet MS"/>
              </a:rPr>
              <a:t>Köszönöm a figyelmet!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875071" y="3602038"/>
            <a:ext cx="576170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 sz="3000">
                <a:latin typeface="Trebuchet MS"/>
                <a:ea typeface="Trebuchet MS"/>
                <a:cs typeface="Trebuchet MS"/>
                <a:sym typeface="Trebuchet MS"/>
              </a:rPr>
              <a:t>Dr. Kalcsó Gyula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 sz="3000">
                <a:latin typeface="Trebuchet MS"/>
                <a:ea typeface="Trebuchet MS"/>
                <a:cs typeface="Trebuchet MS"/>
                <a:sym typeface="Trebuchet MS"/>
              </a:rPr>
              <a:t>kalcso.gyula@dbk.pim.hu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42" name="Google Shape;44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9"/>
          <p:cNvSpPr txBox="1"/>
          <p:nvPr/>
        </p:nvSpPr>
        <p:spPr>
          <a:xfrm>
            <a:off x="875075" y="453225"/>
            <a:ext cx="6118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"/>
          <p:cNvSpPr txBox="1"/>
          <p:nvPr/>
        </p:nvSpPr>
        <p:spPr>
          <a:xfrm>
            <a:off x="431575" y="524400"/>
            <a:ext cx="6633600" cy="5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u-HU" sz="4000" b="1">
                <a:latin typeface="Trebuchet MS"/>
                <a:ea typeface="Trebuchet MS"/>
                <a:cs typeface="Trebuchet MS"/>
                <a:sym typeface="Trebuchet MS"/>
              </a:rPr>
              <a:t>Born digital – azaz digitálisan született</a:t>
            </a:r>
            <a:endParaRPr sz="40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rebuchet MS"/>
              <a:buChar char="●"/>
            </a:pPr>
            <a:r>
              <a:rPr lang="hu-HU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Olyan digitális objektum, amelynek nincs analóg előzménye, és nem is készíthető pontos analóg másolat róla (de nem feltétlenül digital exclusive!).</a:t>
            </a: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rebuchet MS"/>
              <a:buChar char="●"/>
            </a:pPr>
            <a:r>
              <a:rPr lang="hu-HU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Objektum: lehet egy vagy több fájl és/vagy könyvtár halmaza.</a:t>
            </a: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65175" y="1501800"/>
            <a:ext cx="2822300" cy="385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1000" y="4536150"/>
            <a:ext cx="281940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f89201a142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49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f89201a142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f89201a142_0_6"/>
          <p:cNvSpPr txBox="1">
            <a:spLocks noGrp="1"/>
          </p:cNvSpPr>
          <p:nvPr>
            <p:ph type="title"/>
          </p:nvPr>
        </p:nvSpPr>
        <p:spPr>
          <a:xfrm>
            <a:off x="3351950" y="301025"/>
            <a:ext cx="874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hu-HU" sz="4000" b="1">
                <a:latin typeface="Trebuchet MS"/>
                <a:ea typeface="Trebuchet MS"/>
                <a:cs typeface="Trebuchet MS"/>
                <a:sym typeface="Trebuchet MS"/>
              </a:rPr>
              <a:t>A digitális megőrzés alapproblémái</a:t>
            </a:r>
            <a:endParaRPr sz="40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3" name="Google Shape;203;gf89201a142_0_6"/>
          <p:cNvSpPr txBox="1">
            <a:spLocks noGrp="1"/>
          </p:cNvSpPr>
          <p:nvPr>
            <p:ph type="body" idx="1"/>
          </p:nvPr>
        </p:nvSpPr>
        <p:spPr>
          <a:xfrm>
            <a:off x="3751275" y="1784025"/>
            <a:ext cx="7758900" cy="2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A kezelésükkel kapcsolatos problémák a digitális létmódjukból adódnak: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a nagy mennyiség,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a heterogenitás,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a gyors elavulás,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az értelmezhetőség fenntartása.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4" name="Google Shape;204;gf89201a142_0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7100" y="4303850"/>
            <a:ext cx="3646025" cy="21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1038eae93c5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1038eae93c5_0_16"/>
          <p:cNvSpPr txBox="1">
            <a:spLocks noGrp="1"/>
          </p:cNvSpPr>
          <p:nvPr>
            <p:ph type="title"/>
          </p:nvPr>
        </p:nvSpPr>
        <p:spPr>
          <a:xfrm>
            <a:off x="410200" y="367475"/>
            <a:ext cx="8765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 sz="4400"/>
              <a:t>Az e-mail mint szabvány</a:t>
            </a:r>
            <a:endParaRPr sz="4400"/>
          </a:p>
        </p:txBody>
      </p:sp>
      <p:pic>
        <p:nvPicPr>
          <p:cNvPr id="211" name="Google Shape;211;g1038eae93c5_0_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1038eae93c5_0_16"/>
          <p:cNvSpPr txBox="1"/>
          <p:nvPr/>
        </p:nvSpPr>
        <p:spPr>
          <a:xfrm>
            <a:off x="410200" y="1454425"/>
            <a:ext cx="91833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első e-mailt Ray Tomlinson küldte el magának 1971-ben (50 éve!)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Internet Engineering Task Force (IETF) 1981 óta szabványosítja.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Ezeket a dokumentumokat Request for Comments-nek hívják (RFC).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jelenlegi standardot az üzenetformátumra vonatkozóan az RFC 5322 (IMF – Internet Message Format), az üzenetküldésre vonatkozóan az RFC 5321 (SMTP – Simple Mail Transfer Protocol) tartalmazza.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fentiek mellett a hozzáférést szabályozó protokollok az Internet Message Acces Protocol (IMAP) és a Post Office Protocol v3 (POP3), továbbá a csatolmányokat szabályozó Multipurpose Internet Mail Extensions (MIME).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fd448b9bbe_0_4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fd448b9bbe_0_467"/>
          <p:cNvSpPr txBox="1">
            <a:spLocks noGrp="1"/>
          </p:cNvSpPr>
          <p:nvPr>
            <p:ph type="title"/>
          </p:nvPr>
        </p:nvSpPr>
        <p:spPr>
          <a:xfrm>
            <a:off x="410200" y="367475"/>
            <a:ext cx="87651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 sz="4400"/>
              <a:t>A szabványos formátumok</a:t>
            </a:r>
            <a:endParaRPr sz="40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9" name="Google Shape;219;gfd448b9bbe_0_4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fd448b9bbe_0_467"/>
          <p:cNvSpPr txBox="1"/>
          <p:nvPr/>
        </p:nvSpPr>
        <p:spPr>
          <a:xfrm>
            <a:off x="117013" y="1454425"/>
            <a:ext cx="45021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hu-H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EML: az RFC 5322-re épülő fájlformátum, az elküldött e-mailek formátuma.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hu-H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MBOX: szintén az RFC 5322-re épül, konténerformátum, több EML-fájlt tartalmaz legalább egy mappában.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fd448b9bbe_0_4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238" y="4686925"/>
            <a:ext cx="2828925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fd448b9bbe_0_4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1013" y="1576375"/>
            <a:ext cx="3724275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3955b9a8b_0_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103955b9a8b_0_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9" name="Google Shape;229;g103955b9a8b_0_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88" y="9525"/>
            <a:ext cx="11782425" cy="683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038eae93c5_0_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Az e-mailek archiválása</a:t>
            </a:r>
            <a:endParaRPr/>
          </a:p>
        </p:txBody>
      </p:sp>
      <p:pic>
        <p:nvPicPr>
          <p:cNvPr id="235" name="Google Shape;235;g1038eae93c5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625" y="2588775"/>
            <a:ext cx="2133800" cy="12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038eae93c5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3063" y="3234650"/>
            <a:ext cx="2133800" cy="12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1038eae93c5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625" y="3988175"/>
            <a:ext cx="2133800" cy="12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1038eae93c5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7975" y="3710575"/>
            <a:ext cx="2133800" cy="12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1038eae93c5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2125" y="4460150"/>
            <a:ext cx="2133800" cy="12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1038eae93c5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2125" y="3100325"/>
            <a:ext cx="2133800" cy="12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1038eae93c5_0_33"/>
          <p:cNvSpPr/>
          <p:nvPr/>
        </p:nvSpPr>
        <p:spPr>
          <a:xfrm>
            <a:off x="606825" y="2022725"/>
            <a:ext cx="5153100" cy="372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1038eae93c5_0_33"/>
          <p:cNvSpPr/>
          <p:nvPr/>
        </p:nvSpPr>
        <p:spPr>
          <a:xfrm>
            <a:off x="6395675" y="2273150"/>
            <a:ext cx="5451600" cy="3920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1038eae93c5_0_33"/>
          <p:cNvSpPr txBox="1"/>
          <p:nvPr/>
        </p:nvSpPr>
        <p:spPr>
          <a:xfrm>
            <a:off x="760925" y="2138300"/>
            <a:ext cx="554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latin typeface="Calibri"/>
                <a:ea typeface="Calibri"/>
                <a:cs typeface="Calibri"/>
                <a:sym typeface="Calibri"/>
              </a:rPr>
              <a:t>Folder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1038eae93c5_0_33"/>
          <p:cNvSpPr txBox="1"/>
          <p:nvPr/>
        </p:nvSpPr>
        <p:spPr>
          <a:xfrm>
            <a:off x="10855300" y="2446525"/>
            <a:ext cx="13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latin typeface="Calibri"/>
                <a:ea typeface="Calibri"/>
                <a:cs typeface="Calibri"/>
                <a:sym typeface="Calibri"/>
              </a:rPr>
              <a:t>Folder 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1038eae93c5_0_33"/>
          <p:cNvSpPr txBox="1"/>
          <p:nvPr/>
        </p:nvSpPr>
        <p:spPr>
          <a:xfrm>
            <a:off x="3506050" y="5894800"/>
            <a:ext cx="5547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1">
                <a:latin typeface="Calibri"/>
                <a:ea typeface="Calibri"/>
                <a:cs typeface="Calibri"/>
                <a:sym typeface="Calibri"/>
              </a:rPr>
              <a:t>...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1038eae93c5_0_33"/>
          <p:cNvSpPr txBox="1"/>
          <p:nvPr/>
        </p:nvSpPr>
        <p:spPr>
          <a:xfrm>
            <a:off x="3620075" y="4703450"/>
            <a:ext cx="5547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sp>
        <p:nvSpPr>
          <p:cNvPr id="247" name="Google Shape;247;g1038eae93c5_0_33"/>
          <p:cNvSpPr txBox="1"/>
          <p:nvPr/>
        </p:nvSpPr>
        <p:spPr>
          <a:xfrm>
            <a:off x="10033300" y="5213675"/>
            <a:ext cx="5547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  <p:pic>
        <p:nvPicPr>
          <p:cNvPr id="248" name="Google Shape;248;g1038eae93c5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7025" y="203838"/>
            <a:ext cx="2628900" cy="1743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g1038eae93c5_0_33"/>
          <p:cNvCxnSpPr>
            <a:stCxn id="248" idx="1"/>
            <a:endCxn id="241" idx="0"/>
          </p:cNvCxnSpPr>
          <p:nvPr/>
        </p:nvCxnSpPr>
        <p:spPr>
          <a:xfrm flipH="1">
            <a:off x="3183425" y="1075375"/>
            <a:ext cx="4623600" cy="94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0" name="Google Shape;250;g1038eae93c5_0_33"/>
          <p:cNvCxnSpPr>
            <a:stCxn id="248" idx="2"/>
            <a:endCxn id="242" idx="0"/>
          </p:cNvCxnSpPr>
          <p:nvPr/>
        </p:nvCxnSpPr>
        <p:spPr>
          <a:xfrm>
            <a:off x="9121475" y="1946913"/>
            <a:ext cx="0" cy="32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1" name="Google Shape;251;g1038eae93c5_0_33"/>
          <p:cNvCxnSpPr/>
          <p:nvPr/>
        </p:nvCxnSpPr>
        <p:spPr>
          <a:xfrm flipH="1">
            <a:off x="3891450" y="1936025"/>
            <a:ext cx="3910500" cy="418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Az e-mailek hosszú távú megőrzése"/>
</p:tagLst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ECBEBA42F1CBD48A34C85AF35FA8616" ma:contentTypeVersion="12" ma:contentTypeDescription="Új dokumentum létrehozása." ma:contentTypeScope="" ma:versionID="40ea4d5ef826002744699c2a0a4bd0fa">
  <xsd:schema xmlns:xsd="http://www.w3.org/2001/XMLSchema" xmlns:xs="http://www.w3.org/2001/XMLSchema" xmlns:p="http://schemas.microsoft.com/office/2006/metadata/properties" xmlns:ns2="a5ba430e-bca0-4211-b156-10f6297b6da3" xmlns:ns3="a1cf89ef-f0b4-455b-9f6b-70e19379c44a" targetNamespace="http://schemas.microsoft.com/office/2006/metadata/properties" ma:root="true" ma:fieldsID="b2b55325cf6a65ed4462a7b9d789dfcc" ns2:_="" ns3:_="">
    <xsd:import namespace="a5ba430e-bca0-4211-b156-10f6297b6da3"/>
    <xsd:import namespace="a1cf89ef-f0b4-455b-9f6b-70e19379c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a430e-bca0-4211-b156-10f6297b6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f89ef-f0b4-455b-9f6b-70e19379c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313FD7-B9EA-4432-94F0-D4C01191FB8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6A6D8A9-CEA3-41D5-865F-1C13B0DD31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95B152-1C04-4FE8-A182-349E0D01D6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ba430e-bca0-4211-b156-10f6297b6da3"/>
    <ds:schemaRef ds:uri="a1cf89ef-f0b4-455b-9f6b-70e19379c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1053</Words>
  <Application>Microsoft Office PowerPoint</Application>
  <PresentationFormat>Szélesvásznú</PresentationFormat>
  <Paragraphs>220</Paragraphs>
  <Slides>32</Slides>
  <Notes>32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32</vt:i4>
      </vt:variant>
    </vt:vector>
  </HeadingPairs>
  <TitlesOfParts>
    <vt:vector size="40" baseType="lpstr">
      <vt:lpstr>Trebuchet MS</vt:lpstr>
      <vt:lpstr>Calibri</vt:lpstr>
      <vt:lpstr>Roboto Mono</vt:lpstr>
      <vt:lpstr>Arial</vt:lpstr>
      <vt:lpstr>Roboto Mono Medium</vt:lpstr>
      <vt:lpstr>Roboto Mono Light</vt:lpstr>
      <vt:lpstr>Office-téma</vt:lpstr>
      <vt:lpstr>Office-téma</vt:lpstr>
      <vt:lpstr>Az e-mailek hosszú távú megőrzése</vt:lpstr>
      <vt:lpstr>Vázlat</vt:lpstr>
      <vt:lpstr>1. A digitális megőrzés problémái és az e-mail</vt:lpstr>
      <vt:lpstr>PowerPoint-bemutató</vt:lpstr>
      <vt:lpstr>A digitális megőrzés alapproblémái</vt:lpstr>
      <vt:lpstr>Az e-mail mint szabvány</vt:lpstr>
      <vt:lpstr>A szabványos formátumok</vt:lpstr>
      <vt:lpstr>PowerPoint-bemutató</vt:lpstr>
      <vt:lpstr>Az e-mailek archiválása</vt:lpstr>
      <vt:lpstr>2. Az e-mailek megőrzésének módjai</vt:lpstr>
      <vt:lpstr>PowerPoint-bemutató</vt:lpstr>
      <vt:lpstr>Az e-mailek megőrzése</vt:lpstr>
      <vt:lpstr>PowerPoint-bemutató</vt:lpstr>
      <vt:lpstr>PowerPoint-bemutató</vt:lpstr>
      <vt:lpstr>PowerPoint-bemutató</vt:lpstr>
      <vt:lpstr>3. Az OAIS és megőrzés csomagban</vt:lpstr>
      <vt:lpstr>Open Archival Information System Referenciamodell</vt:lpstr>
      <vt:lpstr>PowerPoint-bemutató</vt:lpstr>
      <vt:lpstr>Csomagok</vt:lpstr>
      <vt:lpstr>Csomagok: Bagit</vt:lpstr>
      <vt:lpstr>Bagit-csomagszerkezet</vt:lpstr>
      <vt:lpstr>4. A Mailbag</vt:lpstr>
      <vt:lpstr>Mailbag (University at Albany, SUNY)</vt:lpstr>
      <vt:lpstr>PowerPoint-bemutató</vt:lpstr>
      <vt:lpstr>A Mailbag-csomagszerkezet</vt:lpstr>
      <vt:lpstr>5. A PIM workflow-ja</vt:lpstr>
      <vt:lpstr>A PIM Mailbagjei: SIP</vt:lpstr>
      <vt:lpstr>A PIM Mailbagjei: AIP</vt:lpstr>
      <vt:lpstr>PowerPoint-bemutató</vt:lpstr>
      <vt:lpstr>OAIS-kompatibilis repozitóriumok</vt:lpstr>
      <vt:lpstr>A PIM born digital workflow-ja (Mohay Anikó)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e-mailek hosszú távú megőrzése</dc:title>
  <dc:creator>Gábor Bogdándy</dc:creator>
  <cp:lastModifiedBy>Nagy Zsuzsanna</cp:lastModifiedBy>
  <cp:revision>2</cp:revision>
  <dcterms:created xsi:type="dcterms:W3CDTF">2020-12-07T11:19:41Z</dcterms:created>
  <dcterms:modified xsi:type="dcterms:W3CDTF">2022-01-04T05:30:03Z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</Properties>
</file>