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12192000" cy="6858000"/>
  <p:custDataLst>
    <p:tags r:id="rId25"/>
  </p:custDataLst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DF316-63C7-48A3-8A95-0C26E1245444}" type="datetimeFigureOut">
              <a:rPr lang="hu-HU" smtClean="0"/>
              <a:t>2021. 11. 26.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C115A-7E89-4D64-8DEB-A51BB4A8939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4203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C115A-7E89-4D64-8DEB-A51BB4A89399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9137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C115A-7E89-4D64-8DEB-A51BB4A89399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48041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C115A-7E89-4D64-8DEB-A51BB4A89399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37402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C115A-7E89-4D64-8DEB-A51BB4A89399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69693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C115A-7E89-4D64-8DEB-A51BB4A89399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20183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C115A-7E89-4D64-8DEB-A51BB4A89399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0662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C115A-7E89-4D64-8DEB-A51BB4A89399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67707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C115A-7E89-4D64-8DEB-A51BB4A89399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12361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C115A-7E89-4D64-8DEB-A51BB4A89399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89908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C115A-7E89-4D64-8DEB-A51BB4A89399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89826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C115A-7E89-4D64-8DEB-A51BB4A89399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4793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C115A-7E89-4D64-8DEB-A51BB4A89399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4042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C115A-7E89-4D64-8DEB-A51BB4A89399}" type="slidenum">
              <a:rPr lang="hu-HU" smtClean="0"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9750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C115A-7E89-4D64-8DEB-A51BB4A89399}" type="slidenum">
              <a:rPr lang="hu-HU" smtClean="0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64583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C115A-7E89-4D64-8DEB-A51BB4A89399}" type="slidenum">
              <a:rPr lang="hu-HU" smtClean="0"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2437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C115A-7E89-4D64-8DEB-A51BB4A89399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882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C115A-7E89-4D64-8DEB-A51BB4A89399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1108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C115A-7E89-4D64-8DEB-A51BB4A89399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65772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C115A-7E89-4D64-8DEB-A51BB4A89399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10544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C115A-7E89-4D64-8DEB-A51BB4A89399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0778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C115A-7E89-4D64-8DEB-A51BB4A89399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46301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C115A-7E89-4D64-8DEB-A51BB4A89399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7540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0" y="2208276"/>
            <a:ext cx="12192000" cy="993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6939" y="1736801"/>
            <a:ext cx="3611245" cy="40633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6939" y="307924"/>
            <a:ext cx="10358120" cy="13011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51560" y="1745945"/>
            <a:ext cx="10288879" cy="42335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g"/><Relationship Id="rId3" Type="http://schemas.openxmlformats.org/officeDocument/2006/relationships/image" Target="../media/image15.png"/><Relationship Id="rId7" Type="http://schemas.openxmlformats.org/officeDocument/2006/relationships/image" Target="../media/image19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jpg"/><Relationship Id="rId5" Type="http://schemas.openxmlformats.org/officeDocument/2006/relationships/image" Target="../media/image17.jpg"/><Relationship Id="rId4" Type="http://schemas.openxmlformats.org/officeDocument/2006/relationships/image" Target="../media/image16.jpg"/><Relationship Id="rId9" Type="http://schemas.openxmlformats.org/officeDocument/2006/relationships/image" Target="../media/image21.jp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g"/><Relationship Id="rId3" Type="http://schemas.openxmlformats.org/officeDocument/2006/relationships/image" Target="../media/image22.png"/><Relationship Id="rId7" Type="http://schemas.openxmlformats.org/officeDocument/2006/relationships/image" Target="../media/image26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g"/><Relationship Id="rId5" Type="http://schemas.openxmlformats.org/officeDocument/2006/relationships/image" Target="../media/image24.jpg"/><Relationship Id="rId4" Type="http://schemas.openxmlformats.org/officeDocument/2006/relationships/image" Target="../media/image2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7" Type="http://schemas.openxmlformats.org/officeDocument/2006/relationships/hyperlink" Target="mailto:szatucsek.zoltan@mnl.gov.hu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48.jpg"/><Relationship Id="rId4" Type="http://schemas.openxmlformats.org/officeDocument/2006/relationships/image" Target="../media/image4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5679945"/>
            <a:ext cx="12192000" cy="1178560"/>
            <a:chOff x="0" y="5679945"/>
            <a:chExt cx="12192000" cy="1178560"/>
          </a:xfrm>
        </p:grpSpPr>
        <p:pic>
          <p:nvPicPr>
            <p:cNvPr id="3" name="object 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36008" y="5986430"/>
              <a:ext cx="7555991" cy="87156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5679945"/>
              <a:ext cx="6490716" cy="1178051"/>
            </a:xfrm>
            <a:prstGeom prst="rect">
              <a:avLst/>
            </a:prstGeom>
          </p:spPr>
        </p:pic>
      </p:grpSp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665207" y="0"/>
            <a:ext cx="2526792" cy="42824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98800" y="147925"/>
            <a:ext cx="1899698" cy="233463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4669663" y="4260595"/>
            <a:ext cx="2854960" cy="1534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050"/>
              </a:lnSpc>
              <a:spcBef>
                <a:spcPts val="100"/>
              </a:spcBef>
            </a:pPr>
            <a:r>
              <a:rPr sz="1800" b="0" spc="-10" dirty="0">
                <a:solidFill>
                  <a:srgbClr val="384248"/>
                </a:solidFill>
                <a:latin typeface="Calibri Light"/>
                <a:cs typeface="Calibri Light"/>
              </a:rPr>
              <a:t>Szatucsek</a:t>
            </a:r>
            <a:r>
              <a:rPr sz="1800" b="0" spc="-25" dirty="0">
                <a:solidFill>
                  <a:srgbClr val="384248"/>
                </a:solidFill>
                <a:latin typeface="Calibri Light"/>
                <a:cs typeface="Calibri Light"/>
              </a:rPr>
              <a:t> </a:t>
            </a:r>
            <a:r>
              <a:rPr sz="1800" b="0" spc="-15" dirty="0">
                <a:solidFill>
                  <a:srgbClr val="384248"/>
                </a:solidFill>
                <a:latin typeface="Calibri Light"/>
                <a:cs typeface="Calibri Light"/>
              </a:rPr>
              <a:t>Zoltán</a:t>
            </a:r>
            <a:endParaRPr sz="1800">
              <a:latin typeface="Calibri Light"/>
              <a:cs typeface="Calibri Light"/>
            </a:endParaRPr>
          </a:p>
          <a:p>
            <a:pPr algn="ctr">
              <a:lnSpc>
                <a:spcPts val="2050"/>
              </a:lnSpc>
            </a:pPr>
            <a:r>
              <a:rPr sz="1800" b="0" spc="-5" dirty="0">
                <a:solidFill>
                  <a:srgbClr val="384248"/>
                </a:solidFill>
                <a:latin typeface="Calibri Light"/>
                <a:cs typeface="Calibri Light"/>
              </a:rPr>
              <a:t>Magyar </a:t>
            </a:r>
            <a:r>
              <a:rPr sz="1800" b="0" spc="-15" dirty="0">
                <a:solidFill>
                  <a:srgbClr val="384248"/>
                </a:solidFill>
                <a:latin typeface="Calibri Light"/>
                <a:cs typeface="Calibri Light"/>
              </a:rPr>
              <a:t>Nemzeti</a:t>
            </a:r>
            <a:r>
              <a:rPr sz="1800" b="0" spc="10" dirty="0">
                <a:solidFill>
                  <a:srgbClr val="384248"/>
                </a:solidFill>
                <a:latin typeface="Calibri Light"/>
                <a:cs typeface="Calibri Light"/>
              </a:rPr>
              <a:t> </a:t>
            </a:r>
            <a:r>
              <a:rPr sz="1800" b="0" spc="-10" dirty="0">
                <a:solidFill>
                  <a:srgbClr val="384248"/>
                </a:solidFill>
                <a:latin typeface="Calibri Light"/>
                <a:cs typeface="Calibri Light"/>
              </a:rPr>
              <a:t>Levéltár</a:t>
            </a:r>
            <a:endParaRPr sz="18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00">
              <a:latin typeface="Calibri Light"/>
              <a:cs typeface="Calibri Light"/>
            </a:endParaRPr>
          </a:p>
          <a:p>
            <a:pPr marL="12065" marR="5080" algn="ctr">
              <a:lnSpc>
                <a:spcPts val="1939"/>
              </a:lnSpc>
              <a:spcBef>
                <a:spcPts val="5"/>
              </a:spcBef>
            </a:pPr>
            <a:r>
              <a:rPr sz="1800" b="0" spc="-10" dirty="0">
                <a:solidFill>
                  <a:srgbClr val="384248"/>
                </a:solidFill>
                <a:latin typeface="Calibri Light"/>
                <a:cs typeface="Calibri Light"/>
              </a:rPr>
              <a:t>Born </a:t>
            </a:r>
            <a:r>
              <a:rPr sz="1800" b="0" spc="-15" dirty="0">
                <a:solidFill>
                  <a:srgbClr val="384248"/>
                </a:solidFill>
                <a:latin typeface="Calibri Light"/>
                <a:cs typeface="Calibri Light"/>
              </a:rPr>
              <a:t>Digital </a:t>
            </a:r>
            <a:r>
              <a:rPr sz="1800" b="0" spc="-30" dirty="0">
                <a:solidFill>
                  <a:srgbClr val="384248"/>
                </a:solidFill>
                <a:latin typeface="Calibri Light"/>
                <a:cs typeface="Calibri Light"/>
              </a:rPr>
              <a:t>Műhelykonferencia </a:t>
            </a:r>
            <a:r>
              <a:rPr sz="1800" b="0" spc="-395" dirty="0">
                <a:solidFill>
                  <a:srgbClr val="384248"/>
                </a:solidFill>
                <a:latin typeface="Calibri Light"/>
                <a:cs typeface="Calibri Light"/>
              </a:rPr>
              <a:t> </a:t>
            </a:r>
            <a:r>
              <a:rPr sz="1800" b="0" dirty="0">
                <a:solidFill>
                  <a:srgbClr val="384248"/>
                </a:solidFill>
                <a:latin typeface="Calibri Light"/>
                <a:cs typeface="Calibri Light"/>
              </a:rPr>
              <a:t>PIM</a:t>
            </a:r>
            <a:r>
              <a:rPr sz="1800" b="0" spc="-60" dirty="0">
                <a:solidFill>
                  <a:srgbClr val="384248"/>
                </a:solidFill>
                <a:latin typeface="Calibri Light"/>
                <a:cs typeface="Calibri Light"/>
              </a:rPr>
              <a:t> </a:t>
            </a:r>
            <a:r>
              <a:rPr sz="1800" b="0" spc="-10" dirty="0">
                <a:solidFill>
                  <a:srgbClr val="384248"/>
                </a:solidFill>
                <a:latin typeface="Calibri Light"/>
                <a:cs typeface="Calibri Light"/>
              </a:rPr>
              <a:t>DBK</a:t>
            </a:r>
            <a:r>
              <a:rPr sz="1800" b="0" spc="-50" dirty="0">
                <a:solidFill>
                  <a:srgbClr val="384248"/>
                </a:solidFill>
                <a:latin typeface="Calibri Light"/>
                <a:cs typeface="Calibri Light"/>
              </a:rPr>
              <a:t> </a:t>
            </a:r>
            <a:r>
              <a:rPr sz="1800" b="0" dirty="0">
                <a:solidFill>
                  <a:srgbClr val="384248"/>
                </a:solidFill>
                <a:latin typeface="Calibri Light"/>
                <a:cs typeface="Calibri Light"/>
              </a:rPr>
              <a:t>–</a:t>
            </a:r>
            <a:r>
              <a:rPr sz="1800" b="0" spc="-35" dirty="0">
                <a:solidFill>
                  <a:srgbClr val="384248"/>
                </a:solidFill>
                <a:latin typeface="Calibri Light"/>
                <a:cs typeface="Calibri Light"/>
              </a:rPr>
              <a:t> </a:t>
            </a:r>
            <a:r>
              <a:rPr sz="1800" b="0" spc="-10" dirty="0">
                <a:solidFill>
                  <a:srgbClr val="384248"/>
                </a:solidFill>
                <a:latin typeface="Calibri Light"/>
                <a:cs typeface="Calibri Light"/>
              </a:rPr>
              <a:t>OSZK</a:t>
            </a:r>
            <a:endParaRPr sz="1800">
              <a:latin typeface="Calibri Light"/>
              <a:cs typeface="Calibri Light"/>
            </a:endParaRPr>
          </a:p>
          <a:p>
            <a:pPr marL="97790">
              <a:lnSpc>
                <a:spcPts val="1920"/>
              </a:lnSpc>
            </a:pPr>
            <a:r>
              <a:rPr sz="1800" b="0" spc="-20" dirty="0">
                <a:solidFill>
                  <a:srgbClr val="384248"/>
                </a:solidFill>
                <a:latin typeface="Calibri Light"/>
                <a:cs typeface="Calibri Light"/>
              </a:rPr>
              <a:t>Budapest,</a:t>
            </a:r>
            <a:r>
              <a:rPr sz="1800" b="0" spc="-50" dirty="0">
                <a:solidFill>
                  <a:srgbClr val="384248"/>
                </a:solidFill>
                <a:latin typeface="Calibri Light"/>
                <a:cs typeface="Calibri Light"/>
              </a:rPr>
              <a:t> </a:t>
            </a:r>
            <a:r>
              <a:rPr sz="1800" b="0" spc="-5" dirty="0">
                <a:solidFill>
                  <a:srgbClr val="384248"/>
                </a:solidFill>
                <a:latin typeface="Calibri Light"/>
                <a:cs typeface="Calibri Light"/>
              </a:rPr>
              <a:t>2021.</a:t>
            </a:r>
            <a:r>
              <a:rPr sz="1800" b="0" spc="-50" dirty="0">
                <a:solidFill>
                  <a:srgbClr val="384248"/>
                </a:solidFill>
                <a:latin typeface="Calibri Light"/>
                <a:cs typeface="Calibri Light"/>
              </a:rPr>
              <a:t> </a:t>
            </a:r>
            <a:r>
              <a:rPr sz="1800" b="0" spc="-20" dirty="0">
                <a:solidFill>
                  <a:srgbClr val="384248"/>
                </a:solidFill>
                <a:latin typeface="Calibri Light"/>
                <a:cs typeface="Calibri Light"/>
              </a:rPr>
              <a:t>november</a:t>
            </a:r>
            <a:r>
              <a:rPr sz="1800" b="0" spc="-65" dirty="0">
                <a:solidFill>
                  <a:srgbClr val="384248"/>
                </a:solidFill>
                <a:latin typeface="Calibri Light"/>
                <a:cs typeface="Calibri Light"/>
              </a:rPr>
              <a:t> </a:t>
            </a:r>
            <a:r>
              <a:rPr sz="1800" b="0" dirty="0">
                <a:solidFill>
                  <a:srgbClr val="384248"/>
                </a:solidFill>
                <a:latin typeface="Calibri Light"/>
                <a:cs typeface="Calibri Light"/>
              </a:rPr>
              <a:t>5.</a:t>
            </a:r>
            <a:endParaRPr sz="1800">
              <a:latin typeface="Calibri Light"/>
              <a:cs typeface="Calibri Light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13663" y="741426"/>
            <a:ext cx="1047051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71750" marR="5080" indent="-2559050">
              <a:lnSpc>
                <a:spcPct val="100000"/>
              </a:lnSpc>
              <a:spcBef>
                <a:spcPts val="100"/>
              </a:spcBef>
            </a:pPr>
            <a:r>
              <a:rPr sz="3600" b="0" dirty="0">
                <a:solidFill>
                  <a:srgbClr val="436B6C"/>
                </a:solidFill>
                <a:latin typeface="Calibri"/>
                <a:cs typeface="Calibri"/>
              </a:rPr>
              <a:t>Born</a:t>
            </a:r>
            <a:r>
              <a:rPr sz="3600" b="0" spc="5" dirty="0">
                <a:solidFill>
                  <a:srgbClr val="436B6C"/>
                </a:solidFill>
                <a:latin typeface="Calibri"/>
                <a:cs typeface="Calibri"/>
              </a:rPr>
              <a:t> </a:t>
            </a:r>
            <a:r>
              <a:rPr sz="3600" b="0" spc="-15" dirty="0">
                <a:solidFill>
                  <a:srgbClr val="436B6C"/>
                </a:solidFill>
                <a:latin typeface="Calibri"/>
                <a:cs typeface="Calibri"/>
              </a:rPr>
              <a:t>digital</a:t>
            </a:r>
            <a:r>
              <a:rPr sz="3600" b="0" spc="20" dirty="0">
                <a:solidFill>
                  <a:srgbClr val="436B6C"/>
                </a:solidFill>
                <a:latin typeface="Calibri"/>
                <a:cs typeface="Calibri"/>
              </a:rPr>
              <a:t> </a:t>
            </a:r>
            <a:r>
              <a:rPr sz="3600" b="0" spc="-10" dirty="0">
                <a:solidFill>
                  <a:srgbClr val="436B6C"/>
                </a:solidFill>
                <a:latin typeface="Calibri"/>
                <a:cs typeface="Calibri"/>
              </a:rPr>
              <a:t>archiválási,</a:t>
            </a:r>
            <a:r>
              <a:rPr sz="3600" b="0" spc="-30" dirty="0">
                <a:solidFill>
                  <a:srgbClr val="436B6C"/>
                </a:solidFill>
                <a:latin typeface="Calibri"/>
                <a:cs typeface="Calibri"/>
              </a:rPr>
              <a:t> </a:t>
            </a:r>
            <a:r>
              <a:rPr sz="3600" b="0" spc="-25" dirty="0">
                <a:solidFill>
                  <a:srgbClr val="436B6C"/>
                </a:solidFill>
                <a:latin typeface="Calibri"/>
                <a:cs typeface="Calibri"/>
              </a:rPr>
              <a:t>dokumentumkezelési</a:t>
            </a:r>
            <a:r>
              <a:rPr sz="3600" b="0" dirty="0">
                <a:solidFill>
                  <a:srgbClr val="436B6C"/>
                </a:solidFill>
                <a:latin typeface="Calibri"/>
                <a:cs typeface="Calibri"/>
              </a:rPr>
              <a:t> </a:t>
            </a:r>
            <a:r>
              <a:rPr sz="3600" b="0" spc="-30" dirty="0">
                <a:solidFill>
                  <a:srgbClr val="436B6C"/>
                </a:solidFill>
                <a:latin typeface="Calibri"/>
                <a:cs typeface="Calibri"/>
              </a:rPr>
              <a:t>gyakorlat</a:t>
            </a:r>
            <a:r>
              <a:rPr sz="3600" b="0" spc="15" dirty="0">
                <a:solidFill>
                  <a:srgbClr val="436B6C"/>
                </a:solidFill>
                <a:latin typeface="Calibri"/>
                <a:cs typeface="Calibri"/>
              </a:rPr>
              <a:t> </a:t>
            </a:r>
            <a:r>
              <a:rPr sz="3600" b="0" dirty="0">
                <a:solidFill>
                  <a:srgbClr val="436B6C"/>
                </a:solidFill>
                <a:latin typeface="Calibri"/>
                <a:cs typeface="Calibri"/>
              </a:rPr>
              <a:t>a </a:t>
            </a:r>
            <a:r>
              <a:rPr sz="3600" b="0" spc="-800" dirty="0">
                <a:solidFill>
                  <a:srgbClr val="436B6C"/>
                </a:solidFill>
                <a:latin typeface="Calibri"/>
                <a:cs typeface="Calibri"/>
              </a:rPr>
              <a:t> </a:t>
            </a:r>
            <a:r>
              <a:rPr sz="3600" b="0" spc="-10" dirty="0">
                <a:solidFill>
                  <a:srgbClr val="436B6C"/>
                </a:solidFill>
                <a:latin typeface="Calibri"/>
                <a:cs typeface="Calibri"/>
              </a:rPr>
              <a:t>Magyar</a:t>
            </a:r>
            <a:r>
              <a:rPr sz="3600" b="0" spc="-25" dirty="0">
                <a:solidFill>
                  <a:srgbClr val="436B6C"/>
                </a:solidFill>
                <a:latin typeface="Calibri"/>
                <a:cs typeface="Calibri"/>
              </a:rPr>
              <a:t> </a:t>
            </a:r>
            <a:r>
              <a:rPr sz="3600" b="0" spc="-20" dirty="0">
                <a:solidFill>
                  <a:srgbClr val="436B6C"/>
                </a:solidFill>
                <a:latin typeface="Calibri"/>
                <a:cs typeface="Calibri"/>
              </a:rPr>
              <a:t>Nemzeti </a:t>
            </a:r>
            <a:r>
              <a:rPr sz="3600" b="0" spc="-10" dirty="0">
                <a:solidFill>
                  <a:srgbClr val="436B6C"/>
                </a:solidFill>
                <a:latin typeface="Calibri"/>
                <a:cs typeface="Calibri"/>
              </a:rPr>
              <a:t>Levéltárban</a:t>
            </a:r>
            <a:endParaRPr sz="3600" dirty="0">
              <a:latin typeface="Calibri"/>
              <a:cs typeface="Calibri"/>
            </a:endParaRPr>
          </a:p>
        </p:txBody>
      </p:sp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614865" y="2564892"/>
            <a:ext cx="2594984" cy="15666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40779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5" dirty="0">
                <a:solidFill>
                  <a:srgbClr val="30517C"/>
                </a:solidFill>
              </a:rPr>
              <a:t>Megőrzéstervezés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56565"/>
            <a:ext cx="4718685" cy="280924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25" dirty="0">
                <a:latin typeface="Calibri"/>
                <a:cs typeface="Calibri"/>
              </a:rPr>
              <a:t>Követelmények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meghatározása</a:t>
            </a:r>
            <a:endParaRPr sz="28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245"/>
              </a:spcBef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latin typeface="Calibri"/>
                <a:cs typeface="Calibri"/>
              </a:rPr>
              <a:t>Alapok,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iratok,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követelmények</a:t>
            </a:r>
            <a:endParaRPr sz="2400">
              <a:latin typeface="Calibri"/>
              <a:cs typeface="Calibri"/>
            </a:endParaRPr>
          </a:p>
          <a:p>
            <a:pPr marL="241300" marR="1150620" indent="-241935" algn="r">
              <a:lnSpc>
                <a:spcPct val="100000"/>
              </a:lnSpc>
              <a:spcBef>
                <a:spcPts val="63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Alternatívák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értékelése</a:t>
            </a:r>
            <a:endParaRPr sz="2800">
              <a:latin typeface="Calibri"/>
              <a:cs typeface="Calibri"/>
            </a:endParaRPr>
          </a:p>
          <a:p>
            <a:pPr marL="228600" marR="1174115" lvl="1" indent="-228600" algn="r">
              <a:lnSpc>
                <a:spcPct val="100000"/>
              </a:lnSpc>
              <a:spcBef>
                <a:spcPts val="244"/>
              </a:spcBef>
              <a:buFont typeface="Arial"/>
              <a:buChar char="•"/>
              <a:tabLst>
                <a:tab pos="228600" algn="l"/>
              </a:tabLst>
            </a:pPr>
            <a:r>
              <a:rPr sz="2400" spc="-10" dirty="0">
                <a:latin typeface="Calibri"/>
                <a:cs typeface="Calibri"/>
              </a:rPr>
              <a:t>Alternatívák,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kísérletek</a:t>
            </a:r>
            <a:endParaRPr sz="24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3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20" dirty="0">
                <a:latin typeface="Calibri"/>
                <a:cs typeface="Calibri"/>
              </a:rPr>
              <a:t>Eredmények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áttekintése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Megőrzési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terv </a:t>
            </a:r>
            <a:r>
              <a:rPr sz="2800" spc="-20" dirty="0">
                <a:latin typeface="Calibri"/>
                <a:cs typeface="Calibri"/>
              </a:rPr>
              <a:t>létrehozása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8172" y="5989726"/>
            <a:ext cx="24644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30517C"/>
                </a:solidFill>
                <a:latin typeface="Calibri"/>
                <a:cs typeface="Calibri"/>
              </a:rPr>
              <a:t>Planets</a:t>
            </a:r>
            <a:r>
              <a:rPr sz="1800" spc="-15" dirty="0">
                <a:solidFill>
                  <a:srgbClr val="30517C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0517C"/>
                </a:solidFill>
                <a:latin typeface="Calibri"/>
                <a:cs typeface="Calibri"/>
              </a:rPr>
              <a:t>project</a:t>
            </a:r>
            <a:r>
              <a:rPr sz="1800" spc="-15" dirty="0">
                <a:solidFill>
                  <a:srgbClr val="30517C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0517C"/>
                </a:solidFill>
                <a:latin typeface="Calibri"/>
                <a:cs typeface="Calibri"/>
              </a:rPr>
              <a:t>2007-2010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505699" y="388621"/>
            <a:ext cx="4297398" cy="607908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25901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Born</a:t>
            </a:r>
            <a:r>
              <a:rPr spc="-70" dirty="0"/>
              <a:t> </a:t>
            </a:r>
            <a:r>
              <a:rPr spc="-10" dirty="0"/>
              <a:t>digital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15536" y="1926170"/>
            <a:ext cx="1158875" cy="15614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19900"/>
              </a:lnSpc>
              <a:spcBef>
                <a:spcPts val="105"/>
              </a:spcBef>
            </a:pPr>
            <a:r>
              <a:rPr sz="2800" spc="-10" dirty="0">
                <a:latin typeface="Calibri"/>
                <a:cs typeface="Calibri"/>
              </a:rPr>
              <a:t>D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5" dirty="0">
                <a:latin typeface="Calibri"/>
                <a:cs typeface="Calibri"/>
              </a:rPr>
              <a:t>gi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ál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5" dirty="0">
                <a:latin typeface="Calibri"/>
                <a:cs typeface="Calibri"/>
              </a:rPr>
              <a:t>s  </a:t>
            </a:r>
            <a:r>
              <a:rPr sz="2800" spc="-10" dirty="0">
                <a:latin typeface="Calibri"/>
                <a:cs typeface="Calibri"/>
              </a:rPr>
              <a:t>D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5" dirty="0">
                <a:latin typeface="Calibri"/>
                <a:cs typeface="Calibri"/>
              </a:rPr>
              <a:t>gi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ál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-5" dirty="0">
                <a:latin typeface="Calibri"/>
                <a:cs typeface="Calibri"/>
              </a:rPr>
              <a:t>s  Analóg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94906" y="1926170"/>
            <a:ext cx="1157605" cy="15614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19900"/>
              </a:lnSpc>
              <a:spcBef>
                <a:spcPts val="105"/>
              </a:spcBef>
            </a:pPr>
            <a:r>
              <a:rPr sz="2800" spc="-10" dirty="0">
                <a:latin typeface="Calibri"/>
                <a:cs typeface="Calibri"/>
              </a:rPr>
              <a:t>D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5" dirty="0">
                <a:latin typeface="Calibri"/>
                <a:cs typeface="Calibri"/>
              </a:rPr>
              <a:t>gi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ál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5" dirty="0">
                <a:latin typeface="Calibri"/>
                <a:cs typeface="Calibri"/>
              </a:rPr>
              <a:t>s  Analóg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5" dirty="0">
                <a:latin typeface="Calibri"/>
                <a:cs typeface="Calibri"/>
              </a:rPr>
              <a:t>gi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ál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-5" dirty="0">
                <a:latin typeface="Calibri"/>
                <a:cs typeface="Calibri"/>
              </a:rPr>
              <a:t>s</a:t>
            </a:r>
            <a:endParaRPr sz="28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538215" y="2121407"/>
            <a:ext cx="990600" cy="279400"/>
            <a:chOff x="5538215" y="2121407"/>
            <a:chExt cx="990600" cy="279400"/>
          </a:xfrm>
        </p:grpSpPr>
        <p:sp>
          <p:nvSpPr>
            <p:cNvPr id="6" name="object 6"/>
            <p:cNvSpPr/>
            <p:nvPr/>
          </p:nvSpPr>
          <p:spPr>
            <a:xfrm>
              <a:off x="5544311" y="2127503"/>
              <a:ext cx="978535" cy="266700"/>
            </a:xfrm>
            <a:custGeom>
              <a:avLst/>
              <a:gdLst/>
              <a:ahLst/>
              <a:cxnLst/>
              <a:rect l="l" t="t" r="r" b="b"/>
              <a:pathLst>
                <a:path w="978534" h="266700">
                  <a:moveTo>
                    <a:pt x="845058" y="0"/>
                  </a:moveTo>
                  <a:lnTo>
                    <a:pt x="845058" y="66675"/>
                  </a:lnTo>
                  <a:lnTo>
                    <a:pt x="0" y="66675"/>
                  </a:lnTo>
                  <a:lnTo>
                    <a:pt x="0" y="200025"/>
                  </a:lnTo>
                  <a:lnTo>
                    <a:pt x="845058" y="200025"/>
                  </a:lnTo>
                  <a:lnTo>
                    <a:pt x="845058" y="266700"/>
                  </a:lnTo>
                  <a:lnTo>
                    <a:pt x="978408" y="133350"/>
                  </a:lnTo>
                  <a:lnTo>
                    <a:pt x="845058" y="0"/>
                  </a:lnTo>
                  <a:close/>
                </a:path>
              </a:pathLst>
            </a:custGeom>
            <a:solidFill>
              <a:srgbClr val="4D63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544311" y="2127503"/>
              <a:ext cx="978535" cy="266700"/>
            </a:xfrm>
            <a:custGeom>
              <a:avLst/>
              <a:gdLst/>
              <a:ahLst/>
              <a:cxnLst/>
              <a:rect l="l" t="t" r="r" b="b"/>
              <a:pathLst>
                <a:path w="978534" h="266700">
                  <a:moveTo>
                    <a:pt x="0" y="66675"/>
                  </a:moveTo>
                  <a:lnTo>
                    <a:pt x="845058" y="66675"/>
                  </a:lnTo>
                  <a:lnTo>
                    <a:pt x="845058" y="0"/>
                  </a:lnTo>
                  <a:lnTo>
                    <a:pt x="978408" y="133350"/>
                  </a:lnTo>
                  <a:lnTo>
                    <a:pt x="845058" y="266700"/>
                  </a:lnTo>
                  <a:lnTo>
                    <a:pt x="845058" y="200025"/>
                  </a:lnTo>
                  <a:lnTo>
                    <a:pt x="0" y="200025"/>
                  </a:lnTo>
                  <a:lnTo>
                    <a:pt x="0" y="66675"/>
                  </a:lnTo>
                  <a:close/>
                </a:path>
              </a:pathLst>
            </a:custGeom>
            <a:ln w="12192">
              <a:solidFill>
                <a:srgbClr val="4D637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855065" y="3805427"/>
            <a:ext cx="8528050" cy="198755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2800" spc="-15" dirty="0">
                <a:latin typeface="Calibri"/>
                <a:cs typeface="Calibri"/>
              </a:rPr>
              <a:t>mű/kiadvány/példány</a:t>
            </a:r>
            <a:endParaRPr sz="2800">
              <a:latin typeface="Calibri"/>
              <a:cs typeface="Calibri"/>
            </a:endParaRPr>
          </a:p>
          <a:p>
            <a:pPr marL="12700" marR="2345690">
              <a:lnSpc>
                <a:spcPts val="3700"/>
              </a:lnSpc>
              <a:spcBef>
                <a:spcPts val="165"/>
              </a:spcBef>
            </a:pPr>
            <a:r>
              <a:rPr sz="2800" spc="-5" dirty="0">
                <a:latin typeface="Calibri"/>
                <a:cs typeface="Calibri"/>
              </a:rPr>
              <a:t>kiadás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folyamatában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keletkezett </a:t>
            </a:r>
            <a:r>
              <a:rPr sz="2800" spc="-25" dirty="0">
                <a:latin typeface="Calibri"/>
                <a:cs typeface="Calibri"/>
              </a:rPr>
              <a:t>változatok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terjesztési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változatok</a:t>
            </a:r>
            <a:endParaRPr sz="2800">
              <a:latin typeface="Calibri"/>
              <a:cs typeface="Calibri"/>
            </a:endParaRPr>
          </a:p>
          <a:p>
            <a:pPr marL="1890395">
              <a:lnSpc>
                <a:spcPct val="100000"/>
              </a:lnSpc>
              <a:spcBef>
                <a:spcPts val="830"/>
              </a:spcBef>
            </a:pPr>
            <a:r>
              <a:rPr sz="2800" spc="-10" dirty="0">
                <a:latin typeface="Calibri"/>
                <a:cs typeface="Calibri"/>
              </a:rPr>
              <a:t>Minden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born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digital,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amire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megőrzés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irányul</a:t>
            </a:r>
            <a:endParaRPr sz="280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5538215" y="2653283"/>
            <a:ext cx="990600" cy="279400"/>
            <a:chOff x="5538215" y="2653283"/>
            <a:chExt cx="990600" cy="279400"/>
          </a:xfrm>
        </p:grpSpPr>
        <p:sp>
          <p:nvSpPr>
            <p:cNvPr id="10" name="object 10"/>
            <p:cNvSpPr/>
            <p:nvPr/>
          </p:nvSpPr>
          <p:spPr>
            <a:xfrm>
              <a:off x="5544311" y="2659379"/>
              <a:ext cx="978535" cy="266700"/>
            </a:xfrm>
            <a:custGeom>
              <a:avLst/>
              <a:gdLst/>
              <a:ahLst/>
              <a:cxnLst/>
              <a:rect l="l" t="t" r="r" b="b"/>
              <a:pathLst>
                <a:path w="978534" h="266700">
                  <a:moveTo>
                    <a:pt x="845058" y="0"/>
                  </a:moveTo>
                  <a:lnTo>
                    <a:pt x="845058" y="66675"/>
                  </a:lnTo>
                  <a:lnTo>
                    <a:pt x="0" y="66675"/>
                  </a:lnTo>
                  <a:lnTo>
                    <a:pt x="0" y="200025"/>
                  </a:lnTo>
                  <a:lnTo>
                    <a:pt x="845058" y="200025"/>
                  </a:lnTo>
                  <a:lnTo>
                    <a:pt x="845058" y="266700"/>
                  </a:lnTo>
                  <a:lnTo>
                    <a:pt x="978408" y="133350"/>
                  </a:lnTo>
                  <a:lnTo>
                    <a:pt x="845058" y="0"/>
                  </a:lnTo>
                  <a:close/>
                </a:path>
              </a:pathLst>
            </a:custGeom>
            <a:solidFill>
              <a:srgbClr val="4D63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544311" y="2659379"/>
              <a:ext cx="978535" cy="266700"/>
            </a:xfrm>
            <a:custGeom>
              <a:avLst/>
              <a:gdLst/>
              <a:ahLst/>
              <a:cxnLst/>
              <a:rect l="l" t="t" r="r" b="b"/>
              <a:pathLst>
                <a:path w="978534" h="266700">
                  <a:moveTo>
                    <a:pt x="0" y="66675"/>
                  </a:moveTo>
                  <a:lnTo>
                    <a:pt x="845058" y="66675"/>
                  </a:lnTo>
                  <a:lnTo>
                    <a:pt x="845058" y="0"/>
                  </a:lnTo>
                  <a:lnTo>
                    <a:pt x="978408" y="133350"/>
                  </a:lnTo>
                  <a:lnTo>
                    <a:pt x="845058" y="266700"/>
                  </a:lnTo>
                  <a:lnTo>
                    <a:pt x="845058" y="200025"/>
                  </a:lnTo>
                  <a:lnTo>
                    <a:pt x="0" y="200025"/>
                  </a:lnTo>
                  <a:lnTo>
                    <a:pt x="0" y="66675"/>
                  </a:lnTo>
                  <a:close/>
                </a:path>
              </a:pathLst>
            </a:custGeom>
            <a:ln w="12192">
              <a:solidFill>
                <a:srgbClr val="4D637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5538215" y="3185160"/>
            <a:ext cx="990600" cy="279400"/>
            <a:chOff x="5538215" y="3185160"/>
            <a:chExt cx="990600" cy="279400"/>
          </a:xfrm>
        </p:grpSpPr>
        <p:sp>
          <p:nvSpPr>
            <p:cNvPr id="13" name="object 13"/>
            <p:cNvSpPr/>
            <p:nvPr/>
          </p:nvSpPr>
          <p:spPr>
            <a:xfrm>
              <a:off x="5544311" y="3191256"/>
              <a:ext cx="978535" cy="266700"/>
            </a:xfrm>
            <a:custGeom>
              <a:avLst/>
              <a:gdLst/>
              <a:ahLst/>
              <a:cxnLst/>
              <a:rect l="l" t="t" r="r" b="b"/>
              <a:pathLst>
                <a:path w="978534" h="266700">
                  <a:moveTo>
                    <a:pt x="845058" y="0"/>
                  </a:moveTo>
                  <a:lnTo>
                    <a:pt x="845058" y="66675"/>
                  </a:lnTo>
                  <a:lnTo>
                    <a:pt x="0" y="66675"/>
                  </a:lnTo>
                  <a:lnTo>
                    <a:pt x="0" y="200025"/>
                  </a:lnTo>
                  <a:lnTo>
                    <a:pt x="845058" y="200025"/>
                  </a:lnTo>
                  <a:lnTo>
                    <a:pt x="845058" y="266700"/>
                  </a:lnTo>
                  <a:lnTo>
                    <a:pt x="978408" y="133350"/>
                  </a:lnTo>
                  <a:lnTo>
                    <a:pt x="845058" y="0"/>
                  </a:lnTo>
                  <a:close/>
                </a:path>
              </a:pathLst>
            </a:custGeom>
            <a:solidFill>
              <a:srgbClr val="4D63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544311" y="3191256"/>
              <a:ext cx="978535" cy="266700"/>
            </a:xfrm>
            <a:custGeom>
              <a:avLst/>
              <a:gdLst/>
              <a:ahLst/>
              <a:cxnLst/>
              <a:rect l="l" t="t" r="r" b="b"/>
              <a:pathLst>
                <a:path w="978534" h="266700">
                  <a:moveTo>
                    <a:pt x="0" y="66675"/>
                  </a:moveTo>
                  <a:lnTo>
                    <a:pt x="845058" y="66675"/>
                  </a:lnTo>
                  <a:lnTo>
                    <a:pt x="845058" y="0"/>
                  </a:lnTo>
                  <a:lnTo>
                    <a:pt x="978408" y="133350"/>
                  </a:lnTo>
                  <a:lnTo>
                    <a:pt x="845058" y="266700"/>
                  </a:lnTo>
                  <a:lnTo>
                    <a:pt x="845058" y="200025"/>
                  </a:lnTo>
                  <a:lnTo>
                    <a:pt x="0" y="200025"/>
                  </a:lnTo>
                  <a:lnTo>
                    <a:pt x="0" y="66675"/>
                  </a:lnTo>
                  <a:close/>
                </a:path>
              </a:pathLst>
            </a:custGeom>
            <a:ln w="12192">
              <a:solidFill>
                <a:srgbClr val="4D637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417004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Levéltári</a:t>
            </a:r>
            <a:r>
              <a:rPr spc="-80" dirty="0"/>
              <a:t> </a:t>
            </a:r>
            <a:r>
              <a:rPr spc="-20" dirty="0"/>
              <a:t>projektek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06841"/>
            <a:ext cx="4646930" cy="258445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  <a:tabLst>
                <a:tab pos="527685" algn="l"/>
              </a:tabLst>
            </a:pPr>
            <a:r>
              <a:rPr sz="2800" spc="-5" dirty="0">
                <a:latin typeface="Calibri"/>
                <a:cs typeface="Calibri"/>
              </a:rPr>
              <a:t>1.	ÚMKL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SZAO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1980-1992</a:t>
            </a:r>
            <a:endParaRPr sz="28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675"/>
              </a:spcBef>
              <a:buAutoNum type="arabicPeriod" startAt="2"/>
              <a:tabLst>
                <a:tab pos="527685" algn="l"/>
                <a:tab pos="528320" algn="l"/>
              </a:tabLst>
            </a:pPr>
            <a:r>
              <a:rPr sz="2800" spc="-5" dirty="0">
                <a:latin typeface="Calibri"/>
                <a:cs typeface="Calibri"/>
              </a:rPr>
              <a:t>MOL </a:t>
            </a:r>
            <a:r>
              <a:rPr sz="2800" spc="-10" dirty="0">
                <a:latin typeface="Calibri"/>
                <a:cs typeface="Calibri"/>
              </a:rPr>
              <a:t>pilot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projekt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2001</a:t>
            </a:r>
            <a:endParaRPr sz="28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660"/>
              </a:spcBef>
              <a:buAutoNum type="arabicPeriod" startAt="2"/>
              <a:tabLst>
                <a:tab pos="527685" algn="l"/>
                <a:tab pos="528320" algn="l"/>
              </a:tabLst>
            </a:pPr>
            <a:r>
              <a:rPr sz="2800" spc="-15" dirty="0">
                <a:latin typeface="Calibri"/>
                <a:cs typeface="Calibri"/>
              </a:rPr>
              <a:t>E-levéltár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projekt</a:t>
            </a:r>
            <a:r>
              <a:rPr sz="2800" spc="-5" dirty="0">
                <a:latin typeface="Calibri"/>
                <a:cs typeface="Calibri"/>
              </a:rPr>
              <a:t> 2006-2013</a:t>
            </a:r>
            <a:endParaRPr sz="28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665"/>
              </a:spcBef>
              <a:buAutoNum type="arabicPeriod" startAt="2"/>
              <a:tabLst>
                <a:tab pos="527685" algn="l"/>
                <a:tab pos="528320" algn="l"/>
              </a:tabLst>
            </a:pPr>
            <a:r>
              <a:rPr sz="2800" spc="-5" dirty="0">
                <a:latin typeface="Calibri"/>
                <a:cs typeface="Calibri"/>
              </a:rPr>
              <a:t>E-ARK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projekt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2011-2017</a:t>
            </a:r>
            <a:endParaRPr sz="28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670"/>
              </a:spcBef>
              <a:buAutoNum type="arabicPeriod" startAt="2"/>
              <a:tabLst>
                <a:tab pos="527685" algn="l"/>
                <a:tab pos="528320" algn="l"/>
              </a:tabLst>
            </a:pPr>
            <a:r>
              <a:rPr sz="2800" spc="-40" dirty="0">
                <a:latin typeface="Calibri"/>
                <a:cs typeface="Calibri"/>
              </a:rPr>
              <a:t>KÖFOP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projekt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2015-2020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96000" y="3445784"/>
            <a:ext cx="5742712" cy="326893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26967" y="1448202"/>
            <a:ext cx="1544193" cy="1935007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299574" y="4162044"/>
            <a:ext cx="1827952" cy="182804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270247" y="1838453"/>
            <a:ext cx="2763011" cy="1943636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69263" y="3637788"/>
            <a:ext cx="1600200" cy="160020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02768" y="311022"/>
            <a:ext cx="621665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" dirty="0"/>
              <a:t>Nemzetközi</a:t>
            </a:r>
            <a:r>
              <a:rPr spc="-20" dirty="0"/>
              <a:t> együttműködés</a:t>
            </a:r>
          </a:p>
        </p:txBody>
      </p:sp>
      <p:pic>
        <p:nvPicPr>
          <p:cNvPr id="7" name="object 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788408" y="3744467"/>
            <a:ext cx="2142743" cy="214274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481059" y="5187696"/>
            <a:ext cx="1098803" cy="821436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907523" y="5177028"/>
            <a:ext cx="832103" cy="83210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221928" y="745172"/>
            <a:ext cx="3810635" cy="1251585"/>
            <a:chOff x="2221928" y="745172"/>
            <a:chExt cx="3810635" cy="1251585"/>
          </a:xfrm>
        </p:grpSpPr>
        <p:sp>
          <p:nvSpPr>
            <p:cNvPr id="3" name="object 3"/>
            <p:cNvSpPr/>
            <p:nvPr/>
          </p:nvSpPr>
          <p:spPr>
            <a:xfrm>
              <a:off x="2234946" y="758189"/>
              <a:ext cx="3784600" cy="1225550"/>
            </a:xfrm>
            <a:custGeom>
              <a:avLst/>
              <a:gdLst/>
              <a:ahLst/>
              <a:cxnLst/>
              <a:rect l="l" t="t" r="r" b="b"/>
              <a:pathLst>
                <a:path w="3784600" h="1225550">
                  <a:moveTo>
                    <a:pt x="3784091" y="0"/>
                  </a:moveTo>
                  <a:lnTo>
                    <a:pt x="0" y="0"/>
                  </a:lnTo>
                  <a:lnTo>
                    <a:pt x="0" y="1225296"/>
                  </a:lnTo>
                  <a:lnTo>
                    <a:pt x="3784091" y="1225296"/>
                  </a:lnTo>
                  <a:lnTo>
                    <a:pt x="3784091" y="0"/>
                  </a:lnTo>
                  <a:close/>
                </a:path>
              </a:pathLst>
            </a:custGeom>
            <a:solidFill>
              <a:srgbClr val="BCD6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234946" y="758189"/>
              <a:ext cx="3784600" cy="1225550"/>
            </a:xfrm>
            <a:custGeom>
              <a:avLst/>
              <a:gdLst/>
              <a:ahLst/>
              <a:cxnLst/>
              <a:rect l="l" t="t" r="r" b="b"/>
              <a:pathLst>
                <a:path w="3784600" h="1225550">
                  <a:moveTo>
                    <a:pt x="0" y="1225296"/>
                  </a:moveTo>
                  <a:lnTo>
                    <a:pt x="3784091" y="1225296"/>
                  </a:lnTo>
                  <a:lnTo>
                    <a:pt x="3784091" y="0"/>
                  </a:lnTo>
                  <a:lnTo>
                    <a:pt x="0" y="0"/>
                  </a:lnTo>
                  <a:lnTo>
                    <a:pt x="0" y="1225296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12035" y="1610995"/>
            <a:ext cx="207518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0" dirty="0">
                <a:latin typeface="Arial"/>
                <a:cs typeface="Arial"/>
              </a:rPr>
              <a:t>Archival</a:t>
            </a:r>
            <a:r>
              <a:rPr sz="2000" b="0" spc="-85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institution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681920" y="2095436"/>
            <a:ext cx="4261485" cy="4135120"/>
            <a:chOff x="3681920" y="2095436"/>
            <a:chExt cx="4261485" cy="4135120"/>
          </a:xfrm>
        </p:grpSpPr>
        <p:sp>
          <p:nvSpPr>
            <p:cNvPr id="7" name="object 7"/>
            <p:cNvSpPr/>
            <p:nvPr/>
          </p:nvSpPr>
          <p:spPr>
            <a:xfrm>
              <a:off x="3694938" y="2108453"/>
              <a:ext cx="4235450" cy="4109085"/>
            </a:xfrm>
            <a:custGeom>
              <a:avLst/>
              <a:gdLst/>
              <a:ahLst/>
              <a:cxnLst/>
              <a:rect l="l" t="t" r="r" b="b"/>
              <a:pathLst>
                <a:path w="4235450" h="4109085">
                  <a:moveTo>
                    <a:pt x="4235196" y="0"/>
                  </a:moveTo>
                  <a:lnTo>
                    <a:pt x="0" y="0"/>
                  </a:lnTo>
                  <a:lnTo>
                    <a:pt x="0" y="4108704"/>
                  </a:lnTo>
                  <a:lnTo>
                    <a:pt x="4235196" y="4108704"/>
                  </a:lnTo>
                  <a:lnTo>
                    <a:pt x="4235196" y="0"/>
                  </a:lnTo>
                  <a:close/>
                </a:path>
              </a:pathLst>
            </a:custGeom>
            <a:solidFill>
              <a:srgbClr val="BCD6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694938" y="2108453"/>
              <a:ext cx="4235450" cy="4109085"/>
            </a:xfrm>
            <a:custGeom>
              <a:avLst/>
              <a:gdLst/>
              <a:ahLst/>
              <a:cxnLst/>
              <a:rect l="l" t="t" r="r" b="b"/>
              <a:pathLst>
                <a:path w="4235450" h="4109085">
                  <a:moveTo>
                    <a:pt x="0" y="4108704"/>
                  </a:moveTo>
                  <a:lnTo>
                    <a:pt x="4235196" y="4108704"/>
                  </a:lnTo>
                  <a:lnTo>
                    <a:pt x="4235196" y="0"/>
                  </a:lnTo>
                  <a:lnTo>
                    <a:pt x="0" y="0"/>
                  </a:lnTo>
                  <a:lnTo>
                    <a:pt x="0" y="4108704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771646" y="5878169"/>
            <a:ext cx="31686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Government Central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IT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System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848343" y="4767198"/>
            <a:ext cx="483234" cy="103505"/>
          </a:xfrm>
          <a:custGeom>
            <a:avLst/>
            <a:gdLst/>
            <a:ahLst/>
            <a:cxnLst/>
            <a:rect l="l" t="t" r="r" b="b"/>
            <a:pathLst>
              <a:path w="483234" h="103504">
                <a:moveTo>
                  <a:pt x="457744" y="51688"/>
                </a:moveTo>
                <a:lnTo>
                  <a:pt x="387857" y="92456"/>
                </a:lnTo>
                <a:lnTo>
                  <a:pt x="386841" y="96265"/>
                </a:lnTo>
                <a:lnTo>
                  <a:pt x="388620" y="99313"/>
                </a:lnTo>
                <a:lnTo>
                  <a:pt x="390271" y="102362"/>
                </a:lnTo>
                <a:lnTo>
                  <a:pt x="394207" y="103377"/>
                </a:lnTo>
                <a:lnTo>
                  <a:pt x="471963" y="58038"/>
                </a:lnTo>
                <a:lnTo>
                  <a:pt x="470280" y="58038"/>
                </a:lnTo>
                <a:lnTo>
                  <a:pt x="470280" y="57150"/>
                </a:lnTo>
                <a:lnTo>
                  <a:pt x="467105" y="57150"/>
                </a:lnTo>
                <a:lnTo>
                  <a:pt x="457744" y="51688"/>
                </a:lnTo>
                <a:close/>
              </a:path>
              <a:path w="483234" h="103504">
                <a:moveTo>
                  <a:pt x="446858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446858" y="58038"/>
                </a:lnTo>
                <a:lnTo>
                  <a:pt x="457744" y="51688"/>
                </a:lnTo>
                <a:lnTo>
                  <a:pt x="446858" y="45338"/>
                </a:lnTo>
                <a:close/>
              </a:path>
              <a:path w="483234" h="103504">
                <a:moveTo>
                  <a:pt x="471963" y="45338"/>
                </a:moveTo>
                <a:lnTo>
                  <a:pt x="470280" y="45338"/>
                </a:lnTo>
                <a:lnTo>
                  <a:pt x="470280" y="58038"/>
                </a:lnTo>
                <a:lnTo>
                  <a:pt x="471963" y="58038"/>
                </a:lnTo>
                <a:lnTo>
                  <a:pt x="482853" y="51688"/>
                </a:lnTo>
                <a:lnTo>
                  <a:pt x="471963" y="45338"/>
                </a:lnTo>
                <a:close/>
              </a:path>
              <a:path w="483234" h="103504">
                <a:moveTo>
                  <a:pt x="467105" y="46227"/>
                </a:moveTo>
                <a:lnTo>
                  <a:pt x="457744" y="51688"/>
                </a:lnTo>
                <a:lnTo>
                  <a:pt x="467105" y="57150"/>
                </a:lnTo>
                <a:lnTo>
                  <a:pt x="467105" y="46227"/>
                </a:lnTo>
                <a:close/>
              </a:path>
              <a:path w="483234" h="103504">
                <a:moveTo>
                  <a:pt x="470280" y="46227"/>
                </a:moveTo>
                <a:lnTo>
                  <a:pt x="467105" y="46227"/>
                </a:lnTo>
                <a:lnTo>
                  <a:pt x="467105" y="57150"/>
                </a:lnTo>
                <a:lnTo>
                  <a:pt x="470280" y="57150"/>
                </a:lnTo>
                <a:lnTo>
                  <a:pt x="470280" y="46227"/>
                </a:lnTo>
                <a:close/>
              </a:path>
              <a:path w="483234" h="103504">
                <a:moveTo>
                  <a:pt x="394207" y="0"/>
                </a:moveTo>
                <a:lnTo>
                  <a:pt x="390271" y="1015"/>
                </a:lnTo>
                <a:lnTo>
                  <a:pt x="388620" y="4063"/>
                </a:lnTo>
                <a:lnTo>
                  <a:pt x="386841" y="7112"/>
                </a:lnTo>
                <a:lnTo>
                  <a:pt x="387857" y="10921"/>
                </a:lnTo>
                <a:lnTo>
                  <a:pt x="457744" y="51688"/>
                </a:lnTo>
                <a:lnTo>
                  <a:pt x="467105" y="46227"/>
                </a:lnTo>
                <a:lnTo>
                  <a:pt x="470280" y="46227"/>
                </a:lnTo>
                <a:lnTo>
                  <a:pt x="470280" y="45338"/>
                </a:lnTo>
                <a:lnTo>
                  <a:pt x="471963" y="45338"/>
                </a:lnTo>
                <a:lnTo>
                  <a:pt x="3942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2106295" y="885444"/>
            <a:ext cx="7223759" cy="4895215"/>
            <a:chOff x="2106295" y="885444"/>
            <a:chExt cx="7223759" cy="4895215"/>
          </a:xfrm>
        </p:grpSpPr>
        <p:sp>
          <p:nvSpPr>
            <p:cNvPr id="12" name="object 12"/>
            <p:cNvSpPr/>
            <p:nvPr/>
          </p:nvSpPr>
          <p:spPr>
            <a:xfrm>
              <a:off x="4449318" y="1762759"/>
              <a:ext cx="2430145" cy="2477135"/>
            </a:xfrm>
            <a:custGeom>
              <a:avLst/>
              <a:gdLst/>
              <a:ahLst/>
              <a:cxnLst/>
              <a:rect l="l" t="t" r="r" b="b"/>
              <a:pathLst>
                <a:path w="2430145" h="2477135">
                  <a:moveTo>
                    <a:pt x="563372" y="433451"/>
                  </a:moveTo>
                  <a:lnTo>
                    <a:pt x="562317" y="430911"/>
                  </a:lnTo>
                  <a:lnTo>
                    <a:pt x="525780" y="341884"/>
                  </a:lnTo>
                  <a:lnTo>
                    <a:pt x="524383" y="338582"/>
                  </a:lnTo>
                  <a:lnTo>
                    <a:pt x="520700" y="337058"/>
                  </a:lnTo>
                  <a:lnTo>
                    <a:pt x="517525" y="338328"/>
                  </a:lnTo>
                  <a:lnTo>
                    <a:pt x="514223" y="339725"/>
                  </a:lnTo>
                  <a:lnTo>
                    <a:pt x="512699" y="343408"/>
                  </a:lnTo>
                  <a:lnTo>
                    <a:pt x="513969" y="346583"/>
                  </a:lnTo>
                  <a:lnTo>
                    <a:pt x="538518" y="406412"/>
                  </a:lnTo>
                  <a:lnTo>
                    <a:pt x="7620" y="0"/>
                  </a:lnTo>
                  <a:lnTo>
                    <a:pt x="0" y="10160"/>
                  </a:lnTo>
                  <a:lnTo>
                    <a:pt x="530923" y="416674"/>
                  </a:lnTo>
                  <a:lnTo>
                    <a:pt x="466598" y="408559"/>
                  </a:lnTo>
                  <a:lnTo>
                    <a:pt x="463169" y="408051"/>
                  </a:lnTo>
                  <a:lnTo>
                    <a:pt x="459994" y="410591"/>
                  </a:lnTo>
                  <a:lnTo>
                    <a:pt x="459613" y="414020"/>
                  </a:lnTo>
                  <a:lnTo>
                    <a:pt x="459105" y="417449"/>
                  </a:lnTo>
                  <a:lnTo>
                    <a:pt x="461645" y="420624"/>
                  </a:lnTo>
                  <a:lnTo>
                    <a:pt x="465074" y="421132"/>
                  </a:lnTo>
                  <a:lnTo>
                    <a:pt x="563372" y="433451"/>
                  </a:lnTo>
                  <a:close/>
                </a:path>
                <a:path w="2430145" h="2477135">
                  <a:moveTo>
                    <a:pt x="1130808" y="2053971"/>
                  </a:moveTo>
                  <a:lnTo>
                    <a:pt x="1129614" y="2050288"/>
                  </a:lnTo>
                  <a:lnTo>
                    <a:pt x="1100455" y="1959610"/>
                  </a:lnTo>
                  <a:lnTo>
                    <a:pt x="1099312" y="1956308"/>
                  </a:lnTo>
                  <a:lnTo>
                    <a:pt x="1095756" y="1954530"/>
                  </a:lnTo>
                  <a:lnTo>
                    <a:pt x="1092454" y="1955546"/>
                  </a:lnTo>
                  <a:lnTo>
                    <a:pt x="1089025" y="1956689"/>
                  </a:lnTo>
                  <a:lnTo>
                    <a:pt x="1087247" y="1960245"/>
                  </a:lnTo>
                  <a:lnTo>
                    <a:pt x="1088263" y="1963547"/>
                  </a:lnTo>
                  <a:lnTo>
                    <a:pt x="1108125" y="2025230"/>
                  </a:lnTo>
                  <a:lnTo>
                    <a:pt x="600837" y="1570101"/>
                  </a:lnTo>
                  <a:lnTo>
                    <a:pt x="592455" y="1579499"/>
                  </a:lnTo>
                  <a:lnTo>
                    <a:pt x="1099629" y="2034628"/>
                  </a:lnTo>
                  <a:lnTo>
                    <a:pt x="1032764" y="2020824"/>
                  </a:lnTo>
                  <a:lnTo>
                    <a:pt x="1029462" y="2023110"/>
                  </a:lnTo>
                  <a:lnTo>
                    <a:pt x="1028700" y="2026539"/>
                  </a:lnTo>
                  <a:lnTo>
                    <a:pt x="1028065" y="2029968"/>
                  </a:lnTo>
                  <a:lnTo>
                    <a:pt x="1030224" y="2033270"/>
                  </a:lnTo>
                  <a:lnTo>
                    <a:pt x="1033653" y="2034032"/>
                  </a:lnTo>
                  <a:lnTo>
                    <a:pt x="1130808" y="2053971"/>
                  </a:lnTo>
                  <a:close/>
                </a:path>
                <a:path w="2430145" h="2477135">
                  <a:moveTo>
                    <a:pt x="1986788" y="447167"/>
                  </a:moveTo>
                  <a:lnTo>
                    <a:pt x="1985733" y="444627"/>
                  </a:lnTo>
                  <a:lnTo>
                    <a:pt x="1949196" y="355600"/>
                  </a:lnTo>
                  <a:lnTo>
                    <a:pt x="1947799" y="352298"/>
                  </a:lnTo>
                  <a:lnTo>
                    <a:pt x="1944116" y="350774"/>
                  </a:lnTo>
                  <a:lnTo>
                    <a:pt x="1940941" y="352044"/>
                  </a:lnTo>
                  <a:lnTo>
                    <a:pt x="1937639" y="353441"/>
                  </a:lnTo>
                  <a:lnTo>
                    <a:pt x="1936115" y="357124"/>
                  </a:lnTo>
                  <a:lnTo>
                    <a:pt x="1937385" y="360299"/>
                  </a:lnTo>
                  <a:lnTo>
                    <a:pt x="1961934" y="420128"/>
                  </a:lnTo>
                  <a:lnTo>
                    <a:pt x="1431036" y="13716"/>
                  </a:lnTo>
                  <a:lnTo>
                    <a:pt x="1423416" y="23876"/>
                  </a:lnTo>
                  <a:lnTo>
                    <a:pt x="1954339" y="430390"/>
                  </a:lnTo>
                  <a:lnTo>
                    <a:pt x="1890014" y="422275"/>
                  </a:lnTo>
                  <a:lnTo>
                    <a:pt x="1886585" y="421767"/>
                  </a:lnTo>
                  <a:lnTo>
                    <a:pt x="1883410" y="424307"/>
                  </a:lnTo>
                  <a:lnTo>
                    <a:pt x="1883029" y="427736"/>
                  </a:lnTo>
                  <a:lnTo>
                    <a:pt x="1882521" y="431165"/>
                  </a:lnTo>
                  <a:lnTo>
                    <a:pt x="1885061" y="434340"/>
                  </a:lnTo>
                  <a:lnTo>
                    <a:pt x="1888490" y="434848"/>
                  </a:lnTo>
                  <a:lnTo>
                    <a:pt x="1986788" y="447167"/>
                  </a:lnTo>
                  <a:close/>
                </a:path>
                <a:path w="2430145" h="2477135">
                  <a:moveTo>
                    <a:pt x="2058924" y="922782"/>
                  </a:moveTo>
                  <a:lnTo>
                    <a:pt x="2058797" y="910082"/>
                  </a:lnTo>
                  <a:lnTo>
                    <a:pt x="1114285" y="922235"/>
                  </a:lnTo>
                  <a:lnTo>
                    <a:pt x="1169670" y="889000"/>
                  </a:lnTo>
                  <a:lnTo>
                    <a:pt x="1172718" y="887095"/>
                  </a:lnTo>
                  <a:lnTo>
                    <a:pt x="1173734" y="883285"/>
                  </a:lnTo>
                  <a:lnTo>
                    <a:pt x="1171829" y="880237"/>
                  </a:lnTo>
                  <a:lnTo>
                    <a:pt x="1170051" y="877189"/>
                  </a:lnTo>
                  <a:lnTo>
                    <a:pt x="1166114" y="876300"/>
                  </a:lnTo>
                  <a:lnTo>
                    <a:pt x="1078230" y="929132"/>
                  </a:lnTo>
                  <a:lnTo>
                    <a:pt x="1164463" y="977900"/>
                  </a:lnTo>
                  <a:lnTo>
                    <a:pt x="1167511" y="979678"/>
                  </a:lnTo>
                  <a:lnTo>
                    <a:pt x="1171321" y="978535"/>
                  </a:lnTo>
                  <a:lnTo>
                    <a:pt x="1174877" y="972439"/>
                  </a:lnTo>
                  <a:lnTo>
                    <a:pt x="1173734" y="968629"/>
                  </a:lnTo>
                  <a:lnTo>
                    <a:pt x="1170686" y="966851"/>
                  </a:lnTo>
                  <a:lnTo>
                    <a:pt x="1114831" y="935228"/>
                  </a:lnTo>
                  <a:lnTo>
                    <a:pt x="1114298" y="934935"/>
                  </a:lnTo>
                  <a:lnTo>
                    <a:pt x="2058924" y="922782"/>
                  </a:lnTo>
                  <a:close/>
                </a:path>
                <a:path w="2430145" h="2477135">
                  <a:moveTo>
                    <a:pt x="2430018" y="1673860"/>
                  </a:moveTo>
                  <a:lnTo>
                    <a:pt x="2418842" y="1667764"/>
                  </a:lnTo>
                  <a:lnTo>
                    <a:pt x="1998129" y="2442133"/>
                  </a:lnTo>
                  <a:lnTo>
                    <a:pt x="1996186" y="2377821"/>
                  </a:lnTo>
                  <a:lnTo>
                    <a:pt x="1996059" y="2374011"/>
                  </a:lnTo>
                  <a:lnTo>
                    <a:pt x="1993138" y="2371217"/>
                  </a:lnTo>
                  <a:lnTo>
                    <a:pt x="1986153" y="2371471"/>
                  </a:lnTo>
                  <a:lnTo>
                    <a:pt x="1983359" y="2374392"/>
                  </a:lnTo>
                  <a:lnTo>
                    <a:pt x="1983486" y="2377821"/>
                  </a:lnTo>
                  <a:lnTo>
                    <a:pt x="1986534" y="2476881"/>
                  </a:lnTo>
                  <a:lnTo>
                    <a:pt x="1999742" y="2468880"/>
                  </a:lnTo>
                  <a:lnTo>
                    <a:pt x="2071230" y="2425573"/>
                  </a:lnTo>
                  <a:lnTo>
                    <a:pt x="2074278" y="2423668"/>
                  </a:lnTo>
                  <a:lnTo>
                    <a:pt x="2075180" y="2419858"/>
                  </a:lnTo>
                  <a:lnTo>
                    <a:pt x="2073402" y="2416810"/>
                  </a:lnTo>
                  <a:lnTo>
                    <a:pt x="2071624" y="2413889"/>
                  </a:lnTo>
                  <a:lnTo>
                    <a:pt x="2067687" y="2412873"/>
                  </a:lnTo>
                  <a:lnTo>
                    <a:pt x="2064626" y="2414651"/>
                  </a:lnTo>
                  <a:lnTo>
                    <a:pt x="2009343" y="2448166"/>
                  </a:lnTo>
                  <a:lnTo>
                    <a:pt x="2430018" y="16738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971159" y="4053839"/>
              <a:ext cx="103377" cy="248793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2106295" y="1994915"/>
              <a:ext cx="7223759" cy="3413125"/>
            </a:xfrm>
            <a:custGeom>
              <a:avLst/>
              <a:gdLst/>
              <a:ahLst/>
              <a:cxnLst/>
              <a:rect l="l" t="t" r="r" b="b"/>
              <a:pathLst>
                <a:path w="7223759" h="3413125">
                  <a:moveTo>
                    <a:pt x="644271" y="101346"/>
                  </a:moveTo>
                  <a:lnTo>
                    <a:pt x="643763" y="97917"/>
                  </a:lnTo>
                  <a:lnTo>
                    <a:pt x="630097" y="9398"/>
                  </a:lnTo>
                  <a:lnTo>
                    <a:pt x="628650" y="0"/>
                  </a:lnTo>
                  <a:lnTo>
                    <a:pt x="550799" y="61341"/>
                  </a:lnTo>
                  <a:lnTo>
                    <a:pt x="548005" y="63500"/>
                  </a:lnTo>
                  <a:lnTo>
                    <a:pt x="547624" y="67564"/>
                  </a:lnTo>
                  <a:lnTo>
                    <a:pt x="549783" y="70231"/>
                  </a:lnTo>
                  <a:lnTo>
                    <a:pt x="551942" y="73025"/>
                  </a:lnTo>
                  <a:lnTo>
                    <a:pt x="555879" y="73533"/>
                  </a:lnTo>
                  <a:lnTo>
                    <a:pt x="558673" y="71374"/>
                  </a:lnTo>
                  <a:lnTo>
                    <a:pt x="609549" y="31140"/>
                  </a:lnTo>
                  <a:lnTo>
                    <a:pt x="0" y="1580388"/>
                  </a:lnTo>
                  <a:lnTo>
                    <a:pt x="11938" y="1584960"/>
                  </a:lnTo>
                  <a:lnTo>
                    <a:pt x="621296" y="35864"/>
                  </a:lnTo>
                  <a:lnTo>
                    <a:pt x="631190" y="99822"/>
                  </a:lnTo>
                  <a:lnTo>
                    <a:pt x="631698" y="103378"/>
                  </a:lnTo>
                  <a:lnTo>
                    <a:pt x="635000" y="105664"/>
                  </a:lnTo>
                  <a:lnTo>
                    <a:pt x="641858" y="104648"/>
                  </a:lnTo>
                  <a:lnTo>
                    <a:pt x="644271" y="101346"/>
                  </a:lnTo>
                  <a:close/>
                </a:path>
                <a:path w="7223759" h="3413125">
                  <a:moveTo>
                    <a:pt x="2202688" y="2689733"/>
                  </a:moveTo>
                  <a:lnTo>
                    <a:pt x="2201468" y="2686304"/>
                  </a:lnTo>
                  <a:lnTo>
                    <a:pt x="2169795" y="2596261"/>
                  </a:lnTo>
                  <a:lnTo>
                    <a:pt x="2168652" y="2592959"/>
                  </a:lnTo>
                  <a:lnTo>
                    <a:pt x="2164969" y="2591181"/>
                  </a:lnTo>
                  <a:lnTo>
                    <a:pt x="2158365" y="2593467"/>
                  </a:lnTo>
                  <a:lnTo>
                    <a:pt x="2156587" y="2597150"/>
                  </a:lnTo>
                  <a:lnTo>
                    <a:pt x="2157730" y="2600452"/>
                  </a:lnTo>
                  <a:lnTo>
                    <a:pt x="2179205" y="2661374"/>
                  </a:lnTo>
                  <a:lnTo>
                    <a:pt x="1495933" y="2081530"/>
                  </a:lnTo>
                  <a:lnTo>
                    <a:pt x="1487805" y="2091182"/>
                  </a:lnTo>
                  <a:lnTo>
                    <a:pt x="2171154" y="2671191"/>
                  </a:lnTo>
                  <a:lnTo>
                    <a:pt x="2103882" y="2659253"/>
                  </a:lnTo>
                  <a:lnTo>
                    <a:pt x="2100580" y="2661539"/>
                  </a:lnTo>
                  <a:lnTo>
                    <a:pt x="2099945" y="2664968"/>
                  </a:lnTo>
                  <a:lnTo>
                    <a:pt x="2099437" y="2668397"/>
                  </a:lnTo>
                  <a:lnTo>
                    <a:pt x="2101723" y="2671699"/>
                  </a:lnTo>
                  <a:lnTo>
                    <a:pt x="2202688" y="2689733"/>
                  </a:lnTo>
                  <a:close/>
                </a:path>
                <a:path w="7223759" h="3413125">
                  <a:moveTo>
                    <a:pt x="2297049" y="979932"/>
                  </a:moveTo>
                  <a:lnTo>
                    <a:pt x="2197989" y="981837"/>
                  </a:lnTo>
                  <a:lnTo>
                    <a:pt x="2194560" y="981964"/>
                  </a:lnTo>
                  <a:lnTo>
                    <a:pt x="2191766" y="984885"/>
                  </a:lnTo>
                  <a:lnTo>
                    <a:pt x="2191893" y="991870"/>
                  </a:lnTo>
                  <a:lnTo>
                    <a:pt x="2194814" y="994664"/>
                  </a:lnTo>
                  <a:lnTo>
                    <a:pt x="2198243" y="994537"/>
                  </a:lnTo>
                  <a:lnTo>
                    <a:pt x="2262987" y="993330"/>
                  </a:lnTo>
                  <a:lnTo>
                    <a:pt x="1488567" y="1465834"/>
                  </a:lnTo>
                  <a:lnTo>
                    <a:pt x="1495171" y="1476629"/>
                  </a:lnTo>
                  <a:lnTo>
                    <a:pt x="2269667" y="1004087"/>
                  </a:lnTo>
                  <a:lnTo>
                    <a:pt x="2237232" y="1064133"/>
                  </a:lnTo>
                  <a:lnTo>
                    <a:pt x="2238375" y="1068070"/>
                  </a:lnTo>
                  <a:lnTo>
                    <a:pt x="2244471" y="1071372"/>
                  </a:lnTo>
                  <a:lnTo>
                    <a:pt x="2248408" y="1070229"/>
                  </a:lnTo>
                  <a:lnTo>
                    <a:pt x="2296426" y="981075"/>
                  </a:lnTo>
                  <a:lnTo>
                    <a:pt x="2297049" y="979932"/>
                  </a:lnTo>
                  <a:close/>
                </a:path>
                <a:path w="7223759" h="3413125">
                  <a:moveTo>
                    <a:pt x="5218684" y="2788920"/>
                  </a:moveTo>
                  <a:lnTo>
                    <a:pt x="5207787" y="2782570"/>
                  </a:lnTo>
                  <a:lnTo>
                    <a:pt x="5130038" y="2737231"/>
                  </a:lnTo>
                  <a:lnTo>
                    <a:pt x="5126228" y="2738247"/>
                  </a:lnTo>
                  <a:lnTo>
                    <a:pt x="5122672" y="2744343"/>
                  </a:lnTo>
                  <a:lnTo>
                    <a:pt x="5123688" y="2748153"/>
                  </a:lnTo>
                  <a:lnTo>
                    <a:pt x="5182667" y="2782570"/>
                  </a:lnTo>
                  <a:lnTo>
                    <a:pt x="4555109" y="2782570"/>
                  </a:lnTo>
                  <a:lnTo>
                    <a:pt x="4555109" y="2795270"/>
                  </a:lnTo>
                  <a:lnTo>
                    <a:pt x="5182667" y="2795270"/>
                  </a:lnTo>
                  <a:lnTo>
                    <a:pt x="5123688" y="2829687"/>
                  </a:lnTo>
                  <a:lnTo>
                    <a:pt x="5122672" y="2833497"/>
                  </a:lnTo>
                  <a:lnTo>
                    <a:pt x="5126228" y="2839593"/>
                  </a:lnTo>
                  <a:lnTo>
                    <a:pt x="5130038" y="2840609"/>
                  </a:lnTo>
                  <a:lnTo>
                    <a:pt x="5207787" y="2795270"/>
                  </a:lnTo>
                  <a:lnTo>
                    <a:pt x="5218684" y="2788920"/>
                  </a:lnTo>
                  <a:close/>
                </a:path>
                <a:path w="7223759" h="3413125">
                  <a:moveTo>
                    <a:pt x="7207250" y="3403346"/>
                  </a:moveTo>
                  <a:lnTo>
                    <a:pt x="7150862" y="3321812"/>
                  </a:lnTo>
                  <a:lnTo>
                    <a:pt x="7148957" y="3318891"/>
                  </a:lnTo>
                  <a:lnTo>
                    <a:pt x="7144893" y="3318256"/>
                  </a:lnTo>
                  <a:lnTo>
                    <a:pt x="7142099" y="3320161"/>
                  </a:lnTo>
                  <a:lnTo>
                    <a:pt x="7139178" y="3322193"/>
                  </a:lnTo>
                  <a:lnTo>
                    <a:pt x="7138416" y="3326130"/>
                  </a:lnTo>
                  <a:lnTo>
                    <a:pt x="7177291" y="3382327"/>
                  </a:lnTo>
                  <a:lnTo>
                    <a:pt x="6570980" y="3098673"/>
                  </a:lnTo>
                  <a:lnTo>
                    <a:pt x="6565646" y="3110103"/>
                  </a:lnTo>
                  <a:lnTo>
                    <a:pt x="7171918" y="3393795"/>
                  </a:lnTo>
                  <a:lnTo>
                    <a:pt x="7107428" y="3399663"/>
                  </a:lnTo>
                  <a:lnTo>
                    <a:pt x="7103999" y="3399917"/>
                  </a:lnTo>
                  <a:lnTo>
                    <a:pt x="7101332" y="3403092"/>
                  </a:lnTo>
                  <a:lnTo>
                    <a:pt x="7101713" y="3406521"/>
                  </a:lnTo>
                  <a:lnTo>
                    <a:pt x="7101967" y="3410077"/>
                  </a:lnTo>
                  <a:lnTo>
                    <a:pt x="7105142" y="3412617"/>
                  </a:lnTo>
                  <a:lnTo>
                    <a:pt x="7108571" y="3412236"/>
                  </a:lnTo>
                  <a:lnTo>
                    <a:pt x="7203021" y="3403727"/>
                  </a:lnTo>
                  <a:lnTo>
                    <a:pt x="7207250" y="3403346"/>
                  </a:lnTo>
                  <a:close/>
                </a:path>
                <a:path w="7223759" h="3413125">
                  <a:moveTo>
                    <a:pt x="7223760" y="1848612"/>
                  </a:moveTo>
                  <a:lnTo>
                    <a:pt x="7125462" y="1860550"/>
                  </a:lnTo>
                  <a:lnTo>
                    <a:pt x="7121906" y="1861058"/>
                  </a:lnTo>
                  <a:lnTo>
                    <a:pt x="7119493" y="1864106"/>
                  </a:lnTo>
                  <a:lnTo>
                    <a:pt x="7120255" y="1871091"/>
                  </a:lnTo>
                  <a:lnTo>
                    <a:pt x="7123430" y="1873631"/>
                  </a:lnTo>
                  <a:lnTo>
                    <a:pt x="7126986" y="1873123"/>
                  </a:lnTo>
                  <a:lnTo>
                    <a:pt x="7191299" y="1865287"/>
                  </a:lnTo>
                  <a:lnTo>
                    <a:pt x="6564503" y="2341118"/>
                  </a:lnTo>
                  <a:lnTo>
                    <a:pt x="6572123" y="2351151"/>
                  </a:lnTo>
                  <a:lnTo>
                    <a:pt x="7198842" y="1875586"/>
                  </a:lnTo>
                  <a:lnTo>
                    <a:pt x="7174103" y="1935226"/>
                  </a:lnTo>
                  <a:lnTo>
                    <a:pt x="7172706" y="1938528"/>
                  </a:lnTo>
                  <a:lnTo>
                    <a:pt x="7174230" y="1942211"/>
                  </a:lnTo>
                  <a:lnTo>
                    <a:pt x="7177532" y="1943608"/>
                  </a:lnTo>
                  <a:lnTo>
                    <a:pt x="7180707" y="1944878"/>
                  </a:lnTo>
                  <a:lnTo>
                    <a:pt x="7184517" y="1943354"/>
                  </a:lnTo>
                  <a:lnTo>
                    <a:pt x="7185787" y="1940179"/>
                  </a:lnTo>
                  <a:lnTo>
                    <a:pt x="7222706" y="1851152"/>
                  </a:lnTo>
                  <a:lnTo>
                    <a:pt x="7223760" y="184861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473703" y="4343471"/>
              <a:ext cx="1200150" cy="887730"/>
            </a:xfrm>
            <a:custGeom>
              <a:avLst/>
              <a:gdLst/>
              <a:ahLst/>
              <a:cxnLst/>
              <a:rect l="l" t="t" r="r" b="b"/>
              <a:pathLst>
                <a:path w="1200150" h="887729">
                  <a:moveTo>
                    <a:pt x="740497" y="0"/>
                  </a:moveTo>
                  <a:lnTo>
                    <a:pt x="694364" y="6088"/>
                  </a:lnTo>
                  <a:lnTo>
                    <a:pt x="653851" y="29130"/>
                  </a:lnTo>
                  <a:lnTo>
                    <a:pt x="624197" y="67365"/>
                  </a:lnTo>
                  <a:lnTo>
                    <a:pt x="616319" y="60057"/>
                  </a:lnTo>
                  <a:lnTo>
                    <a:pt x="544870" y="26524"/>
                  </a:lnTo>
                  <a:lnTo>
                    <a:pt x="499065" y="26000"/>
                  </a:lnTo>
                  <a:lnTo>
                    <a:pt x="455674" y="39368"/>
                  </a:lnTo>
                  <a:lnTo>
                    <a:pt x="418006" y="65605"/>
                  </a:lnTo>
                  <a:lnTo>
                    <a:pt x="389374" y="103687"/>
                  </a:lnTo>
                  <a:lnTo>
                    <a:pt x="361116" y="90112"/>
                  </a:lnTo>
                  <a:lnTo>
                    <a:pt x="331239" y="81478"/>
                  </a:lnTo>
                  <a:lnTo>
                    <a:pt x="300362" y="77916"/>
                  </a:lnTo>
                  <a:lnTo>
                    <a:pt x="269105" y="79557"/>
                  </a:lnTo>
                  <a:lnTo>
                    <a:pt x="220559" y="92967"/>
                  </a:lnTo>
                  <a:lnTo>
                    <a:pt x="178685" y="117873"/>
                  </a:lnTo>
                  <a:lnTo>
                    <a:pt x="145010" y="152249"/>
                  </a:lnTo>
                  <a:lnTo>
                    <a:pt x="121060" y="194064"/>
                  </a:lnTo>
                  <a:lnTo>
                    <a:pt x="108364" y="241291"/>
                  </a:lnTo>
                  <a:lnTo>
                    <a:pt x="108450" y="291901"/>
                  </a:lnTo>
                  <a:lnTo>
                    <a:pt x="107434" y="294695"/>
                  </a:lnTo>
                  <a:lnTo>
                    <a:pt x="54427" y="313443"/>
                  </a:lnTo>
                  <a:lnTo>
                    <a:pt x="15613" y="354385"/>
                  </a:lnTo>
                  <a:lnTo>
                    <a:pt x="0" y="400232"/>
                  </a:lnTo>
                  <a:lnTo>
                    <a:pt x="2913" y="446936"/>
                  </a:lnTo>
                  <a:lnTo>
                    <a:pt x="22971" y="489116"/>
                  </a:lnTo>
                  <a:lnTo>
                    <a:pt x="58793" y="521390"/>
                  </a:lnTo>
                  <a:lnTo>
                    <a:pt x="42935" y="542627"/>
                  </a:lnTo>
                  <a:lnTo>
                    <a:pt x="32138" y="566507"/>
                  </a:lnTo>
                  <a:lnTo>
                    <a:pt x="26699" y="592149"/>
                  </a:lnTo>
                  <a:lnTo>
                    <a:pt x="26916" y="618672"/>
                  </a:lnTo>
                  <a:lnTo>
                    <a:pt x="41840" y="664483"/>
                  </a:lnTo>
                  <a:lnTo>
                    <a:pt x="72112" y="699793"/>
                  </a:lnTo>
                  <a:lnTo>
                    <a:pt x="113409" y="721149"/>
                  </a:lnTo>
                  <a:lnTo>
                    <a:pt x="161409" y="725098"/>
                  </a:lnTo>
                  <a:lnTo>
                    <a:pt x="163568" y="729035"/>
                  </a:lnTo>
                  <a:lnTo>
                    <a:pt x="193791" y="768639"/>
                  </a:lnTo>
                  <a:lnTo>
                    <a:pt x="230919" y="799309"/>
                  </a:lnTo>
                  <a:lnTo>
                    <a:pt x="273179" y="820598"/>
                  </a:lnTo>
                  <a:lnTo>
                    <a:pt x="318798" y="832064"/>
                  </a:lnTo>
                  <a:lnTo>
                    <a:pt x="366003" y="833262"/>
                  </a:lnTo>
                  <a:lnTo>
                    <a:pt x="413021" y="823747"/>
                  </a:lnTo>
                  <a:lnTo>
                    <a:pt x="458081" y="803076"/>
                  </a:lnTo>
                  <a:lnTo>
                    <a:pt x="478351" y="828480"/>
                  </a:lnTo>
                  <a:lnTo>
                    <a:pt x="502419" y="849907"/>
                  </a:lnTo>
                  <a:lnTo>
                    <a:pt x="529750" y="866905"/>
                  </a:lnTo>
                  <a:lnTo>
                    <a:pt x="559808" y="879022"/>
                  </a:lnTo>
                  <a:lnTo>
                    <a:pt x="609495" y="887107"/>
                  </a:lnTo>
                  <a:lnTo>
                    <a:pt x="657884" y="881934"/>
                  </a:lnTo>
                  <a:lnTo>
                    <a:pt x="702746" y="864703"/>
                  </a:lnTo>
                  <a:lnTo>
                    <a:pt x="741850" y="836613"/>
                  </a:lnTo>
                  <a:lnTo>
                    <a:pt x="772968" y="798865"/>
                  </a:lnTo>
                  <a:lnTo>
                    <a:pt x="793869" y="752657"/>
                  </a:lnTo>
                  <a:lnTo>
                    <a:pt x="813395" y="763166"/>
                  </a:lnTo>
                  <a:lnTo>
                    <a:pt x="834064" y="770818"/>
                  </a:lnTo>
                  <a:lnTo>
                    <a:pt x="855591" y="775517"/>
                  </a:lnTo>
                  <a:lnTo>
                    <a:pt x="877689" y="777168"/>
                  </a:lnTo>
                  <a:lnTo>
                    <a:pt x="920472" y="771761"/>
                  </a:lnTo>
                  <a:lnTo>
                    <a:pt x="959016" y="755799"/>
                  </a:lnTo>
                  <a:lnTo>
                    <a:pt x="991766" y="730813"/>
                  </a:lnTo>
                  <a:lnTo>
                    <a:pt x="1017172" y="698334"/>
                  </a:lnTo>
                  <a:lnTo>
                    <a:pt x="1033681" y="659893"/>
                  </a:lnTo>
                  <a:lnTo>
                    <a:pt x="1039741" y="617021"/>
                  </a:lnTo>
                  <a:lnTo>
                    <a:pt x="1063460" y="612044"/>
                  </a:lnTo>
                  <a:lnTo>
                    <a:pt x="1107803" y="593232"/>
                  </a:lnTo>
                  <a:lnTo>
                    <a:pt x="1163458" y="543688"/>
                  </a:lnTo>
                  <a:lnTo>
                    <a:pt x="1187554" y="501018"/>
                  </a:lnTo>
                  <a:lnTo>
                    <a:pt x="1199840" y="454207"/>
                  </a:lnTo>
                  <a:lnTo>
                    <a:pt x="1199986" y="405787"/>
                  </a:lnTo>
                  <a:lnTo>
                    <a:pt x="1187666" y="358291"/>
                  </a:lnTo>
                  <a:lnTo>
                    <a:pt x="1162550" y="314253"/>
                  </a:lnTo>
                  <a:lnTo>
                    <a:pt x="1165217" y="307903"/>
                  </a:lnTo>
                  <a:lnTo>
                    <a:pt x="1167503" y="301426"/>
                  </a:lnTo>
                  <a:lnTo>
                    <a:pt x="1169281" y="294695"/>
                  </a:lnTo>
                  <a:lnTo>
                    <a:pt x="1174275" y="247130"/>
                  </a:lnTo>
                  <a:lnTo>
                    <a:pt x="1164646" y="201997"/>
                  </a:lnTo>
                  <a:lnTo>
                    <a:pt x="1142105" y="162308"/>
                  </a:lnTo>
                  <a:lnTo>
                    <a:pt x="1108365" y="131074"/>
                  </a:lnTo>
                  <a:lnTo>
                    <a:pt x="1065141" y="111307"/>
                  </a:lnTo>
                  <a:lnTo>
                    <a:pt x="1059090" y="88763"/>
                  </a:lnTo>
                  <a:lnTo>
                    <a:pt x="1036083" y="48674"/>
                  </a:lnTo>
                  <a:lnTo>
                    <a:pt x="982661" y="9642"/>
                  </a:lnTo>
                  <a:lnTo>
                    <a:pt x="941983" y="277"/>
                  </a:lnTo>
                  <a:lnTo>
                    <a:pt x="900775" y="3694"/>
                  </a:lnTo>
                  <a:lnTo>
                    <a:pt x="862170" y="19627"/>
                  </a:lnTo>
                  <a:lnTo>
                    <a:pt x="829302" y="47807"/>
                  </a:lnTo>
                  <a:lnTo>
                    <a:pt x="820318" y="37203"/>
                  </a:lnTo>
                  <a:lnTo>
                    <a:pt x="810204" y="27741"/>
                  </a:lnTo>
                  <a:lnTo>
                    <a:pt x="799066" y="19518"/>
                  </a:lnTo>
                  <a:lnTo>
                    <a:pt x="787011" y="12628"/>
                  </a:lnTo>
                  <a:lnTo>
                    <a:pt x="740497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473703" y="4343471"/>
              <a:ext cx="1200150" cy="887730"/>
            </a:xfrm>
            <a:custGeom>
              <a:avLst/>
              <a:gdLst/>
              <a:ahLst/>
              <a:cxnLst/>
              <a:rect l="l" t="t" r="r" b="b"/>
              <a:pathLst>
                <a:path w="1200150" h="887729">
                  <a:moveTo>
                    <a:pt x="108450" y="291901"/>
                  </a:moveTo>
                  <a:lnTo>
                    <a:pt x="108364" y="241291"/>
                  </a:lnTo>
                  <a:lnTo>
                    <a:pt x="121060" y="194064"/>
                  </a:lnTo>
                  <a:lnTo>
                    <a:pt x="145010" y="152249"/>
                  </a:lnTo>
                  <a:lnTo>
                    <a:pt x="178685" y="117873"/>
                  </a:lnTo>
                  <a:lnTo>
                    <a:pt x="220559" y="92967"/>
                  </a:lnTo>
                  <a:lnTo>
                    <a:pt x="269105" y="79557"/>
                  </a:lnTo>
                  <a:lnTo>
                    <a:pt x="300362" y="77916"/>
                  </a:lnTo>
                  <a:lnTo>
                    <a:pt x="331239" y="81478"/>
                  </a:lnTo>
                  <a:lnTo>
                    <a:pt x="361116" y="90112"/>
                  </a:lnTo>
                  <a:lnTo>
                    <a:pt x="389374" y="103687"/>
                  </a:lnTo>
                  <a:lnTo>
                    <a:pt x="418006" y="65605"/>
                  </a:lnTo>
                  <a:lnTo>
                    <a:pt x="455674" y="39368"/>
                  </a:lnTo>
                  <a:lnTo>
                    <a:pt x="499065" y="26000"/>
                  </a:lnTo>
                  <a:lnTo>
                    <a:pt x="544870" y="26524"/>
                  </a:lnTo>
                  <a:lnTo>
                    <a:pt x="589780" y="41965"/>
                  </a:lnTo>
                  <a:lnTo>
                    <a:pt x="624197" y="67365"/>
                  </a:lnTo>
                  <a:lnTo>
                    <a:pt x="653851" y="29130"/>
                  </a:lnTo>
                  <a:lnTo>
                    <a:pt x="694364" y="6088"/>
                  </a:lnTo>
                  <a:lnTo>
                    <a:pt x="740497" y="0"/>
                  </a:lnTo>
                  <a:lnTo>
                    <a:pt x="787011" y="12628"/>
                  </a:lnTo>
                  <a:lnTo>
                    <a:pt x="799066" y="19518"/>
                  </a:lnTo>
                  <a:lnTo>
                    <a:pt x="810204" y="27741"/>
                  </a:lnTo>
                  <a:lnTo>
                    <a:pt x="820318" y="37203"/>
                  </a:lnTo>
                  <a:lnTo>
                    <a:pt x="829302" y="47807"/>
                  </a:lnTo>
                  <a:lnTo>
                    <a:pt x="862170" y="19627"/>
                  </a:lnTo>
                  <a:lnTo>
                    <a:pt x="900775" y="3694"/>
                  </a:lnTo>
                  <a:lnTo>
                    <a:pt x="941983" y="277"/>
                  </a:lnTo>
                  <a:lnTo>
                    <a:pt x="982661" y="9642"/>
                  </a:lnTo>
                  <a:lnTo>
                    <a:pt x="1019675" y="32059"/>
                  </a:lnTo>
                  <a:lnTo>
                    <a:pt x="1049313" y="67730"/>
                  </a:lnTo>
                  <a:lnTo>
                    <a:pt x="1065141" y="111307"/>
                  </a:lnTo>
                  <a:lnTo>
                    <a:pt x="1108365" y="131074"/>
                  </a:lnTo>
                  <a:lnTo>
                    <a:pt x="1142105" y="162308"/>
                  </a:lnTo>
                  <a:lnTo>
                    <a:pt x="1164646" y="201997"/>
                  </a:lnTo>
                  <a:lnTo>
                    <a:pt x="1174275" y="247130"/>
                  </a:lnTo>
                  <a:lnTo>
                    <a:pt x="1169281" y="294695"/>
                  </a:lnTo>
                  <a:lnTo>
                    <a:pt x="1167503" y="301426"/>
                  </a:lnTo>
                  <a:lnTo>
                    <a:pt x="1165217" y="307903"/>
                  </a:lnTo>
                  <a:lnTo>
                    <a:pt x="1162550" y="314253"/>
                  </a:lnTo>
                  <a:lnTo>
                    <a:pt x="1187666" y="358291"/>
                  </a:lnTo>
                  <a:lnTo>
                    <a:pt x="1199986" y="405787"/>
                  </a:lnTo>
                  <a:lnTo>
                    <a:pt x="1199840" y="454207"/>
                  </a:lnTo>
                  <a:lnTo>
                    <a:pt x="1187554" y="501018"/>
                  </a:lnTo>
                  <a:lnTo>
                    <a:pt x="1163458" y="543688"/>
                  </a:lnTo>
                  <a:lnTo>
                    <a:pt x="1127879" y="579683"/>
                  </a:lnTo>
                  <a:lnTo>
                    <a:pt x="1086238" y="604067"/>
                  </a:lnTo>
                  <a:lnTo>
                    <a:pt x="1039741" y="617021"/>
                  </a:lnTo>
                  <a:lnTo>
                    <a:pt x="1033681" y="659893"/>
                  </a:lnTo>
                  <a:lnTo>
                    <a:pt x="1017172" y="698334"/>
                  </a:lnTo>
                  <a:lnTo>
                    <a:pt x="991766" y="730813"/>
                  </a:lnTo>
                  <a:lnTo>
                    <a:pt x="959016" y="755799"/>
                  </a:lnTo>
                  <a:lnTo>
                    <a:pt x="920472" y="771761"/>
                  </a:lnTo>
                  <a:lnTo>
                    <a:pt x="877689" y="777168"/>
                  </a:lnTo>
                  <a:lnTo>
                    <a:pt x="855591" y="775517"/>
                  </a:lnTo>
                  <a:lnTo>
                    <a:pt x="834064" y="770818"/>
                  </a:lnTo>
                  <a:lnTo>
                    <a:pt x="813395" y="763166"/>
                  </a:lnTo>
                  <a:lnTo>
                    <a:pt x="793869" y="752657"/>
                  </a:lnTo>
                  <a:lnTo>
                    <a:pt x="772968" y="798865"/>
                  </a:lnTo>
                  <a:lnTo>
                    <a:pt x="741850" y="836613"/>
                  </a:lnTo>
                  <a:lnTo>
                    <a:pt x="702746" y="864703"/>
                  </a:lnTo>
                  <a:lnTo>
                    <a:pt x="657884" y="881934"/>
                  </a:lnTo>
                  <a:lnTo>
                    <a:pt x="609495" y="887107"/>
                  </a:lnTo>
                  <a:lnTo>
                    <a:pt x="559808" y="879022"/>
                  </a:lnTo>
                  <a:lnTo>
                    <a:pt x="529750" y="866905"/>
                  </a:lnTo>
                  <a:lnTo>
                    <a:pt x="502419" y="849907"/>
                  </a:lnTo>
                  <a:lnTo>
                    <a:pt x="478351" y="828480"/>
                  </a:lnTo>
                  <a:lnTo>
                    <a:pt x="458081" y="803076"/>
                  </a:lnTo>
                  <a:lnTo>
                    <a:pt x="413021" y="823747"/>
                  </a:lnTo>
                  <a:lnTo>
                    <a:pt x="366003" y="833262"/>
                  </a:lnTo>
                  <a:lnTo>
                    <a:pt x="318798" y="832064"/>
                  </a:lnTo>
                  <a:lnTo>
                    <a:pt x="273179" y="820598"/>
                  </a:lnTo>
                  <a:lnTo>
                    <a:pt x="230919" y="799309"/>
                  </a:lnTo>
                  <a:lnTo>
                    <a:pt x="193791" y="768639"/>
                  </a:lnTo>
                  <a:lnTo>
                    <a:pt x="163568" y="729035"/>
                  </a:lnTo>
                  <a:lnTo>
                    <a:pt x="161409" y="725098"/>
                  </a:lnTo>
                  <a:lnTo>
                    <a:pt x="113409" y="721149"/>
                  </a:lnTo>
                  <a:lnTo>
                    <a:pt x="72112" y="699793"/>
                  </a:lnTo>
                  <a:lnTo>
                    <a:pt x="41840" y="664483"/>
                  </a:lnTo>
                  <a:lnTo>
                    <a:pt x="26916" y="618672"/>
                  </a:lnTo>
                  <a:lnTo>
                    <a:pt x="26699" y="592149"/>
                  </a:lnTo>
                  <a:lnTo>
                    <a:pt x="32138" y="566507"/>
                  </a:lnTo>
                  <a:lnTo>
                    <a:pt x="42935" y="542627"/>
                  </a:lnTo>
                  <a:lnTo>
                    <a:pt x="58793" y="521390"/>
                  </a:lnTo>
                  <a:lnTo>
                    <a:pt x="22971" y="489116"/>
                  </a:lnTo>
                  <a:lnTo>
                    <a:pt x="2913" y="446936"/>
                  </a:lnTo>
                  <a:lnTo>
                    <a:pt x="0" y="400232"/>
                  </a:lnTo>
                  <a:lnTo>
                    <a:pt x="15613" y="354385"/>
                  </a:lnTo>
                  <a:lnTo>
                    <a:pt x="32764" y="331468"/>
                  </a:lnTo>
                  <a:lnTo>
                    <a:pt x="54427" y="313443"/>
                  </a:lnTo>
                  <a:lnTo>
                    <a:pt x="79638" y="300968"/>
                  </a:lnTo>
                  <a:lnTo>
                    <a:pt x="107434" y="294695"/>
                  </a:lnTo>
                  <a:lnTo>
                    <a:pt x="108450" y="291901"/>
                  </a:lnTo>
                  <a:close/>
                </a:path>
                <a:path w="1200150" h="887729">
                  <a:moveTo>
                    <a:pt x="130421" y="534344"/>
                  </a:moveTo>
                  <a:lnTo>
                    <a:pt x="112069" y="534356"/>
                  </a:lnTo>
                  <a:lnTo>
                    <a:pt x="94003" y="531582"/>
                  </a:lnTo>
                  <a:lnTo>
                    <a:pt x="76557" y="526093"/>
                  </a:lnTo>
                  <a:lnTo>
                    <a:pt x="60063" y="517961"/>
                  </a:lnTo>
                </a:path>
                <a:path w="1200150" h="887729">
                  <a:moveTo>
                    <a:pt x="192524" y="713414"/>
                  </a:moveTo>
                  <a:lnTo>
                    <a:pt x="185078" y="716127"/>
                  </a:lnTo>
                  <a:lnTo>
                    <a:pt x="177442" y="718351"/>
                  </a:lnTo>
                  <a:lnTo>
                    <a:pt x="169664" y="720076"/>
                  </a:lnTo>
                  <a:lnTo>
                    <a:pt x="161790" y="721288"/>
                  </a:lnTo>
                </a:path>
                <a:path w="1200150" h="887729">
                  <a:moveTo>
                    <a:pt x="458081" y="799520"/>
                  </a:moveTo>
                  <a:lnTo>
                    <a:pt x="452701" y="790924"/>
                  </a:lnTo>
                  <a:lnTo>
                    <a:pt x="447809" y="782089"/>
                  </a:lnTo>
                  <a:lnTo>
                    <a:pt x="443418" y="773017"/>
                  </a:lnTo>
                  <a:lnTo>
                    <a:pt x="439539" y="763706"/>
                  </a:lnTo>
                </a:path>
                <a:path w="1200150" h="887729">
                  <a:moveTo>
                    <a:pt x="801362" y="710366"/>
                  </a:moveTo>
                  <a:lnTo>
                    <a:pt x="800264" y="720320"/>
                  </a:lnTo>
                  <a:lnTo>
                    <a:pt x="798679" y="730178"/>
                  </a:lnTo>
                  <a:lnTo>
                    <a:pt x="796593" y="739941"/>
                  </a:lnTo>
                  <a:lnTo>
                    <a:pt x="793996" y="749609"/>
                  </a:lnTo>
                </a:path>
                <a:path w="1200150" h="887729">
                  <a:moveTo>
                    <a:pt x="948682" y="468177"/>
                  </a:moveTo>
                  <a:lnTo>
                    <a:pt x="986403" y="493825"/>
                  </a:lnTo>
                  <a:lnTo>
                    <a:pt x="1014991" y="528296"/>
                  </a:lnTo>
                  <a:lnTo>
                    <a:pt x="1033031" y="569315"/>
                  </a:lnTo>
                  <a:lnTo>
                    <a:pt x="1039106" y="614608"/>
                  </a:lnTo>
                </a:path>
                <a:path w="1200150" h="887729">
                  <a:moveTo>
                    <a:pt x="1161915" y="312094"/>
                  </a:moveTo>
                  <a:lnTo>
                    <a:pt x="1154285" y="327527"/>
                  </a:lnTo>
                  <a:lnTo>
                    <a:pt x="1144976" y="341923"/>
                  </a:lnTo>
                  <a:lnTo>
                    <a:pt x="1134072" y="355153"/>
                  </a:lnTo>
                  <a:lnTo>
                    <a:pt x="1121656" y="367085"/>
                  </a:lnTo>
                </a:path>
                <a:path w="1200150" h="887729">
                  <a:moveTo>
                    <a:pt x="1065395" y="108259"/>
                  </a:moveTo>
                  <a:lnTo>
                    <a:pt x="1066373" y="114736"/>
                  </a:lnTo>
                  <a:lnTo>
                    <a:pt x="1067030" y="121213"/>
                  </a:lnTo>
                  <a:lnTo>
                    <a:pt x="1067377" y="127690"/>
                  </a:lnTo>
                  <a:lnTo>
                    <a:pt x="1067427" y="134167"/>
                  </a:lnTo>
                </a:path>
                <a:path w="1200150" h="887729">
                  <a:moveTo>
                    <a:pt x="808347" y="78033"/>
                  </a:moveTo>
                  <a:lnTo>
                    <a:pt x="812579" y="69228"/>
                  </a:lnTo>
                  <a:lnTo>
                    <a:pt x="817443" y="60745"/>
                  </a:lnTo>
                  <a:lnTo>
                    <a:pt x="822902" y="52619"/>
                  </a:lnTo>
                  <a:lnTo>
                    <a:pt x="828921" y="44886"/>
                  </a:lnTo>
                </a:path>
                <a:path w="1200150" h="887729">
                  <a:moveTo>
                    <a:pt x="615434" y="93781"/>
                  </a:moveTo>
                  <a:lnTo>
                    <a:pt x="617287" y="86423"/>
                  </a:lnTo>
                  <a:lnTo>
                    <a:pt x="619593" y="79208"/>
                  </a:lnTo>
                  <a:lnTo>
                    <a:pt x="622327" y="72136"/>
                  </a:lnTo>
                  <a:lnTo>
                    <a:pt x="625467" y="65206"/>
                  </a:lnTo>
                </a:path>
                <a:path w="1200150" h="887729">
                  <a:moveTo>
                    <a:pt x="389120" y="103433"/>
                  </a:moveTo>
                  <a:lnTo>
                    <a:pt x="398811" y="109527"/>
                  </a:lnTo>
                  <a:lnTo>
                    <a:pt x="408074" y="116181"/>
                  </a:lnTo>
                  <a:lnTo>
                    <a:pt x="416909" y="123382"/>
                  </a:lnTo>
                  <a:lnTo>
                    <a:pt x="425315" y="131119"/>
                  </a:lnTo>
                </a:path>
                <a:path w="1200150" h="887729">
                  <a:moveTo>
                    <a:pt x="114673" y="321111"/>
                  </a:moveTo>
                  <a:lnTo>
                    <a:pt x="112700" y="313922"/>
                  </a:lnTo>
                  <a:lnTo>
                    <a:pt x="110990" y="306649"/>
                  </a:lnTo>
                  <a:lnTo>
                    <a:pt x="109565" y="299305"/>
                  </a:lnTo>
                  <a:lnTo>
                    <a:pt x="108450" y="291901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61816" y="885444"/>
              <a:ext cx="691896" cy="693420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562855" y="2209800"/>
              <a:ext cx="964691" cy="964691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534911" y="2209800"/>
              <a:ext cx="938783" cy="938784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61816" y="4818888"/>
              <a:ext cx="961643" cy="961644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579364" y="4279391"/>
              <a:ext cx="928115" cy="928116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134868" y="885444"/>
              <a:ext cx="726947" cy="726948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3099816" y="2691383"/>
              <a:ext cx="381000" cy="1548765"/>
            </a:xfrm>
            <a:custGeom>
              <a:avLst/>
              <a:gdLst/>
              <a:ahLst/>
              <a:cxnLst/>
              <a:rect l="l" t="t" r="r" b="b"/>
              <a:pathLst>
                <a:path w="381000" h="1548764">
                  <a:moveTo>
                    <a:pt x="317499" y="0"/>
                  </a:moveTo>
                  <a:lnTo>
                    <a:pt x="63500" y="0"/>
                  </a:lnTo>
                  <a:lnTo>
                    <a:pt x="38790" y="4992"/>
                  </a:lnTo>
                  <a:lnTo>
                    <a:pt x="18605" y="18605"/>
                  </a:lnTo>
                  <a:lnTo>
                    <a:pt x="4992" y="38790"/>
                  </a:lnTo>
                  <a:lnTo>
                    <a:pt x="0" y="63500"/>
                  </a:lnTo>
                  <a:lnTo>
                    <a:pt x="0" y="1484883"/>
                  </a:lnTo>
                  <a:lnTo>
                    <a:pt x="4992" y="1509593"/>
                  </a:lnTo>
                  <a:lnTo>
                    <a:pt x="18605" y="1529778"/>
                  </a:lnTo>
                  <a:lnTo>
                    <a:pt x="38790" y="1543391"/>
                  </a:lnTo>
                  <a:lnTo>
                    <a:pt x="63500" y="1548383"/>
                  </a:lnTo>
                  <a:lnTo>
                    <a:pt x="317499" y="1548383"/>
                  </a:lnTo>
                  <a:lnTo>
                    <a:pt x="342209" y="1543391"/>
                  </a:lnTo>
                  <a:lnTo>
                    <a:pt x="362394" y="1529778"/>
                  </a:lnTo>
                  <a:lnTo>
                    <a:pt x="376007" y="1509593"/>
                  </a:lnTo>
                  <a:lnTo>
                    <a:pt x="380999" y="1484883"/>
                  </a:lnTo>
                  <a:lnTo>
                    <a:pt x="380999" y="63500"/>
                  </a:lnTo>
                  <a:lnTo>
                    <a:pt x="376007" y="38790"/>
                  </a:lnTo>
                  <a:lnTo>
                    <a:pt x="362394" y="18605"/>
                  </a:lnTo>
                  <a:lnTo>
                    <a:pt x="342209" y="4992"/>
                  </a:lnTo>
                  <a:lnTo>
                    <a:pt x="317499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/>
          <p:nvPr/>
        </p:nvSpPr>
        <p:spPr>
          <a:xfrm>
            <a:off x="3099816" y="2691383"/>
            <a:ext cx="381000" cy="1548765"/>
          </a:xfrm>
          <a:custGeom>
            <a:avLst/>
            <a:gdLst/>
            <a:ahLst/>
            <a:cxnLst/>
            <a:rect l="l" t="t" r="r" b="b"/>
            <a:pathLst>
              <a:path w="381000" h="1548764">
                <a:moveTo>
                  <a:pt x="0" y="63500"/>
                </a:moveTo>
                <a:lnTo>
                  <a:pt x="4992" y="38790"/>
                </a:lnTo>
                <a:lnTo>
                  <a:pt x="18605" y="18605"/>
                </a:lnTo>
                <a:lnTo>
                  <a:pt x="38790" y="4992"/>
                </a:lnTo>
                <a:lnTo>
                  <a:pt x="63500" y="0"/>
                </a:lnTo>
                <a:lnTo>
                  <a:pt x="317499" y="0"/>
                </a:lnTo>
                <a:lnTo>
                  <a:pt x="342209" y="4992"/>
                </a:lnTo>
                <a:lnTo>
                  <a:pt x="362394" y="18605"/>
                </a:lnTo>
                <a:lnTo>
                  <a:pt x="376007" y="38790"/>
                </a:lnTo>
                <a:lnTo>
                  <a:pt x="380999" y="63500"/>
                </a:lnTo>
                <a:lnTo>
                  <a:pt x="380999" y="1484883"/>
                </a:lnTo>
                <a:lnTo>
                  <a:pt x="376007" y="1509593"/>
                </a:lnTo>
                <a:lnTo>
                  <a:pt x="362394" y="1529778"/>
                </a:lnTo>
                <a:lnTo>
                  <a:pt x="342209" y="1543391"/>
                </a:lnTo>
                <a:lnTo>
                  <a:pt x="317499" y="1548383"/>
                </a:lnTo>
                <a:lnTo>
                  <a:pt x="63500" y="1548383"/>
                </a:lnTo>
                <a:lnTo>
                  <a:pt x="38790" y="1543391"/>
                </a:lnTo>
                <a:lnTo>
                  <a:pt x="18605" y="1529778"/>
                </a:lnTo>
                <a:lnTo>
                  <a:pt x="4992" y="1509593"/>
                </a:lnTo>
                <a:lnTo>
                  <a:pt x="0" y="1484883"/>
                </a:lnTo>
                <a:lnTo>
                  <a:pt x="0" y="635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118939" y="2895285"/>
            <a:ext cx="349885" cy="110617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 marR="5080" indent="264795">
              <a:lnSpc>
                <a:spcPct val="100000"/>
              </a:lnSpc>
            </a:pPr>
            <a:r>
              <a:rPr sz="1100" spc="-5" dirty="0">
                <a:latin typeface="Arial"/>
                <a:cs typeface="Arial"/>
              </a:rPr>
              <a:t>External 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</a:t>
            </a:r>
            <a:r>
              <a:rPr sz="1100" spc="-15" dirty="0">
                <a:latin typeface="Arial"/>
                <a:cs typeface="Arial"/>
              </a:rPr>
              <a:t>y</a:t>
            </a:r>
            <a:r>
              <a:rPr sz="1100" dirty="0">
                <a:latin typeface="Arial"/>
                <a:cs typeface="Arial"/>
              </a:rPr>
              <a:t>stem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f</a:t>
            </a:r>
            <a:r>
              <a:rPr sz="1100" dirty="0">
                <a:latin typeface="Arial"/>
                <a:cs typeface="Arial"/>
              </a:rPr>
              <a:t>te</a:t>
            </a:r>
            <a:r>
              <a:rPr sz="1100" spc="-10" dirty="0">
                <a:latin typeface="Arial"/>
                <a:cs typeface="Arial"/>
              </a:rPr>
              <a:t>r</a:t>
            </a:r>
            <a:r>
              <a:rPr sz="1100" dirty="0">
                <a:latin typeface="Arial"/>
                <a:cs typeface="Arial"/>
              </a:rPr>
              <a:t>face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543555" y="2974848"/>
            <a:ext cx="382905" cy="1546860"/>
          </a:xfrm>
          <a:custGeom>
            <a:avLst/>
            <a:gdLst/>
            <a:ahLst/>
            <a:cxnLst/>
            <a:rect l="l" t="t" r="r" b="b"/>
            <a:pathLst>
              <a:path w="382905" h="1546860">
                <a:moveTo>
                  <a:pt x="318769" y="0"/>
                </a:moveTo>
                <a:lnTo>
                  <a:pt x="63754" y="0"/>
                </a:lnTo>
                <a:lnTo>
                  <a:pt x="38951" y="5014"/>
                </a:lnTo>
                <a:lnTo>
                  <a:pt x="18684" y="18684"/>
                </a:lnTo>
                <a:lnTo>
                  <a:pt x="5014" y="38951"/>
                </a:lnTo>
                <a:lnTo>
                  <a:pt x="0" y="63753"/>
                </a:lnTo>
                <a:lnTo>
                  <a:pt x="0" y="1483106"/>
                </a:lnTo>
                <a:lnTo>
                  <a:pt x="5014" y="1507908"/>
                </a:lnTo>
                <a:lnTo>
                  <a:pt x="18684" y="1528175"/>
                </a:lnTo>
                <a:lnTo>
                  <a:pt x="38951" y="1541845"/>
                </a:lnTo>
                <a:lnTo>
                  <a:pt x="63754" y="1546859"/>
                </a:lnTo>
                <a:lnTo>
                  <a:pt x="318769" y="1546859"/>
                </a:lnTo>
                <a:lnTo>
                  <a:pt x="343572" y="1541845"/>
                </a:lnTo>
                <a:lnTo>
                  <a:pt x="363839" y="1528175"/>
                </a:lnTo>
                <a:lnTo>
                  <a:pt x="377509" y="1507908"/>
                </a:lnTo>
                <a:lnTo>
                  <a:pt x="382524" y="1483106"/>
                </a:lnTo>
                <a:lnTo>
                  <a:pt x="382524" y="63753"/>
                </a:lnTo>
                <a:lnTo>
                  <a:pt x="377509" y="38951"/>
                </a:lnTo>
                <a:lnTo>
                  <a:pt x="363839" y="18684"/>
                </a:lnTo>
                <a:lnTo>
                  <a:pt x="343572" y="5014"/>
                </a:lnTo>
                <a:lnTo>
                  <a:pt x="318769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543555" y="2974848"/>
            <a:ext cx="382905" cy="1546860"/>
          </a:xfrm>
          <a:custGeom>
            <a:avLst/>
            <a:gdLst/>
            <a:ahLst/>
            <a:cxnLst/>
            <a:rect l="l" t="t" r="r" b="b"/>
            <a:pathLst>
              <a:path w="382905" h="1546860">
                <a:moveTo>
                  <a:pt x="0" y="63753"/>
                </a:moveTo>
                <a:lnTo>
                  <a:pt x="5014" y="38951"/>
                </a:lnTo>
                <a:lnTo>
                  <a:pt x="18684" y="18684"/>
                </a:lnTo>
                <a:lnTo>
                  <a:pt x="38951" y="5014"/>
                </a:lnTo>
                <a:lnTo>
                  <a:pt x="63754" y="0"/>
                </a:lnTo>
                <a:lnTo>
                  <a:pt x="318769" y="0"/>
                </a:lnTo>
                <a:lnTo>
                  <a:pt x="343572" y="5014"/>
                </a:lnTo>
                <a:lnTo>
                  <a:pt x="363839" y="18684"/>
                </a:lnTo>
                <a:lnTo>
                  <a:pt x="377509" y="38951"/>
                </a:lnTo>
                <a:lnTo>
                  <a:pt x="382524" y="63753"/>
                </a:lnTo>
                <a:lnTo>
                  <a:pt x="382524" y="1483106"/>
                </a:lnTo>
                <a:lnTo>
                  <a:pt x="377509" y="1507908"/>
                </a:lnTo>
                <a:lnTo>
                  <a:pt x="363839" y="1528175"/>
                </a:lnTo>
                <a:lnTo>
                  <a:pt x="343572" y="1541845"/>
                </a:lnTo>
                <a:lnTo>
                  <a:pt x="318769" y="1546859"/>
                </a:lnTo>
                <a:lnTo>
                  <a:pt x="63754" y="1546859"/>
                </a:lnTo>
                <a:lnTo>
                  <a:pt x="38951" y="1541845"/>
                </a:lnTo>
                <a:lnTo>
                  <a:pt x="18684" y="1528175"/>
                </a:lnTo>
                <a:lnTo>
                  <a:pt x="5014" y="1507908"/>
                </a:lnTo>
                <a:lnTo>
                  <a:pt x="0" y="1483106"/>
                </a:lnTo>
                <a:lnTo>
                  <a:pt x="0" y="63753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586714" y="3126132"/>
            <a:ext cx="309880" cy="124841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315"/>
              </a:lnSpc>
            </a:pPr>
            <a:r>
              <a:rPr sz="2000" spc="-10" dirty="0">
                <a:latin typeface="Arial"/>
                <a:cs typeface="Arial"/>
              </a:rPr>
              <a:t>Office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gate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1874520" y="1010411"/>
            <a:ext cx="7310755" cy="3674745"/>
            <a:chOff x="1874520" y="1010411"/>
            <a:chExt cx="7310755" cy="3674745"/>
          </a:xfrm>
        </p:grpSpPr>
        <p:pic>
          <p:nvPicPr>
            <p:cNvPr id="30" name="object 3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74520" y="3578351"/>
              <a:ext cx="475488" cy="475488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353056" y="1010411"/>
              <a:ext cx="477012" cy="477012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699760" y="3433572"/>
              <a:ext cx="585215" cy="585215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8804148" y="3136391"/>
              <a:ext cx="381000" cy="1548765"/>
            </a:xfrm>
            <a:custGeom>
              <a:avLst/>
              <a:gdLst/>
              <a:ahLst/>
              <a:cxnLst/>
              <a:rect l="l" t="t" r="r" b="b"/>
              <a:pathLst>
                <a:path w="381000" h="1548764">
                  <a:moveTo>
                    <a:pt x="317500" y="0"/>
                  </a:moveTo>
                  <a:lnTo>
                    <a:pt x="63500" y="0"/>
                  </a:lnTo>
                  <a:lnTo>
                    <a:pt x="38790" y="4992"/>
                  </a:lnTo>
                  <a:lnTo>
                    <a:pt x="18605" y="18605"/>
                  </a:lnTo>
                  <a:lnTo>
                    <a:pt x="4992" y="38790"/>
                  </a:lnTo>
                  <a:lnTo>
                    <a:pt x="0" y="63500"/>
                  </a:lnTo>
                  <a:lnTo>
                    <a:pt x="0" y="1484884"/>
                  </a:lnTo>
                  <a:lnTo>
                    <a:pt x="4992" y="1509593"/>
                  </a:lnTo>
                  <a:lnTo>
                    <a:pt x="18605" y="1529778"/>
                  </a:lnTo>
                  <a:lnTo>
                    <a:pt x="38790" y="1543391"/>
                  </a:lnTo>
                  <a:lnTo>
                    <a:pt x="63500" y="1548384"/>
                  </a:lnTo>
                  <a:lnTo>
                    <a:pt x="317500" y="1548384"/>
                  </a:lnTo>
                  <a:lnTo>
                    <a:pt x="342209" y="1543391"/>
                  </a:lnTo>
                  <a:lnTo>
                    <a:pt x="362394" y="1529778"/>
                  </a:lnTo>
                  <a:lnTo>
                    <a:pt x="376007" y="1509593"/>
                  </a:lnTo>
                  <a:lnTo>
                    <a:pt x="381000" y="1484884"/>
                  </a:lnTo>
                  <a:lnTo>
                    <a:pt x="381000" y="63500"/>
                  </a:lnTo>
                  <a:lnTo>
                    <a:pt x="376007" y="38790"/>
                  </a:lnTo>
                  <a:lnTo>
                    <a:pt x="362394" y="18605"/>
                  </a:lnTo>
                  <a:lnTo>
                    <a:pt x="342209" y="4992"/>
                  </a:lnTo>
                  <a:lnTo>
                    <a:pt x="317500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4" name="object 3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48800" y="5175503"/>
            <a:ext cx="475488" cy="475488"/>
          </a:xfrm>
          <a:prstGeom prst="rect">
            <a:avLst/>
          </a:prstGeom>
        </p:spPr>
      </p:pic>
      <p:pic>
        <p:nvPicPr>
          <p:cNvPr id="35" name="object 3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48800" y="4579620"/>
            <a:ext cx="475488" cy="477012"/>
          </a:xfrm>
          <a:prstGeom prst="rect">
            <a:avLst/>
          </a:prstGeom>
        </p:spPr>
      </p:pic>
      <p:pic>
        <p:nvPicPr>
          <p:cNvPr id="36" name="object 3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48800" y="3605784"/>
            <a:ext cx="475488" cy="475488"/>
          </a:xfrm>
          <a:prstGeom prst="rect">
            <a:avLst/>
          </a:prstGeom>
        </p:spPr>
      </p:pic>
      <p:sp>
        <p:nvSpPr>
          <p:cNvPr id="37" name="object 37"/>
          <p:cNvSpPr/>
          <p:nvPr/>
        </p:nvSpPr>
        <p:spPr>
          <a:xfrm>
            <a:off x="8804147" y="3136392"/>
            <a:ext cx="381000" cy="1548765"/>
          </a:xfrm>
          <a:custGeom>
            <a:avLst/>
            <a:gdLst/>
            <a:ahLst/>
            <a:cxnLst/>
            <a:rect l="l" t="t" r="r" b="b"/>
            <a:pathLst>
              <a:path w="381000" h="1548764">
                <a:moveTo>
                  <a:pt x="0" y="63500"/>
                </a:moveTo>
                <a:lnTo>
                  <a:pt x="4992" y="38790"/>
                </a:lnTo>
                <a:lnTo>
                  <a:pt x="18605" y="18605"/>
                </a:lnTo>
                <a:lnTo>
                  <a:pt x="38790" y="4992"/>
                </a:lnTo>
                <a:lnTo>
                  <a:pt x="63500" y="0"/>
                </a:lnTo>
                <a:lnTo>
                  <a:pt x="317500" y="0"/>
                </a:lnTo>
                <a:lnTo>
                  <a:pt x="342209" y="4992"/>
                </a:lnTo>
                <a:lnTo>
                  <a:pt x="362394" y="18605"/>
                </a:lnTo>
                <a:lnTo>
                  <a:pt x="376007" y="38790"/>
                </a:lnTo>
                <a:lnTo>
                  <a:pt x="381000" y="63500"/>
                </a:lnTo>
                <a:lnTo>
                  <a:pt x="381000" y="1484884"/>
                </a:lnTo>
                <a:lnTo>
                  <a:pt x="376007" y="1509593"/>
                </a:lnTo>
                <a:lnTo>
                  <a:pt x="362394" y="1529778"/>
                </a:lnTo>
                <a:lnTo>
                  <a:pt x="342209" y="1543391"/>
                </a:lnTo>
                <a:lnTo>
                  <a:pt x="317500" y="1548384"/>
                </a:lnTo>
                <a:lnTo>
                  <a:pt x="63500" y="1548384"/>
                </a:lnTo>
                <a:lnTo>
                  <a:pt x="38790" y="1543391"/>
                </a:lnTo>
                <a:lnTo>
                  <a:pt x="18605" y="1529778"/>
                </a:lnTo>
                <a:lnTo>
                  <a:pt x="4992" y="1509593"/>
                </a:lnTo>
                <a:lnTo>
                  <a:pt x="0" y="1484884"/>
                </a:lnTo>
                <a:lnTo>
                  <a:pt x="0" y="635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8847306" y="3291613"/>
            <a:ext cx="309880" cy="124206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315"/>
              </a:lnSpc>
            </a:pPr>
            <a:r>
              <a:rPr sz="2000" dirty="0">
                <a:latin typeface="Arial"/>
                <a:cs typeface="Arial"/>
              </a:rPr>
              <a:t>Client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gate</a:t>
            </a:r>
            <a:endParaRPr sz="20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404359" y="2974848"/>
            <a:ext cx="1588135" cy="256540"/>
          </a:xfrm>
          <a:prstGeom prst="rect">
            <a:avLst/>
          </a:prstGeom>
          <a:solidFill>
            <a:srgbClr val="5B9BD4">
              <a:alpha val="65881"/>
            </a:srgbClr>
          </a:solidFill>
          <a:ln w="9144">
            <a:solidFill>
              <a:srgbClr val="0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330"/>
              </a:spcBef>
            </a:pPr>
            <a:r>
              <a:rPr sz="1200" spc="-5" dirty="0">
                <a:latin typeface="Arial"/>
                <a:cs typeface="Arial"/>
              </a:rPr>
              <a:t>Preservation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system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720840" y="2974848"/>
            <a:ext cx="753110" cy="256540"/>
          </a:xfrm>
          <a:prstGeom prst="rect">
            <a:avLst/>
          </a:prstGeom>
          <a:solidFill>
            <a:srgbClr val="5B9BD4">
              <a:alpha val="65881"/>
            </a:srgbClr>
          </a:solidFill>
          <a:ln w="9144">
            <a:solidFill>
              <a:srgbClr val="0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30"/>
              </a:spcBef>
            </a:pPr>
            <a:r>
              <a:rPr sz="1200" dirty="0">
                <a:latin typeface="Arial"/>
                <a:cs typeface="Arial"/>
              </a:rPr>
              <a:t>AIS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908547" y="4971288"/>
            <a:ext cx="753110" cy="256540"/>
          </a:xfrm>
          <a:prstGeom prst="rect">
            <a:avLst/>
          </a:prstGeom>
          <a:solidFill>
            <a:srgbClr val="5B9BD4">
              <a:alpha val="65881"/>
            </a:srgbClr>
          </a:solidFill>
          <a:ln w="9144">
            <a:solidFill>
              <a:srgbClr val="000000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marL="175895">
              <a:lnSpc>
                <a:spcPct val="100000"/>
              </a:lnSpc>
              <a:spcBef>
                <a:spcPts val="340"/>
              </a:spcBef>
            </a:pPr>
            <a:r>
              <a:rPr sz="1200" spc="-5" dirty="0">
                <a:latin typeface="Arial"/>
                <a:cs typeface="Arial"/>
              </a:rPr>
              <a:t>Portal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501896" y="5475732"/>
            <a:ext cx="1574800" cy="367665"/>
          </a:xfrm>
          <a:prstGeom prst="rect">
            <a:avLst/>
          </a:prstGeom>
          <a:solidFill>
            <a:srgbClr val="5B9BD4">
              <a:alpha val="65881"/>
            </a:srgbClr>
          </a:solidFill>
          <a:ln w="9144">
            <a:solidFill>
              <a:srgbClr val="000000"/>
            </a:solidFill>
          </a:ln>
        </p:spPr>
        <p:txBody>
          <a:bodyPr vert="horz" wrap="square" lIns="0" tIns="88900" rIns="0" bIns="0" rtlCol="0">
            <a:spAutoFit/>
          </a:bodyPr>
          <a:lstStyle/>
          <a:p>
            <a:pPr marL="77470">
              <a:lnSpc>
                <a:spcPct val="100000"/>
              </a:lnSpc>
              <a:spcBef>
                <a:spcPts val="700"/>
              </a:spcBef>
            </a:pPr>
            <a:r>
              <a:rPr sz="1200" dirty="0">
                <a:latin typeface="Arial"/>
                <a:cs typeface="Arial"/>
              </a:rPr>
              <a:t>Short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term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repository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207764" y="1374647"/>
            <a:ext cx="1668780" cy="238125"/>
          </a:xfrm>
          <a:prstGeom prst="rect">
            <a:avLst/>
          </a:prstGeom>
          <a:solidFill>
            <a:srgbClr val="5B9BD4">
              <a:alpha val="65881"/>
            </a:srgbClr>
          </a:solidFill>
          <a:ln w="9144">
            <a:solidFill>
              <a:srgbClr val="000000"/>
            </a:solidFill>
          </a:ln>
        </p:spPr>
        <p:txBody>
          <a:bodyPr vert="horz" wrap="square" lIns="0" tIns="22860" rIns="0" bIns="0" rtlCol="0">
            <a:spAutoFit/>
          </a:bodyPr>
          <a:lstStyle/>
          <a:p>
            <a:pPr marL="51435">
              <a:lnSpc>
                <a:spcPct val="100000"/>
              </a:lnSpc>
              <a:spcBef>
                <a:spcPts val="180"/>
              </a:spcBef>
            </a:pPr>
            <a:r>
              <a:rPr sz="1200" spc="-5" dirty="0">
                <a:latin typeface="Arial"/>
                <a:cs typeface="Arial"/>
              </a:rPr>
              <a:t>Archives’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local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systems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45593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Elektronikus</a:t>
            </a:r>
            <a:r>
              <a:rPr spc="-45" dirty="0"/>
              <a:t> </a:t>
            </a:r>
            <a:r>
              <a:rPr spc="-20" dirty="0"/>
              <a:t>levéltár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41935" algn="l"/>
              </a:tabLst>
            </a:pPr>
            <a:r>
              <a:rPr spc="-5" dirty="0"/>
              <a:t>bemeneti</a:t>
            </a:r>
            <a:r>
              <a:rPr spc="-45" dirty="0"/>
              <a:t> </a:t>
            </a:r>
            <a:r>
              <a:rPr spc="-10" dirty="0"/>
              <a:t>jogszabály</a:t>
            </a:r>
          </a:p>
          <a:p>
            <a:pPr marL="241300" indent="-229235">
              <a:lnSpc>
                <a:spcPct val="100000"/>
              </a:lnSpc>
              <a:spcBef>
                <a:spcPts val="65"/>
              </a:spcBef>
              <a:buFont typeface="Arial"/>
              <a:buChar char="•"/>
              <a:tabLst>
                <a:tab pos="241935" algn="l"/>
              </a:tabLst>
            </a:pPr>
            <a:r>
              <a:rPr spc="-5" dirty="0"/>
              <a:t>checksum</a:t>
            </a:r>
          </a:p>
          <a:p>
            <a:pPr marL="241300" indent="-229235">
              <a:lnSpc>
                <a:spcPct val="100000"/>
              </a:lnSpc>
              <a:spcBef>
                <a:spcPts val="60"/>
              </a:spcBef>
              <a:buFont typeface="Arial"/>
              <a:buChar char="•"/>
              <a:tabLst>
                <a:tab pos="241935" algn="l"/>
              </a:tabLst>
            </a:pPr>
            <a:r>
              <a:rPr spc="-5" dirty="0"/>
              <a:t>beadás,</a:t>
            </a:r>
            <a:r>
              <a:rPr spc="-35" dirty="0"/>
              <a:t> </a:t>
            </a:r>
            <a:r>
              <a:rPr spc="-15" dirty="0"/>
              <a:t>hivatali</a:t>
            </a:r>
            <a:r>
              <a:rPr spc="-5" dirty="0"/>
              <a:t> </a:t>
            </a:r>
            <a:r>
              <a:rPr spc="-10" dirty="0"/>
              <a:t>kapun</a:t>
            </a:r>
          </a:p>
          <a:p>
            <a:pPr marL="241300" indent="-229235">
              <a:lnSpc>
                <a:spcPct val="100000"/>
              </a:lnSpc>
              <a:spcBef>
                <a:spcPts val="70"/>
              </a:spcBef>
              <a:buFont typeface="Arial"/>
              <a:buChar char="•"/>
              <a:tabLst>
                <a:tab pos="241935" algn="l"/>
              </a:tabLst>
            </a:pPr>
            <a:r>
              <a:rPr spc="-20" dirty="0"/>
              <a:t>karantén</a:t>
            </a:r>
          </a:p>
          <a:p>
            <a:pPr marL="241300" indent="-229235">
              <a:lnSpc>
                <a:spcPct val="100000"/>
              </a:lnSpc>
              <a:spcBef>
                <a:spcPts val="60"/>
              </a:spcBef>
              <a:buFont typeface="Arial"/>
              <a:buChar char="•"/>
              <a:tabLst>
                <a:tab pos="241935" algn="l"/>
              </a:tabLst>
            </a:pPr>
            <a:r>
              <a:rPr spc="-5" dirty="0"/>
              <a:t>validálás</a:t>
            </a:r>
          </a:p>
          <a:p>
            <a:pPr marL="241300" indent="-229235">
              <a:lnSpc>
                <a:spcPct val="100000"/>
              </a:lnSpc>
              <a:spcBef>
                <a:spcPts val="60"/>
              </a:spcBef>
              <a:buFont typeface="Arial"/>
              <a:buChar char="•"/>
              <a:tabLst>
                <a:tab pos="241935" algn="l"/>
              </a:tabLst>
            </a:pPr>
            <a:r>
              <a:rPr spc="-15" dirty="0"/>
              <a:t>transzformálás</a:t>
            </a:r>
          </a:p>
          <a:p>
            <a:pPr marL="241300" indent="-229235">
              <a:lnSpc>
                <a:spcPct val="100000"/>
              </a:lnSpc>
              <a:spcBef>
                <a:spcPts val="75"/>
              </a:spcBef>
              <a:buFont typeface="Arial"/>
              <a:buChar char="•"/>
              <a:tabLst>
                <a:tab pos="241935" algn="l"/>
              </a:tabLst>
            </a:pPr>
            <a:r>
              <a:rPr spc="-10" dirty="0"/>
              <a:t>eredeti</a:t>
            </a:r>
            <a:r>
              <a:rPr spc="-50" dirty="0"/>
              <a:t> </a:t>
            </a:r>
            <a:r>
              <a:rPr spc="-5" dirty="0"/>
              <a:t>archiválása</a:t>
            </a:r>
          </a:p>
          <a:p>
            <a:pPr marL="241300" indent="-229235">
              <a:lnSpc>
                <a:spcPct val="100000"/>
              </a:lnSpc>
              <a:spcBef>
                <a:spcPts val="60"/>
              </a:spcBef>
              <a:buFont typeface="Arial"/>
              <a:buChar char="•"/>
              <a:tabLst>
                <a:tab pos="241935" algn="l"/>
              </a:tabLst>
            </a:pPr>
            <a:r>
              <a:rPr spc="-15" dirty="0"/>
              <a:t>data</a:t>
            </a:r>
            <a:r>
              <a:rPr spc="-20" dirty="0"/>
              <a:t> </a:t>
            </a:r>
            <a:r>
              <a:rPr spc="-5" dirty="0"/>
              <a:t>management</a:t>
            </a:r>
          </a:p>
          <a:p>
            <a:pPr marL="241300" indent="-229235">
              <a:lnSpc>
                <a:spcPct val="100000"/>
              </a:lnSpc>
              <a:spcBef>
                <a:spcPts val="60"/>
              </a:spcBef>
              <a:buFont typeface="Arial"/>
              <a:buChar char="•"/>
              <a:tabLst>
                <a:tab pos="241935" algn="l"/>
              </a:tabLst>
            </a:pPr>
            <a:r>
              <a:rPr spc="-5" dirty="0"/>
              <a:t>archív</a:t>
            </a:r>
            <a:r>
              <a:rPr spc="-20" dirty="0"/>
              <a:t> </a:t>
            </a:r>
            <a:r>
              <a:rPr dirty="0"/>
              <a:t>és</a:t>
            </a:r>
            <a:r>
              <a:rPr spc="-20" dirty="0"/>
              <a:t> </a:t>
            </a:r>
            <a:r>
              <a:rPr spc="-10" dirty="0"/>
              <a:t>publikus</a:t>
            </a:r>
            <a:r>
              <a:rPr spc="-50" dirty="0"/>
              <a:t> </a:t>
            </a:r>
            <a:r>
              <a:rPr spc="-15" dirty="0"/>
              <a:t>tárolás</a:t>
            </a:r>
          </a:p>
          <a:p>
            <a:pPr marL="241300" indent="-229235">
              <a:lnSpc>
                <a:spcPct val="100000"/>
              </a:lnSpc>
              <a:spcBef>
                <a:spcPts val="75"/>
              </a:spcBef>
              <a:buFont typeface="Arial"/>
              <a:buChar char="•"/>
              <a:tabLst>
                <a:tab pos="241935" algn="l"/>
              </a:tabLst>
            </a:pPr>
            <a:r>
              <a:rPr spc="-10" dirty="0"/>
              <a:t>automatikus</a:t>
            </a:r>
            <a:r>
              <a:rPr spc="-20" dirty="0"/>
              <a:t> </a:t>
            </a:r>
            <a:r>
              <a:rPr spc="-10" dirty="0"/>
              <a:t>migráció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30139" y="1736801"/>
            <a:ext cx="2780030" cy="40633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5" dirty="0">
                <a:latin typeface="Calibri"/>
                <a:cs typeface="Calibri"/>
              </a:rPr>
              <a:t>full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text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index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5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15" dirty="0">
                <a:latin typeface="Calibri"/>
                <a:cs typeface="Calibri"/>
              </a:rPr>
              <a:t>keresés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0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10" dirty="0">
                <a:latin typeface="Calibri"/>
                <a:cs typeface="Calibri"/>
              </a:rPr>
              <a:t>szűrés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70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10" dirty="0">
                <a:latin typeface="Calibri"/>
                <a:cs typeface="Calibri"/>
              </a:rPr>
              <a:t>transzformáció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0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5" dirty="0">
                <a:latin typeface="Calibri"/>
                <a:cs typeface="Calibri"/>
              </a:rPr>
              <a:t>anonimizálás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0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10" dirty="0">
                <a:latin typeface="Calibri"/>
                <a:cs typeface="Calibri"/>
              </a:rPr>
              <a:t>vízjelezés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75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15" dirty="0">
                <a:latin typeface="Calibri"/>
                <a:cs typeface="Calibri"/>
              </a:rPr>
              <a:t>kézbesítés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3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helyre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0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20" dirty="0">
                <a:latin typeface="Calibri"/>
                <a:cs typeface="Calibri"/>
              </a:rPr>
              <a:t>ügyfélszolgálat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0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10" dirty="0">
                <a:latin typeface="Calibri"/>
                <a:cs typeface="Calibri"/>
              </a:rPr>
              <a:t>publikálás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75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10" dirty="0">
                <a:latin typeface="Calibri"/>
                <a:cs typeface="Calibri"/>
              </a:rPr>
              <a:t>exportálás</a:t>
            </a:r>
            <a:endParaRPr sz="26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884664" y="3970099"/>
            <a:ext cx="1757473" cy="253890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49098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5" dirty="0"/>
              <a:t>Szabályozás</a:t>
            </a:r>
            <a:r>
              <a:rPr spc="-45" dirty="0"/>
              <a:t> </a:t>
            </a:r>
            <a:r>
              <a:rPr spc="-20" dirty="0"/>
              <a:t>története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352546" y="4061459"/>
            <a:ext cx="5584190" cy="2242185"/>
            <a:chOff x="3352546" y="4061459"/>
            <a:chExt cx="5584190" cy="2242185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562600" y="5071871"/>
              <a:ext cx="131063" cy="131063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803136" y="4061459"/>
              <a:ext cx="131064" cy="131063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4070604" y="5615939"/>
              <a:ext cx="2563495" cy="687705"/>
            </a:xfrm>
            <a:custGeom>
              <a:avLst/>
              <a:gdLst/>
              <a:ahLst/>
              <a:cxnLst/>
              <a:rect l="l" t="t" r="r" b="b"/>
              <a:pathLst>
                <a:path w="2563495" h="687704">
                  <a:moveTo>
                    <a:pt x="2448814" y="0"/>
                  </a:moveTo>
                  <a:lnTo>
                    <a:pt x="114554" y="0"/>
                  </a:lnTo>
                  <a:lnTo>
                    <a:pt x="69973" y="9001"/>
                  </a:lnTo>
                  <a:lnTo>
                    <a:pt x="33559" y="33550"/>
                  </a:lnTo>
                  <a:lnTo>
                    <a:pt x="9005" y="69962"/>
                  </a:lnTo>
                  <a:lnTo>
                    <a:pt x="0" y="114554"/>
                  </a:lnTo>
                  <a:lnTo>
                    <a:pt x="0" y="572770"/>
                  </a:lnTo>
                  <a:lnTo>
                    <a:pt x="9005" y="617361"/>
                  </a:lnTo>
                  <a:lnTo>
                    <a:pt x="33559" y="653773"/>
                  </a:lnTo>
                  <a:lnTo>
                    <a:pt x="69973" y="678322"/>
                  </a:lnTo>
                  <a:lnTo>
                    <a:pt x="114554" y="687324"/>
                  </a:lnTo>
                  <a:lnTo>
                    <a:pt x="2448814" y="687324"/>
                  </a:lnTo>
                  <a:lnTo>
                    <a:pt x="2493394" y="678322"/>
                  </a:lnTo>
                  <a:lnTo>
                    <a:pt x="2529808" y="653773"/>
                  </a:lnTo>
                  <a:lnTo>
                    <a:pt x="2554362" y="617361"/>
                  </a:lnTo>
                  <a:lnTo>
                    <a:pt x="2563368" y="572770"/>
                  </a:lnTo>
                  <a:lnTo>
                    <a:pt x="2563368" y="114554"/>
                  </a:lnTo>
                  <a:lnTo>
                    <a:pt x="2554362" y="69962"/>
                  </a:lnTo>
                  <a:lnTo>
                    <a:pt x="2529808" y="33550"/>
                  </a:lnTo>
                  <a:lnTo>
                    <a:pt x="2493394" y="9001"/>
                  </a:lnTo>
                  <a:lnTo>
                    <a:pt x="2448814" y="0"/>
                  </a:lnTo>
                  <a:close/>
                </a:path>
              </a:pathLst>
            </a:custGeom>
            <a:solidFill>
              <a:srgbClr val="F55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358896" y="4940807"/>
              <a:ext cx="1188720" cy="1188720"/>
            </a:xfrm>
            <a:custGeom>
              <a:avLst/>
              <a:gdLst/>
              <a:ahLst/>
              <a:cxnLst/>
              <a:rect l="l" t="t" r="r" b="b"/>
              <a:pathLst>
                <a:path w="1188720" h="1188720">
                  <a:moveTo>
                    <a:pt x="594359" y="0"/>
                  </a:moveTo>
                  <a:lnTo>
                    <a:pt x="545607" y="1970"/>
                  </a:lnTo>
                  <a:lnTo>
                    <a:pt x="497942" y="7778"/>
                  </a:lnTo>
                  <a:lnTo>
                    <a:pt x="451515" y="17271"/>
                  </a:lnTo>
                  <a:lnTo>
                    <a:pt x="406481" y="30297"/>
                  </a:lnTo>
                  <a:lnTo>
                    <a:pt x="362991" y="46702"/>
                  </a:lnTo>
                  <a:lnTo>
                    <a:pt x="321200" y="66334"/>
                  </a:lnTo>
                  <a:lnTo>
                    <a:pt x="281259" y="89039"/>
                  </a:lnTo>
                  <a:lnTo>
                    <a:pt x="243321" y="114665"/>
                  </a:lnTo>
                  <a:lnTo>
                    <a:pt x="207540" y="143060"/>
                  </a:lnTo>
                  <a:lnTo>
                    <a:pt x="174069" y="174069"/>
                  </a:lnTo>
                  <a:lnTo>
                    <a:pt x="143060" y="207540"/>
                  </a:lnTo>
                  <a:lnTo>
                    <a:pt x="114665" y="243321"/>
                  </a:lnTo>
                  <a:lnTo>
                    <a:pt x="89039" y="281259"/>
                  </a:lnTo>
                  <a:lnTo>
                    <a:pt x="66334" y="321200"/>
                  </a:lnTo>
                  <a:lnTo>
                    <a:pt x="46702" y="362991"/>
                  </a:lnTo>
                  <a:lnTo>
                    <a:pt x="30297" y="406481"/>
                  </a:lnTo>
                  <a:lnTo>
                    <a:pt x="17271" y="451515"/>
                  </a:lnTo>
                  <a:lnTo>
                    <a:pt x="7778" y="497942"/>
                  </a:lnTo>
                  <a:lnTo>
                    <a:pt x="1970" y="545607"/>
                  </a:lnTo>
                  <a:lnTo>
                    <a:pt x="0" y="594360"/>
                  </a:lnTo>
                  <a:lnTo>
                    <a:pt x="1970" y="643106"/>
                  </a:lnTo>
                  <a:lnTo>
                    <a:pt x="7778" y="690768"/>
                  </a:lnTo>
                  <a:lnTo>
                    <a:pt x="17271" y="737191"/>
                  </a:lnTo>
                  <a:lnTo>
                    <a:pt x="30297" y="782224"/>
                  </a:lnTo>
                  <a:lnTo>
                    <a:pt x="46702" y="825712"/>
                  </a:lnTo>
                  <a:lnTo>
                    <a:pt x="66334" y="867503"/>
                  </a:lnTo>
                  <a:lnTo>
                    <a:pt x="89039" y="907443"/>
                  </a:lnTo>
                  <a:lnTo>
                    <a:pt x="114665" y="945381"/>
                  </a:lnTo>
                  <a:lnTo>
                    <a:pt x="143060" y="981163"/>
                  </a:lnTo>
                  <a:lnTo>
                    <a:pt x="174069" y="1014636"/>
                  </a:lnTo>
                  <a:lnTo>
                    <a:pt x="207540" y="1045647"/>
                  </a:lnTo>
                  <a:lnTo>
                    <a:pt x="243321" y="1074043"/>
                  </a:lnTo>
                  <a:lnTo>
                    <a:pt x="281259" y="1099671"/>
                  </a:lnTo>
                  <a:lnTo>
                    <a:pt x="321200" y="1122378"/>
                  </a:lnTo>
                  <a:lnTo>
                    <a:pt x="362991" y="1142012"/>
                  </a:lnTo>
                  <a:lnTo>
                    <a:pt x="406481" y="1158419"/>
                  </a:lnTo>
                  <a:lnTo>
                    <a:pt x="451515" y="1171446"/>
                  </a:lnTo>
                  <a:lnTo>
                    <a:pt x="497942" y="1180940"/>
                  </a:lnTo>
                  <a:lnTo>
                    <a:pt x="545607" y="1186749"/>
                  </a:lnTo>
                  <a:lnTo>
                    <a:pt x="594359" y="1188720"/>
                  </a:lnTo>
                  <a:lnTo>
                    <a:pt x="643112" y="1186749"/>
                  </a:lnTo>
                  <a:lnTo>
                    <a:pt x="690777" y="1180940"/>
                  </a:lnTo>
                  <a:lnTo>
                    <a:pt x="737204" y="1171446"/>
                  </a:lnTo>
                  <a:lnTo>
                    <a:pt x="782238" y="1158419"/>
                  </a:lnTo>
                  <a:lnTo>
                    <a:pt x="825728" y="1142012"/>
                  </a:lnTo>
                  <a:lnTo>
                    <a:pt x="867519" y="1122378"/>
                  </a:lnTo>
                  <a:lnTo>
                    <a:pt x="907460" y="1099671"/>
                  </a:lnTo>
                  <a:lnTo>
                    <a:pt x="945398" y="1074043"/>
                  </a:lnTo>
                  <a:lnTo>
                    <a:pt x="981179" y="1045647"/>
                  </a:lnTo>
                  <a:lnTo>
                    <a:pt x="1014650" y="1014636"/>
                  </a:lnTo>
                  <a:lnTo>
                    <a:pt x="1045659" y="981163"/>
                  </a:lnTo>
                  <a:lnTo>
                    <a:pt x="1074054" y="945381"/>
                  </a:lnTo>
                  <a:lnTo>
                    <a:pt x="1099680" y="907443"/>
                  </a:lnTo>
                  <a:lnTo>
                    <a:pt x="1122385" y="867503"/>
                  </a:lnTo>
                  <a:lnTo>
                    <a:pt x="1142017" y="825712"/>
                  </a:lnTo>
                  <a:lnTo>
                    <a:pt x="1158422" y="782224"/>
                  </a:lnTo>
                  <a:lnTo>
                    <a:pt x="1171448" y="737191"/>
                  </a:lnTo>
                  <a:lnTo>
                    <a:pt x="1180941" y="690768"/>
                  </a:lnTo>
                  <a:lnTo>
                    <a:pt x="1186749" y="643106"/>
                  </a:lnTo>
                  <a:lnTo>
                    <a:pt x="1188719" y="594360"/>
                  </a:lnTo>
                  <a:lnTo>
                    <a:pt x="1186749" y="545607"/>
                  </a:lnTo>
                  <a:lnTo>
                    <a:pt x="1180941" y="497942"/>
                  </a:lnTo>
                  <a:lnTo>
                    <a:pt x="1171448" y="451515"/>
                  </a:lnTo>
                  <a:lnTo>
                    <a:pt x="1158422" y="406481"/>
                  </a:lnTo>
                  <a:lnTo>
                    <a:pt x="1142017" y="362991"/>
                  </a:lnTo>
                  <a:lnTo>
                    <a:pt x="1122385" y="321200"/>
                  </a:lnTo>
                  <a:lnTo>
                    <a:pt x="1099680" y="281259"/>
                  </a:lnTo>
                  <a:lnTo>
                    <a:pt x="1074054" y="243321"/>
                  </a:lnTo>
                  <a:lnTo>
                    <a:pt x="1045659" y="207540"/>
                  </a:lnTo>
                  <a:lnTo>
                    <a:pt x="1014650" y="174069"/>
                  </a:lnTo>
                  <a:lnTo>
                    <a:pt x="981179" y="143060"/>
                  </a:lnTo>
                  <a:lnTo>
                    <a:pt x="945398" y="114665"/>
                  </a:lnTo>
                  <a:lnTo>
                    <a:pt x="907460" y="89039"/>
                  </a:lnTo>
                  <a:lnTo>
                    <a:pt x="867519" y="66334"/>
                  </a:lnTo>
                  <a:lnTo>
                    <a:pt x="825728" y="46702"/>
                  </a:lnTo>
                  <a:lnTo>
                    <a:pt x="782238" y="30297"/>
                  </a:lnTo>
                  <a:lnTo>
                    <a:pt x="737204" y="17271"/>
                  </a:lnTo>
                  <a:lnTo>
                    <a:pt x="690777" y="7778"/>
                  </a:lnTo>
                  <a:lnTo>
                    <a:pt x="643112" y="1970"/>
                  </a:lnTo>
                  <a:lnTo>
                    <a:pt x="594359" y="0"/>
                  </a:lnTo>
                  <a:close/>
                </a:path>
              </a:pathLst>
            </a:custGeom>
            <a:solidFill>
              <a:srgbClr val="FCBE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358896" y="4940807"/>
              <a:ext cx="1188720" cy="1188720"/>
            </a:xfrm>
            <a:custGeom>
              <a:avLst/>
              <a:gdLst/>
              <a:ahLst/>
              <a:cxnLst/>
              <a:rect l="l" t="t" r="r" b="b"/>
              <a:pathLst>
                <a:path w="1188720" h="1188720">
                  <a:moveTo>
                    <a:pt x="0" y="594360"/>
                  </a:moveTo>
                  <a:lnTo>
                    <a:pt x="1970" y="545607"/>
                  </a:lnTo>
                  <a:lnTo>
                    <a:pt x="7778" y="497942"/>
                  </a:lnTo>
                  <a:lnTo>
                    <a:pt x="17271" y="451515"/>
                  </a:lnTo>
                  <a:lnTo>
                    <a:pt x="30297" y="406481"/>
                  </a:lnTo>
                  <a:lnTo>
                    <a:pt x="46702" y="362991"/>
                  </a:lnTo>
                  <a:lnTo>
                    <a:pt x="66334" y="321200"/>
                  </a:lnTo>
                  <a:lnTo>
                    <a:pt x="89039" y="281259"/>
                  </a:lnTo>
                  <a:lnTo>
                    <a:pt x="114665" y="243321"/>
                  </a:lnTo>
                  <a:lnTo>
                    <a:pt x="143060" y="207540"/>
                  </a:lnTo>
                  <a:lnTo>
                    <a:pt x="174069" y="174069"/>
                  </a:lnTo>
                  <a:lnTo>
                    <a:pt x="207540" y="143060"/>
                  </a:lnTo>
                  <a:lnTo>
                    <a:pt x="243321" y="114665"/>
                  </a:lnTo>
                  <a:lnTo>
                    <a:pt x="281259" y="89039"/>
                  </a:lnTo>
                  <a:lnTo>
                    <a:pt x="321200" y="66334"/>
                  </a:lnTo>
                  <a:lnTo>
                    <a:pt x="362991" y="46702"/>
                  </a:lnTo>
                  <a:lnTo>
                    <a:pt x="406481" y="30297"/>
                  </a:lnTo>
                  <a:lnTo>
                    <a:pt x="451515" y="17271"/>
                  </a:lnTo>
                  <a:lnTo>
                    <a:pt x="497942" y="7778"/>
                  </a:lnTo>
                  <a:lnTo>
                    <a:pt x="545607" y="1970"/>
                  </a:lnTo>
                  <a:lnTo>
                    <a:pt x="594359" y="0"/>
                  </a:lnTo>
                  <a:lnTo>
                    <a:pt x="643112" y="1970"/>
                  </a:lnTo>
                  <a:lnTo>
                    <a:pt x="690777" y="7778"/>
                  </a:lnTo>
                  <a:lnTo>
                    <a:pt x="737204" y="17271"/>
                  </a:lnTo>
                  <a:lnTo>
                    <a:pt x="782238" y="30297"/>
                  </a:lnTo>
                  <a:lnTo>
                    <a:pt x="825728" y="46702"/>
                  </a:lnTo>
                  <a:lnTo>
                    <a:pt x="867519" y="66334"/>
                  </a:lnTo>
                  <a:lnTo>
                    <a:pt x="907460" y="89039"/>
                  </a:lnTo>
                  <a:lnTo>
                    <a:pt x="945398" y="114665"/>
                  </a:lnTo>
                  <a:lnTo>
                    <a:pt x="981179" y="143060"/>
                  </a:lnTo>
                  <a:lnTo>
                    <a:pt x="1014650" y="174069"/>
                  </a:lnTo>
                  <a:lnTo>
                    <a:pt x="1045659" y="207540"/>
                  </a:lnTo>
                  <a:lnTo>
                    <a:pt x="1074054" y="243321"/>
                  </a:lnTo>
                  <a:lnTo>
                    <a:pt x="1099680" y="281259"/>
                  </a:lnTo>
                  <a:lnTo>
                    <a:pt x="1122385" y="321200"/>
                  </a:lnTo>
                  <a:lnTo>
                    <a:pt x="1142017" y="362991"/>
                  </a:lnTo>
                  <a:lnTo>
                    <a:pt x="1158422" y="406481"/>
                  </a:lnTo>
                  <a:lnTo>
                    <a:pt x="1171448" y="451515"/>
                  </a:lnTo>
                  <a:lnTo>
                    <a:pt x="1180941" y="497942"/>
                  </a:lnTo>
                  <a:lnTo>
                    <a:pt x="1186749" y="545607"/>
                  </a:lnTo>
                  <a:lnTo>
                    <a:pt x="1188719" y="594360"/>
                  </a:lnTo>
                  <a:lnTo>
                    <a:pt x="1186749" y="643106"/>
                  </a:lnTo>
                  <a:lnTo>
                    <a:pt x="1180941" y="690768"/>
                  </a:lnTo>
                  <a:lnTo>
                    <a:pt x="1171448" y="737191"/>
                  </a:lnTo>
                  <a:lnTo>
                    <a:pt x="1158422" y="782224"/>
                  </a:lnTo>
                  <a:lnTo>
                    <a:pt x="1142017" y="825712"/>
                  </a:lnTo>
                  <a:lnTo>
                    <a:pt x="1122385" y="867503"/>
                  </a:lnTo>
                  <a:lnTo>
                    <a:pt x="1099680" y="907443"/>
                  </a:lnTo>
                  <a:lnTo>
                    <a:pt x="1074054" y="945381"/>
                  </a:lnTo>
                  <a:lnTo>
                    <a:pt x="1045659" y="981163"/>
                  </a:lnTo>
                  <a:lnTo>
                    <a:pt x="1014650" y="1014636"/>
                  </a:lnTo>
                  <a:lnTo>
                    <a:pt x="981179" y="1045647"/>
                  </a:lnTo>
                  <a:lnTo>
                    <a:pt x="945398" y="1074043"/>
                  </a:lnTo>
                  <a:lnTo>
                    <a:pt x="907460" y="1099671"/>
                  </a:lnTo>
                  <a:lnTo>
                    <a:pt x="867519" y="1122378"/>
                  </a:lnTo>
                  <a:lnTo>
                    <a:pt x="825728" y="1142012"/>
                  </a:lnTo>
                  <a:lnTo>
                    <a:pt x="782238" y="1158419"/>
                  </a:lnTo>
                  <a:lnTo>
                    <a:pt x="737204" y="1171446"/>
                  </a:lnTo>
                  <a:lnTo>
                    <a:pt x="690777" y="1180940"/>
                  </a:lnTo>
                  <a:lnTo>
                    <a:pt x="643112" y="1186749"/>
                  </a:lnTo>
                  <a:lnTo>
                    <a:pt x="594359" y="1188720"/>
                  </a:lnTo>
                  <a:lnTo>
                    <a:pt x="545607" y="1186749"/>
                  </a:lnTo>
                  <a:lnTo>
                    <a:pt x="497942" y="1180940"/>
                  </a:lnTo>
                  <a:lnTo>
                    <a:pt x="451515" y="1171446"/>
                  </a:lnTo>
                  <a:lnTo>
                    <a:pt x="406481" y="1158419"/>
                  </a:lnTo>
                  <a:lnTo>
                    <a:pt x="362991" y="1142012"/>
                  </a:lnTo>
                  <a:lnTo>
                    <a:pt x="321200" y="1122378"/>
                  </a:lnTo>
                  <a:lnTo>
                    <a:pt x="281259" y="1099671"/>
                  </a:lnTo>
                  <a:lnTo>
                    <a:pt x="243321" y="1074043"/>
                  </a:lnTo>
                  <a:lnTo>
                    <a:pt x="207540" y="1045647"/>
                  </a:lnTo>
                  <a:lnTo>
                    <a:pt x="174069" y="1014636"/>
                  </a:lnTo>
                  <a:lnTo>
                    <a:pt x="143060" y="981163"/>
                  </a:lnTo>
                  <a:lnTo>
                    <a:pt x="114665" y="945381"/>
                  </a:lnTo>
                  <a:lnTo>
                    <a:pt x="89039" y="907443"/>
                  </a:lnTo>
                  <a:lnTo>
                    <a:pt x="66334" y="867503"/>
                  </a:lnTo>
                  <a:lnTo>
                    <a:pt x="46702" y="825712"/>
                  </a:lnTo>
                  <a:lnTo>
                    <a:pt x="30297" y="782224"/>
                  </a:lnTo>
                  <a:lnTo>
                    <a:pt x="17271" y="737191"/>
                  </a:lnTo>
                  <a:lnTo>
                    <a:pt x="7778" y="690768"/>
                  </a:lnTo>
                  <a:lnTo>
                    <a:pt x="1970" y="643106"/>
                  </a:lnTo>
                  <a:lnTo>
                    <a:pt x="0" y="594360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371844" y="4785359"/>
              <a:ext cx="2565400" cy="687705"/>
            </a:xfrm>
            <a:custGeom>
              <a:avLst/>
              <a:gdLst/>
              <a:ahLst/>
              <a:cxnLst/>
              <a:rect l="l" t="t" r="r" b="b"/>
              <a:pathLst>
                <a:path w="2565400" h="687704">
                  <a:moveTo>
                    <a:pt x="2450337" y="0"/>
                  </a:moveTo>
                  <a:lnTo>
                    <a:pt x="114553" y="0"/>
                  </a:lnTo>
                  <a:lnTo>
                    <a:pt x="69973" y="9005"/>
                  </a:lnTo>
                  <a:lnTo>
                    <a:pt x="33559" y="33559"/>
                  </a:lnTo>
                  <a:lnTo>
                    <a:pt x="9005" y="69973"/>
                  </a:lnTo>
                  <a:lnTo>
                    <a:pt x="0" y="114553"/>
                  </a:lnTo>
                  <a:lnTo>
                    <a:pt x="0" y="572769"/>
                  </a:lnTo>
                  <a:lnTo>
                    <a:pt x="9005" y="617350"/>
                  </a:lnTo>
                  <a:lnTo>
                    <a:pt x="33559" y="653764"/>
                  </a:lnTo>
                  <a:lnTo>
                    <a:pt x="69973" y="678318"/>
                  </a:lnTo>
                  <a:lnTo>
                    <a:pt x="114553" y="687323"/>
                  </a:lnTo>
                  <a:lnTo>
                    <a:pt x="2450337" y="687323"/>
                  </a:lnTo>
                  <a:lnTo>
                    <a:pt x="2494918" y="678318"/>
                  </a:lnTo>
                  <a:lnTo>
                    <a:pt x="2531332" y="653764"/>
                  </a:lnTo>
                  <a:lnTo>
                    <a:pt x="2555886" y="617350"/>
                  </a:lnTo>
                  <a:lnTo>
                    <a:pt x="2564891" y="572769"/>
                  </a:lnTo>
                  <a:lnTo>
                    <a:pt x="2564891" y="114553"/>
                  </a:lnTo>
                  <a:lnTo>
                    <a:pt x="2555886" y="69973"/>
                  </a:lnTo>
                  <a:lnTo>
                    <a:pt x="2531332" y="33559"/>
                  </a:lnTo>
                  <a:lnTo>
                    <a:pt x="2494918" y="9005"/>
                  </a:lnTo>
                  <a:lnTo>
                    <a:pt x="2450337" y="0"/>
                  </a:lnTo>
                  <a:close/>
                </a:path>
              </a:pathLst>
            </a:custGeom>
            <a:solidFill>
              <a:srgbClr val="F55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97423" y="5193791"/>
            <a:ext cx="131063" cy="131063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4628" y="5292852"/>
            <a:ext cx="131064" cy="13106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742688" y="5370576"/>
            <a:ext cx="132587" cy="131064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511795" y="2578607"/>
            <a:ext cx="131064" cy="131064"/>
          </a:xfrm>
          <a:prstGeom prst="rect">
            <a:avLst/>
          </a:prstGeom>
        </p:spPr>
      </p:pic>
      <p:grpSp>
        <p:nvGrpSpPr>
          <p:cNvPr id="14" name="object 14"/>
          <p:cNvGrpSpPr/>
          <p:nvPr/>
        </p:nvGrpSpPr>
        <p:grpSpPr>
          <a:xfrm>
            <a:off x="7319771" y="486155"/>
            <a:ext cx="810895" cy="387350"/>
            <a:chOff x="7319771" y="486155"/>
            <a:chExt cx="810895" cy="387350"/>
          </a:xfrm>
        </p:grpSpPr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319771" y="728471"/>
              <a:ext cx="131064" cy="131064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488935" y="606551"/>
              <a:ext cx="132588" cy="132588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659623" y="486155"/>
              <a:ext cx="131064" cy="132588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828787" y="606551"/>
              <a:ext cx="131064" cy="132588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999475" y="728471"/>
              <a:ext cx="131064" cy="131064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659623" y="740663"/>
              <a:ext cx="131064" cy="132587"/>
            </a:xfrm>
            <a:prstGeom prst="rect">
              <a:avLst/>
            </a:prstGeom>
          </p:spPr>
        </p:pic>
      </p:grpSp>
      <p:pic>
        <p:nvPicPr>
          <p:cNvPr id="21" name="object 2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59623" y="995172"/>
            <a:ext cx="131064" cy="131064"/>
          </a:xfrm>
          <a:prstGeom prst="rect">
            <a:avLst/>
          </a:prstGeom>
        </p:spPr>
      </p:pic>
      <p:sp>
        <p:nvSpPr>
          <p:cNvPr id="22" name="object 22"/>
          <p:cNvSpPr txBox="1"/>
          <p:nvPr/>
        </p:nvSpPr>
        <p:spPr>
          <a:xfrm>
            <a:off x="4634229" y="4844034"/>
            <a:ext cx="4001135" cy="1234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14575">
              <a:lnSpc>
                <a:spcPts val="1950"/>
              </a:lnSpc>
              <a:spcBef>
                <a:spcPts val="100"/>
              </a:spcBef>
            </a:pP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SIP</a:t>
            </a:r>
            <a:r>
              <a:rPr sz="17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átadás</a:t>
            </a:r>
            <a:r>
              <a:rPr sz="17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kötelező</a:t>
            </a:r>
            <a:endParaRPr sz="1700">
              <a:latin typeface="Calibri"/>
              <a:cs typeface="Calibri"/>
            </a:endParaRPr>
          </a:p>
          <a:p>
            <a:pPr marL="2314575">
              <a:lnSpc>
                <a:spcPts val="1950"/>
              </a:lnSpc>
            </a:pP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2016</a:t>
            </a:r>
            <a:endParaRPr sz="1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SIP</a:t>
            </a:r>
            <a:r>
              <a:rPr sz="17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definíció</a:t>
            </a:r>
            <a:r>
              <a:rPr sz="17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2013</a:t>
            </a:r>
            <a:endParaRPr sz="1700">
              <a:latin typeface="Calibri"/>
              <a:cs typeface="Calibri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5655309" y="3476244"/>
            <a:ext cx="4261485" cy="1830705"/>
            <a:chOff x="5655309" y="3476244"/>
            <a:chExt cx="4261485" cy="1830705"/>
          </a:xfrm>
        </p:grpSpPr>
        <p:sp>
          <p:nvSpPr>
            <p:cNvPr id="24" name="object 24"/>
            <p:cNvSpPr/>
            <p:nvPr/>
          </p:nvSpPr>
          <p:spPr>
            <a:xfrm>
              <a:off x="5661659" y="4110227"/>
              <a:ext cx="1188720" cy="1190625"/>
            </a:xfrm>
            <a:custGeom>
              <a:avLst/>
              <a:gdLst/>
              <a:ahLst/>
              <a:cxnLst/>
              <a:rect l="l" t="t" r="r" b="b"/>
              <a:pathLst>
                <a:path w="1188720" h="1190625">
                  <a:moveTo>
                    <a:pt x="594360" y="0"/>
                  </a:moveTo>
                  <a:lnTo>
                    <a:pt x="545607" y="1972"/>
                  </a:lnTo>
                  <a:lnTo>
                    <a:pt x="497942" y="7789"/>
                  </a:lnTo>
                  <a:lnTo>
                    <a:pt x="451515" y="17295"/>
                  </a:lnTo>
                  <a:lnTo>
                    <a:pt x="406481" y="30339"/>
                  </a:lnTo>
                  <a:lnTo>
                    <a:pt x="362991" y="46767"/>
                  </a:lnTo>
                  <a:lnTo>
                    <a:pt x="321200" y="66426"/>
                  </a:lnTo>
                  <a:lnTo>
                    <a:pt x="281259" y="89163"/>
                  </a:lnTo>
                  <a:lnTo>
                    <a:pt x="243321" y="114824"/>
                  </a:lnTo>
                  <a:lnTo>
                    <a:pt x="207540" y="143256"/>
                  </a:lnTo>
                  <a:lnTo>
                    <a:pt x="174069" y="174307"/>
                  </a:lnTo>
                  <a:lnTo>
                    <a:pt x="143060" y="207823"/>
                  </a:lnTo>
                  <a:lnTo>
                    <a:pt x="114665" y="243651"/>
                  </a:lnTo>
                  <a:lnTo>
                    <a:pt x="89039" y="281637"/>
                  </a:lnTo>
                  <a:lnTo>
                    <a:pt x="66334" y="321629"/>
                  </a:lnTo>
                  <a:lnTo>
                    <a:pt x="46702" y="363474"/>
                  </a:lnTo>
                  <a:lnTo>
                    <a:pt x="30297" y="407017"/>
                  </a:lnTo>
                  <a:lnTo>
                    <a:pt x="17271" y="452107"/>
                  </a:lnTo>
                  <a:lnTo>
                    <a:pt x="7778" y="498590"/>
                  </a:lnTo>
                  <a:lnTo>
                    <a:pt x="1970" y="546312"/>
                  </a:lnTo>
                  <a:lnTo>
                    <a:pt x="0" y="595122"/>
                  </a:lnTo>
                  <a:lnTo>
                    <a:pt x="1970" y="643931"/>
                  </a:lnTo>
                  <a:lnTo>
                    <a:pt x="7778" y="691653"/>
                  </a:lnTo>
                  <a:lnTo>
                    <a:pt x="17271" y="738136"/>
                  </a:lnTo>
                  <a:lnTo>
                    <a:pt x="30297" y="783226"/>
                  </a:lnTo>
                  <a:lnTo>
                    <a:pt x="46702" y="826770"/>
                  </a:lnTo>
                  <a:lnTo>
                    <a:pt x="66334" y="868614"/>
                  </a:lnTo>
                  <a:lnTo>
                    <a:pt x="89039" y="908606"/>
                  </a:lnTo>
                  <a:lnTo>
                    <a:pt x="114665" y="946592"/>
                  </a:lnTo>
                  <a:lnTo>
                    <a:pt x="143060" y="982420"/>
                  </a:lnTo>
                  <a:lnTo>
                    <a:pt x="174069" y="1015936"/>
                  </a:lnTo>
                  <a:lnTo>
                    <a:pt x="207540" y="1046987"/>
                  </a:lnTo>
                  <a:lnTo>
                    <a:pt x="243321" y="1075419"/>
                  </a:lnTo>
                  <a:lnTo>
                    <a:pt x="281259" y="1101080"/>
                  </a:lnTo>
                  <a:lnTo>
                    <a:pt x="321200" y="1123817"/>
                  </a:lnTo>
                  <a:lnTo>
                    <a:pt x="362991" y="1143476"/>
                  </a:lnTo>
                  <a:lnTo>
                    <a:pt x="406481" y="1159904"/>
                  </a:lnTo>
                  <a:lnTo>
                    <a:pt x="451515" y="1172948"/>
                  </a:lnTo>
                  <a:lnTo>
                    <a:pt x="497942" y="1182454"/>
                  </a:lnTo>
                  <a:lnTo>
                    <a:pt x="545607" y="1188271"/>
                  </a:lnTo>
                  <a:lnTo>
                    <a:pt x="594360" y="1190244"/>
                  </a:lnTo>
                  <a:lnTo>
                    <a:pt x="643112" y="1188271"/>
                  </a:lnTo>
                  <a:lnTo>
                    <a:pt x="690777" y="1182454"/>
                  </a:lnTo>
                  <a:lnTo>
                    <a:pt x="737204" y="1172948"/>
                  </a:lnTo>
                  <a:lnTo>
                    <a:pt x="782238" y="1159904"/>
                  </a:lnTo>
                  <a:lnTo>
                    <a:pt x="825728" y="1143476"/>
                  </a:lnTo>
                  <a:lnTo>
                    <a:pt x="867519" y="1123817"/>
                  </a:lnTo>
                  <a:lnTo>
                    <a:pt x="907460" y="1101080"/>
                  </a:lnTo>
                  <a:lnTo>
                    <a:pt x="945398" y="1075419"/>
                  </a:lnTo>
                  <a:lnTo>
                    <a:pt x="981179" y="1046987"/>
                  </a:lnTo>
                  <a:lnTo>
                    <a:pt x="1014650" y="1015936"/>
                  </a:lnTo>
                  <a:lnTo>
                    <a:pt x="1045659" y="982420"/>
                  </a:lnTo>
                  <a:lnTo>
                    <a:pt x="1074054" y="946592"/>
                  </a:lnTo>
                  <a:lnTo>
                    <a:pt x="1099680" y="908606"/>
                  </a:lnTo>
                  <a:lnTo>
                    <a:pt x="1122385" y="868614"/>
                  </a:lnTo>
                  <a:lnTo>
                    <a:pt x="1142017" y="826769"/>
                  </a:lnTo>
                  <a:lnTo>
                    <a:pt x="1158422" y="783226"/>
                  </a:lnTo>
                  <a:lnTo>
                    <a:pt x="1171448" y="738136"/>
                  </a:lnTo>
                  <a:lnTo>
                    <a:pt x="1180941" y="691653"/>
                  </a:lnTo>
                  <a:lnTo>
                    <a:pt x="1186749" y="643931"/>
                  </a:lnTo>
                  <a:lnTo>
                    <a:pt x="1188719" y="595122"/>
                  </a:lnTo>
                  <a:lnTo>
                    <a:pt x="1186749" y="546312"/>
                  </a:lnTo>
                  <a:lnTo>
                    <a:pt x="1180941" y="498590"/>
                  </a:lnTo>
                  <a:lnTo>
                    <a:pt x="1171448" y="452107"/>
                  </a:lnTo>
                  <a:lnTo>
                    <a:pt x="1158422" y="407017"/>
                  </a:lnTo>
                  <a:lnTo>
                    <a:pt x="1142017" y="363473"/>
                  </a:lnTo>
                  <a:lnTo>
                    <a:pt x="1122385" y="321629"/>
                  </a:lnTo>
                  <a:lnTo>
                    <a:pt x="1099680" y="281637"/>
                  </a:lnTo>
                  <a:lnTo>
                    <a:pt x="1074054" y="243651"/>
                  </a:lnTo>
                  <a:lnTo>
                    <a:pt x="1045659" y="207823"/>
                  </a:lnTo>
                  <a:lnTo>
                    <a:pt x="1014650" y="174307"/>
                  </a:lnTo>
                  <a:lnTo>
                    <a:pt x="981179" y="143256"/>
                  </a:lnTo>
                  <a:lnTo>
                    <a:pt x="945398" y="114824"/>
                  </a:lnTo>
                  <a:lnTo>
                    <a:pt x="907460" y="89163"/>
                  </a:lnTo>
                  <a:lnTo>
                    <a:pt x="867519" y="66426"/>
                  </a:lnTo>
                  <a:lnTo>
                    <a:pt x="825728" y="46767"/>
                  </a:lnTo>
                  <a:lnTo>
                    <a:pt x="782238" y="30339"/>
                  </a:lnTo>
                  <a:lnTo>
                    <a:pt x="737204" y="17295"/>
                  </a:lnTo>
                  <a:lnTo>
                    <a:pt x="690777" y="7789"/>
                  </a:lnTo>
                  <a:lnTo>
                    <a:pt x="643112" y="1972"/>
                  </a:lnTo>
                  <a:lnTo>
                    <a:pt x="594360" y="0"/>
                  </a:lnTo>
                  <a:close/>
                </a:path>
              </a:pathLst>
            </a:custGeom>
            <a:solidFill>
              <a:srgbClr val="FCBE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661659" y="4110227"/>
              <a:ext cx="1188720" cy="1190625"/>
            </a:xfrm>
            <a:custGeom>
              <a:avLst/>
              <a:gdLst/>
              <a:ahLst/>
              <a:cxnLst/>
              <a:rect l="l" t="t" r="r" b="b"/>
              <a:pathLst>
                <a:path w="1188720" h="1190625">
                  <a:moveTo>
                    <a:pt x="0" y="595122"/>
                  </a:moveTo>
                  <a:lnTo>
                    <a:pt x="1970" y="546312"/>
                  </a:lnTo>
                  <a:lnTo>
                    <a:pt x="7778" y="498590"/>
                  </a:lnTo>
                  <a:lnTo>
                    <a:pt x="17271" y="452107"/>
                  </a:lnTo>
                  <a:lnTo>
                    <a:pt x="30297" y="407017"/>
                  </a:lnTo>
                  <a:lnTo>
                    <a:pt x="46702" y="363474"/>
                  </a:lnTo>
                  <a:lnTo>
                    <a:pt x="66334" y="321629"/>
                  </a:lnTo>
                  <a:lnTo>
                    <a:pt x="89039" y="281637"/>
                  </a:lnTo>
                  <a:lnTo>
                    <a:pt x="114665" y="243651"/>
                  </a:lnTo>
                  <a:lnTo>
                    <a:pt x="143060" y="207823"/>
                  </a:lnTo>
                  <a:lnTo>
                    <a:pt x="174069" y="174307"/>
                  </a:lnTo>
                  <a:lnTo>
                    <a:pt x="207540" y="143256"/>
                  </a:lnTo>
                  <a:lnTo>
                    <a:pt x="243321" y="114824"/>
                  </a:lnTo>
                  <a:lnTo>
                    <a:pt x="281259" y="89163"/>
                  </a:lnTo>
                  <a:lnTo>
                    <a:pt x="321200" y="66426"/>
                  </a:lnTo>
                  <a:lnTo>
                    <a:pt x="362991" y="46767"/>
                  </a:lnTo>
                  <a:lnTo>
                    <a:pt x="406481" y="30339"/>
                  </a:lnTo>
                  <a:lnTo>
                    <a:pt x="451515" y="17295"/>
                  </a:lnTo>
                  <a:lnTo>
                    <a:pt x="497942" y="7789"/>
                  </a:lnTo>
                  <a:lnTo>
                    <a:pt x="545607" y="1972"/>
                  </a:lnTo>
                  <a:lnTo>
                    <a:pt x="594360" y="0"/>
                  </a:lnTo>
                  <a:lnTo>
                    <a:pt x="643112" y="1972"/>
                  </a:lnTo>
                  <a:lnTo>
                    <a:pt x="690777" y="7789"/>
                  </a:lnTo>
                  <a:lnTo>
                    <a:pt x="737204" y="17295"/>
                  </a:lnTo>
                  <a:lnTo>
                    <a:pt x="782238" y="30339"/>
                  </a:lnTo>
                  <a:lnTo>
                    <a:pt x="825728" y="46767"/>
                  </a:lnTo>
                  <a:lnTo>
                    <a:pt x="867519" y="66426"/>
                  </a:lnTo>
                  <a:lnTo>
                    <a:pt x="907460" y="89163"/>
                  </a:lnTo>
                  <a:lnTo>
                    <a:pt x="945398" y="114824"/>
                  </a:lnTo>
                  <a:lnTo>
                    <a:pt x="981179" y="143256"/>
                  </a:lnTo>
                  <a:lnTo>
                    <a:pt x="1014650" y="174307"/>
                  </a:lnTo>
                  <a:lnTo>
                    <a:pt x="1045659" y="207823"/>
                  </a:lnTo>
                  <a:lnTo>
                    <a:pt x="1074054" y="243651"/>
                  </a:lnTo>
                  <a:lnTo>
                    <a:pt x="1099680" y="281637"/>
                  </a:lnTo>
                  <a:lnTo>
                    <a:pt x="1122385" y="321629"/>
                  </a:lnTo>
                  <a:lnTo>
                    <a:pt x="1142017" y="363473"/>
                  </a:lnTo>
                  <a:lnTo>
                    <a:pt x="1158422" y="407017"/>
                  </a:lnTo>
                  <a:lnTo>
                    <a:pt x="1171448" y="452107"/>
                  </a:lnTo>
                  <a:lnTo>
                    <a:pt x="1180941" y="498590"/>
                  </a:lnTo>
                  <a:lnTo>
                    <a:pt x="1186749" y="546312"/>
                  </a:lnTo>
                  <a:lnTo>
                    <a:pt x="1188719" y="595122"/>
                  </a:lnTo>
                  <a:lnTo>
                    <a:pt x="1186749" y="643931"/>
                  </a:lnTo>
                  <a:lnTo>
                    <a:pt x="1180941" y="691653"/>
                  </a:lnTo>
                  <a:lnTo>
                    <a:pt x="1171448" y="738136"/>
                  </a:lnTo>
                  <a:lnTo>
                    <a:pt x="1158422" y="783226"/>
                  </a:lnTo>
                  <a:lnTo>
                    <a:pt x="1142017" y="826769"/>
                  </a:lnTo>
                  <a:lnTo>
                    <a:pt x="1122385" y="868614"/>
                  </a:lnTo>
                  <a:lnTo>
                    <a:pt x="1099680" y="908606"/>
                  </a:lnTo>
                  <a:lnTo>
                    <a:pt x="1074054" y="946592"/>
                  </a:lnTo>
                  <a:lnTo>
                    <a:pt x="1045659" y="982420"/>
                  </a:lnTo>
                  <a:lnTo>
                    <a:pt x="1014650" y="1015936"/>
                  </a:lnTo>
                  <a:lnTo>
                    <a:pt x="981179" y="1046987"/>
                  </a:lnTo>
                  <a:lnTo>
                    <a:pt x="945398" y="1075419"/>
                  </a:lnTo>
                  <a:lnTo>
                    <a:pt x="907460" y="1101080"/>
                  </a:lnTo>
                  <a:lnTo>
                    <a:pt x="867519" y="1123817"/>
                  </a:lnTo>
                  <a:lnTo>
                    <a:pt x="825728" y="1143476"/>
                  </a:lnTo>
                  <a:lnTo>
                    <a:pt x="782238" y="1159904"/>
                  </a:lnTo>
                  <a:lnTo>
                    <a:pt x="737204" y="1172948"/>
                  </a:lnTo>
                  <a:lnTo>
                    <a:pt x="690777" y="1182454"/>
                  </a:lnTo>
                  <a:lnTo>
                    <a:pt x="643112" y="1188271"/>
                  </a:lnTo>
                  <a:lnTo>
                    <a:pt x="594360" y="1190244"/>
                  </a:lnTo>
                  <a:lnTo>
                    <a:pt x="545607" y="1188271"/>
                  </a:lnTo>
                  <a:lnTo>
                    <a:pt x="497942" y="1182454"/>
                  </a:lnTo>
                  <a:lnTo>
                    <a:pt x="451515" y="1172948"/>
                  </a:lnTo>
                  <a:lnTo>
                    <a:pt x="406481" y="1159904"/>
                  </a:lnTo>
                  <a:lnTo>
                    <a:pt x="362991" y="1143476"/>
                  </a:lnTo>
                  <a:lnTo>
                    <a:pt x="321200" y="1123817"/>
                  </a:lnTo>
                  <a:lnTo>
                    <a:pt x="281259" y="1101080"/>
                  </a:lnTo>
                  <a:lnTo>
                    <a:pt x="243321" y="1075419"/>
                  </a:lnTo>
                  <a:lnTo>
                    <a:pt x="207540" y="1046987"/>
                  </a:lnTo>
                  <a:lnTo>
                    <a:pt x="174069" y="1015936"/>
                  </a:lnTo>
                  <a:lnTo>
                    <a:pt x="143060" y="982420"/>
                  </a:lnTo>
                  <a:lnTo>
                    <a:pt x="114665" y="946592"/>
                  </a:lnTo>
                  <a:lnTo>
                    <a:pt x="89039" y="908606"/>
                  </a:lnTo>
                  <a:lnTo>
                    <a:pt x="66334" y="868614"/>
                  </a:lnTo>
                  <a:lnTo>
                    <a:pt x="46702" y="826770"/>
                  </a:lnTo>
                  <a:lnTo>
                    <a:pt x="30297" y="783226"/>
                  </a:lnTo>
                  <a:lnTo>
                    <a:pt x="17271" y="738136"/>
                  </a:lnTo>
                  <a:lnTo>
                    <a:pt x="7778" y="691653"/>
                  </a:lnTo>
                  <a:lnTo>
                    <a:pt x="1970" y="643931"/>
                  </a:lnTo>
                  <a:lnTo>
                    <a:pt x="0" y="595122"/>
                  </a:lnTo>
                  <a:close/>
                </a:path>
              </a:pathLst>
            </a:custGeom>
            <a:ln w="1219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351775" y="3476244"/>
              <a:ext cx="2565400" cy="687705"/>
            </a:xfrm>
            <a:custGeom>
              <a:avLst/>
              <a:gdLst/>
              <a:ahLst/>
              <a:cxnLst/>
              <a:rect l="l" t="t" r="r" b="b"/>
              <a:pathLst>
                <a:path w="2565400" h="687704">
                  <a:moveTo>
                    <a:pt x="2450338" y="0"/>
                  </a:moveTo>
                  <a:lnTo>
                    <a:pt x="114553" y="0"/>
                  </a:lnTo>
                  <a:lnTo>
                    <a:pt x="69973" y="9005"/>
                  </a:lnTo>
                  <a:lnTo>
                    <a:pt x="33559" y="33559"/>
                  </a:lnTo>
                  <a:lnTo>
                    <a:pt x="9005" y="69973"/>
                  </a:lnTo>
                  <a:lnTo>
                    <a:pt x="0" y="114553"/>
                  </a:lnTo>
                  <a:lnTo>
                    <a:pt x="0" y="572769"/>
                  </a:lnTo>
                  <a:lnTo>
                    <a:pt x="9005" y="617350"/>
                  </a:lnTo>
                  <a:lnTo>
                    <a:pt x="33559" y="653764"/>
                  </a:lnTo>
                  <a:lnTo>
                    <a:pt x="69973" y="678318"/>
                  </a:lnTo>
                  <a:lnTo>
                    <a:pt x="114553" y="687323"/>
                  </a:lnTo>
                  <a:lnTo>
                    <a:pt x="2450338" y="687323"/>
                  </a:lnTo>
                  <a:lnTo>
                    <a:pt x="2494918" y="678318"/>
                  </a:lnTo>
                  <a:lnTo>
                    <a:pt x="2531332" y="653764"/>
                  </a:lnTo>
                  <a:lnTo>
                    <a:pt x="2555886" y="617350"/>
                  </a:lnTo>
                  <a:lnTo>
                    <a:pt x="2564892" y="572769"/>
                  </a:lnTo>
                  <a:lnTo>
                    <a:pt x="2564892" y="114553"/>
                  </a:lnTo>
                  <a:lnTo>
                    <a:pt x="2555886" y="69973"/>
                  </a:lnTo>
                  <a:lnTo>
                    <a:pt x="2531332" y="33559"/>
                  </a:lnTo>
                  <a:lnTo>
                    <a:pt x="2494918" y="9005"/>
                  </a:lnTo>
                  <a:lnTo>
                    <a:pt x="2450338" y="0"/>
                  </a:lnTo>
                  <a:close/>
                </a:path>
              </a:pathLst>
            </a:custGeom>
            <a:solidFill>
              <a:srgbClr val="F55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7916671" y="3534536"/>
            <a:ext cx="1245235" cy="5219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950"/>
              </a:lnSpc>
              <a:spcBef>
                <a:spcPts val="105"/>
              </a:spcBef>
            </a:pP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ISZ</a:t>
            </a:r>
            <a:r>
              <a:rPr sz="17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SIP</a:t>
            </a:r>
            <a:r>
              <a:rPr sz="17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export</a:t>
            </a:r>
            <a:endParaRPr sz="1700">
              <a:latin typeface="Calibri"/>
              <a:cs typeface="Calibri"/>
            </a:endParaRPr>
          </a:p>
          <a:p>
            <a:pPr marL="12700">
              <a:lnSpc>
                <a:spcPts val="1950"/>
              </a:lnSpc>
            </a:pPr>
            <a:r>
              <a:rPr sz="1700" spc="-60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ö</a:t>
            </a:r>
            <a:r>
              <a:rPr sz="1700" spc="-2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700" spc="-40" dirty="0">
                <a:solidFill>
                  <a:srgbClr val="FFFFFF"/>
                </a:solidFill>
                <a:latin typeface="Calibri"/>
                <a:cs typeface="Calibri"/>
              </a:rPr>
              <a:t>z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ő</a:t>
            </a:r>
            <a:r>
              <a:rPr sz="17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2018</a:t>
            </a:r>
            <a:endParaRPr sz="1700">
              <a:latin typeface="Calibri"/>
              <a:cs typeface="Calibri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6635495" y="2795016"/>
            <a:ext cx="1201420" cy="1202690"/>
            <a:chOff x="6635495" y="2795016"/>
            <a:chExt cx="1201420" cy="1202690"/>
          </a:xfrm>
        </p:grpSpPr>
        <p:sp>
          <p:nvSpPr>
            <p:cNvPr id="29" name="object 29"/>
            <p:cNvSpPr/>
            <p:nvPr/>
          </p:nvSpPr>
          <p:spPr>
            <a:xfrm>
              <a:off x="6641591" y="2801112"/>
              <a:ext cx="1188720" cy="1190625"/>
            </a:xfrm>
            <a:custGeom>
              <a:avLst/>
              <a:gdLst/>
              <a:ahLst/>
              <a:cxnLst/>
              <a:rect l="l" t="t" r="r" b="b"/>
              <a:pathLst>
                <a:path w="1188720" h="1190625">
                  <a:moveTo>
                    <a:pt x="594359" y="0"/>
                  </a:moveTo>
                  <a:lnTo>
                    <a:pt x="545607" y="1972"/>
                  </a:lnTo>
                  <a:lnTo>
                    <a:pt x="497942" y="7789"/>
                  </a:lnTo>
                  <a:lnTo>
                    <a:pt x="451515" y="17295"/>
                  </a:lnTo>
                  <a:lnTo>
                    <a:pt x="406481" y="30339"/>
                  </a:lnTo>
                  <a:lnTo>
                    <a:pt x="362991" y="46767"/>
                  </a:lnTo>
                  <a:lnTo>
                    <a:pt x="321200" y="66426"/>
                  </a:lnTo>
                  <a:lnTo>
                    <a:pt x="281259" y="89163"/>
                  </a:lnTo>
                  <a:lnTo>
                    <a:pt x="243321" y="114824"/>
                  </a:lnTo>
                  <a:lnTo>
                    <a:pt x="207540" y="143256"/>
                  </a:lnTo>
                  <a:lnTo>
                    <a:pt x="174069" y="174307"/>
                  </a:lnTo>
                  <a:lnTo>
                    <a:pt x="143060" y="207823"/>
                  </a:lnTo>
                  <a:lnTo>
                    <a:pt x="114665" y="243651"/>
                  </a:lnTo>
                  <a:lnTo>
                    <a:pt x="89039" y="281637"/>
                  </a:lnTo>
                  <a:lnTo>
                    <a:pt x="66334" y="321629"/>
                  </a:lnTo>
                  <a:lnTo>
                    <a:pt x="46702" y="363474"/>
                  </a:lnTo>
                  <a:lnTo>
                    <a:pt x="30297" y="407017"/>
                  </a:lnTo>
                  <a:lnTo>
                    <a:pt x="17271" y="452107"/>
                  </a:lnTo>
                  <a:lnTo>
                    <a:pt x="7778" y="498590"/>
                  </a:lnTo>
                  <a:lnTo>
                    <a:pt x="1970" y="546312"/>
                  </a:lnTo>
                  <a:lnTo>
                    <a:pt x="0" y="595122"/>
                  </a:lnTo>
                  <a:lnTo>
                    <a:pt x="1970" y="643931"/>
                  </a:lnTo>
                  <a:lnTo>
                    <a:pt x="7778" y="691653"/>
                  </a:lnTo>
                  <a:lnTo>
                    <a:pt x="17271" y="738136"/>
                  </a:lnTo>
                  <a:lnTo>
                    <a:pt x="30297" y="783226"/>
                  </a:lnTo>
                  <a:lnTo>
                    <a:pt x="46702" y="826770"/>
                  </a:lnTo>
                  <a:lnTo>
                    <a:pt x="66334" y="868614"/>
                  </a:lnTo>
                  <a:lnTo>
                    <a:pt x="89039" y="908606"/>
                  </a:lnTo>
                  <a:lnTo>
                    <a:pt x="114665" y="946592"/>
                  </a:lnTo>
                  <a:lnTo>
                    <a:pt x="143060" y="982420"/>
                  </a:lnTo>
                  <a:lnTo>
                    <a:pt x="174069" y="1015936"/>
                  </a:lnTo>
                  <a:lnTo>
                    <a:pt x="207540" y="1046987"/>
                  </a:lnTo>
                  <a:lnTo>
                    <a:pt x="243321" y="1075419"/>
                  </a:lnTo>
                  <a:lnTo>
                    <a:pt x="281259" y="1101080"/>
                  </a:lnTo>
                  <a:lnTo>
                    <a:pt x="321200" y="1123817"/>
                  </a:lnTo>
                  <a:lnTo>
                    <a:pt x="362991" y="1143476"/>
                  </a:lnTo>
                  <a:lnTo>
                    <a:pt x="406481" y="1159904"/>
                  </a:lnTo>
                  <a:lnTo>
                    <a:pt x="451515" y="1172948"/>
                  </a:lnTo>
                  <a:lnTo>
                    <a:pt x="497942" y="1182454"/>
                  </a:lnTo>
                  <a:lnTo>
                    <a:pt x="545607" y="1188271"/>
                  </a:lnTo>
                  <a:lnTo>
                    <a:pt x="594359" y="1190244"/>
                  </a:lnTo>
                  <a:lnTo>
                    <a:pt x="643112" y="1188271"/>
                  </a:lnTo>
                  <a:lnTo>
                    <a:pt x="690777" y="1182454"/>
                  </a:lnTo>
                  <a:lnTo>
                    <a:pt x="737204" y="1172948"/>
                  </a:lnTo>
                  <a:lnTo>
                    <a:pt x="782238" y="1159904"/>
                  </a:lnTo>
                  <a:lnTo>
                    <a:pt x="825728" y="1143476"/>
                  </a:lnTo>
                  <a:lnTo>
                    <a:pt x="867519" y="1123817"/>
                  </a:lnTo>
                  <a:lnTo>
                    <a:pt x="907460" y="1101080"/>
                  </a:lnTo>
                  <a:lnTo>
                    <a:pt x="945398" y="1075419"/>
                  </a:lnTo>
                  <a:lnTo>
                    <a:pt x="981179" y="1046987"/>
                  </a:lnTo>
                  <a:lnTo>
                    <a:pt x="1014650" y="1015936"/>
                  </a:lnTo>
                  <a:lnTo>
                    <a:pt x="1045659" y="982420"/>
                  </a:lnTo>
                  <a:lnTo>
                    <a:pt x="1074054" y="946592"/>
                  </a:lnTo>
                  <a:lnTo>
                    <a:pt x="1099680" y="908606"/>
                  </a:lnTo>
                  <a:lnTo>
                    <a:pt x="1122385" y="868614"/>
                  </a:lnTo>
                  <a:lnTo>
                    <a:pt x="1142017" y="826769"/>
                  </a:lnTo>
                  <a:lnTo>
                    <a:pt x="1158422" y="783226"/>
                  </a:lnTo>
                  <a:lnTo>
                    <a:pt x="1171448" y="738136"/>
                  </a:lnTo>
                  <a:lnTo>
                    <a:pt x="1180941" y="691653"/>
                  </a:lnTo>
                  <a:lnTo>
                    <a:pt x="1186749" y="643931"/>
                  </a:lnTo>
                  <a:lnTo>
                    <a:pt x="1188719" y="595122"/>
                  </a:lnTo>
                  <a:lnTo>
                    <a:pt x="1186749" y="546312"/>
                  </a:lnTo>
                  <a:lnTo>
                    <a:pt x="1180941" y="498590"/>
                  </a:lnTo>
                  <a:lnTo>
                    <a:pt x="1171448" y="452107"/>
                  </a:lnTo>
                  <a:lnTo>
                    <a:pt x="1158422" y="407017"/>
                  </a:lnTo>
                  <a:lnTo>
                    <a:pt x="1142017" y="363474"/>
                  </a:lnTo>
                  <a:lnTo>
                    <a:pt x="1122385" y="321629"/>
                  </a:lnTo>
                  <a:lnTo>
                    <a:pt x="1099680" y="281637"/>
                  </a:lnTo>
                  <a:lnTo>
                    <a:pt x="1074054" y="243651"/>
                  </a:lnTo>
                  <a:lnTo>
                    <a:pt x="1045659" y="207823"/>
                  </a:lnTo>
                  <a:lnTo>
                    <a:pt x="1014650" y="174307"/>
                  </a:lnTo>
                  <a:lnTo>
                    <a:pt x="981179" y="143256"/>
                  </a:lnTo>
                  <a:lnTo>
                    <a:pt x="945398" y="114824"/>
                  </a:lnTo>
                  <a:lnTo>
                    <a:pt x="907460" y="89163"/>
                  </a:lnTo>
                  <a:lnTo>
                    <a:pt x="867519" y="66426"/>
                  </a:lnTo>
                  <a:lnTo>
                    <a:pt x="825728" y="46767"/>
                  </a:lnTo>
                  <a:lnTo>
                    <a:pt x="782238" y="30339"/>
                  </a:lnTo>
                  <a:lnTo>
                    <a:pt x="737204" y="17295"/>
                  </a:lnTo>
                  <a:lnTo>
                    <a:pt x="690777" y="7789"/>
                  </a:lnTo>
                  <a:lnTo>
                    <a:pt x="643112" y="1972"/>
                  </a:lnTo>
                  <a:lnTo>
                    <a:pt x="594359" y="0"/>
                  </a:lnTo>
                  <a:close/>
                </a:path>
              </a:pathLst>
            </a:custGeom>
            <a:solidFill>
              <a:srgbClr val="FCBE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641591" y="2801112"/>
              <a:ext cx="1188720" cy="1190625"/>
            </a:xfrm>
            <a:custGeom>
              <a:avLst/>
              <a:gdLst/>
              <a:ahLst/>
              <a:cxnLst/>
              <a:rect l="l" t="t" r="r" b="b"/>
              <a:pathLst>
                <a:path w="1188720" h="1190625">
                  <a:moveTo>
                    <a:pt x="0" y="595122"/>
                  </a:moveTo>
                  <a:lnTo>
                    <a:pt x="1970" y="546312"/>
                  </a:lnTo>
                  <a:lnTo>
                    <a:pt x="7778" y="498590"/>
                  </a:lnTo>
                  <a:lnTo>
                    <a:pt x="17271" y="452107"/>
                  </a:lnTo>
                  <a:lnTo>
                    <a:pt x="30297" y="407017"/>
                  </a:lnTo>
                  <a:lnTo>
                    <a:pt x="46702" y="363474"/>
                  </a:lnTo>
                  <a:lnTo>
                    <a:pt x="66334" y="321629"/>
                  </a:lnTo>
                  <a:lnTo>
                    <a:pt x="89039" y="281637"/>
                  </a:lnTo>
                  <a:lnTo>
                    <a:pt x="114665" y="243651"/>
                  </a:lnTo>
                  <a:lnTo>
                    <a:pt x="143060" y="207823"/>
                  </a:lnTo>
                  <a:lnTo>
                    <a:pt x="174069" y="174307"/>
                  </a:lnTo>
                  <a:lnTo>
                    <a:pt x="207540" y="143256"/>
                  </a:lnTo>
                  <a:lnTo>
                    <a:pt x="243321" y="114824"/>
                  </a:lnTo>
                  <a:lnTo>
                    <a:pt x="281259" y="89163"/>
                  </a:lnTo>
                  <a:lnTo>
                    <a:pt x="321200" y="66426"/>
                  </a:lnTo>
                  <a:lnTo>
                    <a:pt x="362991" y="46767"/>
                  </a:lnTo>
                  <a:lnTo>
                    <a:pt x="406481" y="30339"/>
                  </a:lnTo>
                  <a:lnTo>
                    <a:pt x="451515" y="17295"/>
                  </a:lnTo>
                  <a:lnTo>
                    <a:pt x="497942" y="7789"/>
                  </a:lnTo>
                  <a:lnTo>
                    <a:pt x="545607" y="1972"/>
                  </a:lnTo>
                  <a:lnTo>
                    <a:pt x="594359" y="0"/>
                  </a:lnTo>
                  <a:lnTo>
                    <a:pt x="643112" y="1972"/>
                  </a:lnTo>
                  <a:lnTo>
                    <a:pt x="690777" y="7789"/>
                  </a:lnTo>
                  <a:lnTo>
                    <a:pt x="737204" y="17295"/>
                  </a:lnTo>
                  <a:lnTo>
                    <a:pt x="782238" y="30339"/>
                  </a:lnTo>
                  <a:lnTo>
                    <a:pt x="825728" y="46767"/>
                  </a:lnTo>
                  <a:lnTo>
                    <a:pt x="867519" y="66426"/>
                  </a:lnTo>
                  <a:lnTo>
                    <a:pt x="907460" y="89163"/>
                  </a:lnTo>
                  <a:lnTo>
                    <a:pt x="945398" y="114824"/>
                  </a:lnTo>
                  <a:lnTo>
                    <a:pt x="981179" y="143256"/>
                  </a:lnTo>
                  <a:lnTo>
                    <a:pt x="1014650" y="174307"/>
                  </a:lnTo>
                  <a:lnTo>
                    <a:pt x="1045659" y="207823"/>
                  </a:lnTo>
                  <a:lnTo>
                    <a:pt x="1074054" y="243651"/>
                  </a:lnTo>
                  <a:lnTo>
                    <a:pt x="1099680" y="281637"/>
                  </a:lnTo>
                  <a:lnTo>
                    <a:pt x="1122385" y="321629"/>
                  </a:lnTo>
                  <a:lnTo>
                    <a:pt x="1142017" y="363474"/>
                  </a:lnTo>
                  <a:lnTo>
                    <a:pt x="1158422" y="407017"/>
                  </a:lnTo>
                  <a:lnTo>
                    <a:pt x="1171448" y="452107"/>
                  </a:lnTo>
                  <a:lnTo>
                    <a:pt x="1180941" y="498590"/>
                  </a:lnTo>
                  <a:lnTo>
                    <a:pt x="1186749" y="546312"/>
                  </a:lnTo>
                  <a:lnTo>
                    <a:pt x="1188719" y="595122"/>
                  </a:lnTo>
                  <a:lnTo>
                    <a:pt x="1186749" y="643931"/>
                  </a:lnTo>
                  <a:lnTo>
                    <a:pt x="1180941" y="691653"/>
                  </a:lnTo>
                  <a:lnTo>
                    <a:pt x="1171448" y="738136"/>
                  </a:lnTo>
                  <a:lnTo>
                    <a:pt x="1158422" y="783226"/>
                  </a:lnTo>
                  <a:lnTo>
                    <a:pt x="1142017" y="826769"/>
                  </a:lnTo>
                  <a:lnTo>
                    <a:pt x="1122385" y="868614"/>
                  </a:lnTo>
                  <a:lnTo>
                    <a:pt x="1099680" y="908606"/>
                  </a:lnTo>
                  <a:lnTo>
                    <a:pt x="1074054" y="946592"/>
                  </a:lnTo>
                  <a:lnTo>
                    <a:pt x="1045659" y="982420"/>
                  </a:lnTo>
                  <a:lnTo>
                    <a:pt x="1014650" y="1015936"/>
                  </a:lnTo>
                  <a:lnTo>
                    <a:pt x="981179" y="1046987"/>
                  </a:lnTo>
                  <a:lnTo>
                    <a:pt x="945398" y="1075419"/>
                  </a:lnTo>
                  <a:lnTo>
                    <a:pt x="907460" y="1101080"/>
                  </a:lnTo>
                  <a:lnTo>
                    <a:pt x="867519" y="1123817"/>
                  </a:lnTo>
                  <a:lnTo>
                    <a:pt x="825728" y="1143476"/>
                  </a:lnTo>
                  <a:lnTo>
                    <a:pt x="782238" y="1159904"/>
                  </a:lnTo>
                  <a:lnTo>
                    <a:pt x="737204" y="1172948"/>
                  </a:lnTo>
                  <a:lnTo>
                    <a:pt x="690777" y="1182454"/>
                  </a:lnTo>
                  <a:lnTo>
                    <a:pt x="643112" y="1188271"/>
                  </a:lnTo>
                  <a:lnTo>
                    <a:pt x="594359" y="1190244"/>
                  </a:lnTo>
                  <a:lnTo>
                    <a:pt x="545607" y="1188271"/>
                  </a:lnTo>
                  <a:lnTo>
                    <a:pt x="497942" y="1182454"/>
                  </a:lnTo>
                  <a:lnTo>
                    <a:pt x="451515" y="1172948"/>
                  </a:lnTo>
                  <a:lnTo>
                    <a:pt x="406481" y="1159904"/>
                  </a:lnTo>
                  <a:lnTo>
                    <a:pt x="362991" y="1143476"/>
                  </a:lnTo>
                  <a:lnTo>
                    <a:pt x="321200" y="1123817"/>
                  </a:lnTo>
                  <a:lnTo>
                    <a:pt x="281259" y="1101080"/>
                  </a:lnTo>
                  <a:lnTo>
                    <a:pt x="243321" y="1075419"/>
                  </a:lnTo>
                  <a:lnTo>
                    <a:pt x="207540" y="1046987"/>
                  </a:lnTo>
                  <a:lnTo>
                    <a:pt x="174069" y="1015936"/>
                  </a:lnTo>
                  <a:lnTo>
                    <a:pt x="143060" y="982420"/>
                  </a:lnTo>
                  <a:lnTo>
                    <a:pt x="114665" y="946592"/>
                  </a:lnTo>
                  <a:lnTo>
                    <a:pt x="89039" y="908606"/>
                  </a:lnTo>
                  <a:lnTo>
                    <a:pt x="66334" y="868614"/>
                  </a:lnTo>
                  <a:lnTo>
                    <a:pt x="46702" y="826770"/>
                  </a:lnTo>
                  <a:lnTo>
                    <a:pt x="30297" y="783226"/>
                  </a:lnTo>
                  <a:lnTo>
                    <a:pt x="17271" y="738136"/>
                  </a:lnTo>
                  <a:lnTo>
                    <a:pt x="7778" y="691653"/>
                  </a:lnTo>
                  <a:lnTo>
                    <a:pt x="1970" y="643931"/>
                  </a:lnTo>
                  <a:lnTo>
                    <a:pt x="0" y="595122"/>
                  </a:lnTo>
                  <a:close/>
                </a:path>
              </a:pathLst>
            </a:custGeom>
            <a:ln w="1219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/>
          <p:nvPr/>
        </p:nvSpPr>
        <p:spPr>
          <a:xfrm>
            <a:off x="7781543" y="1917192"/>
            <a:ext cx="2565400" cy="687705"/>
          </a:xfrm>
          <a:custGeom>
            <a:avLst/>
            <a:gdLst/>
            <a:ahLst/>
            <a:cxnLst/>
            <a:rect l="l" t="t" r="r" b="b"/>
            <a:pathLst>
              <a:path w="2565400" h="687705">
                <a:moveTo>
                  <a:pt x="2450337" y="0"/>
                </a:moveTo>
                <a:lnTo>
                  <a:pt x="114553" y="0"/>
                </a:lnTo>
                <a:lnTo>
                  <a:pt x="69973" y="9005"/>
                </a:lnTo>
                <a:lnTo>
                  <a:pt x="33559" y="33559"/>
                </a:lnTo>
                <a:lnTo>
                  <a:pt x="9005" y="69973"/>
                </a:lnTo>
                <a:lnTo>
                  <a:pt x="0" y="114554"/>
                </a:lnTo>
                <a:lnTo>
                  <a:pt x="0" y="572770"/>
                </a:lnTo>
                <a:lnTo>
                  <a:pt x="9005" y="617350"/>
                </a:lnTo>
                <a:lnTo>
                  <a:pt x="33559" y="653764"/>
                </a:lnTo>
                <a:lnTo>
                  <a:pt x="69973" y="678318"/>
                </a:lnTo>
                <a:lnTo>
                  <a:pt x="114553" y="687324"/>
                </a:lnTo>
                <a:lnTo>
                  <a:pt x="2450337" y="687324"/>
                </a:lnTo>
                <a:lnTo>
                  <a:pt x="2494918" y="678318"/>
                </a:lnTo>
                <a:lnTo>
                  <a:pt x="2531332" y="653764"/>
                </a:lnTo>
                <a:lnTo>
                  <a:pt x="2555886" y="617350"/>
                </a:lnTo>
                <a:lnTo>
                  <a:pt x="2564891" y="572770"/>
                </a:lnTo>
                <a:lnTo>
                  <a:pt x="2564891" y="114554"/>
                </a:lnTo>
                <a:lnTo>
                  <a:pt x="2555886" y="69973"/>
                </a:lnTo>
                <a:lnTo>
                  <a:pt x="2531332" y="33559"/>
                </a:lnTo>
                <a:lnTo>
                  <a:pt x="2494918" y="9005"/>
                </a:lnTo>
                <a:lnTo>
                  <a:pt x="2450337" y="0"/>
                </a:lnTo>
                <a:close/>
              </a:path>
            </a:pathLst>
          </a:custGeom>
          <a:solidFill>
            <a:srgbClr val="F55F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8347075" y="2093468"/>
            <a:ext cx="1866900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Hatósági</a:t>
            </a:r>
            <a:r>
              <a:rPr sz="17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jogkör</a:t>
            </a:r>
            <a:r>
              <a:rPr sz="17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2021</a:t>
            </a:r>
            <a:endParaRPr sz="1700">
              <a:latin typeface="Calibri"/>
              <a:cs typeface="Calibri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7065264" y="1235963"/>
            <a:ext cx="1201420" cy="1201420"/>
            <a:chOff x="7065264" y="1235963"/>
            <a:chExt cx="1201420" cy="1201420"/>
          </a:xfrm>
        </p:grpSpPr>
        <p:sp>
          <p:nvSpPr>
            <p:cNvPr id="34" name="object 34"/>
            <p:cNvSpPr/>
            <p:nvPr/>
          </p:nvSpPr>
          <p:spPr>
            <a:xfrm>
              <a:off x="7071360" y="1242059"/>
              <a:ext cx="1188720" cy="1188720"/>
            </a:xfrm>
            <a:custGeom>
              <a:avLst/>
              <a:gdLst/>
              <a:ahLst/>
              <a:cxnLst/>
              <a:rect l="l" t="t" r="r" b="b"/>
              <a:pathLst>
                <a:path w="1188720" h="1188720">
                  <a:moveTo>
                    <a:pt x="594360" y="0"/>
                  </a:moveTo>
                  <a:lnTo>
                    <a:pt x="545607" y="1970"/>
                  </a:lnTo>
                  <a:lnTo>
                    <a:pt x="497942" y="7778"/>
                  </a:lnTo>
                  <a:lnTo>
                    <a:pt x="451515" y="17271"/>
                  </a:lnTo>
                  <a:lnTo>
                    <a:pt x="406481" y="30297"/>
                  </a:lnTo>
                  <a:lnTo>
                    <a:pt x="362991" y="46702"/>
                  </a:lnTo>
                  <a:lnTo>
                    <a:pt x="321200" y="66334"/>
                  </a:lnTo>
                  <a:lnTo>
                    <a:pt x="281259" y="89039"/>
                  </a:lnTo>
                  <a:lnTo>
                    <a:pt x="243321" y="114665"/>
                  </a:lnTo>
                  <a:lnTo>
                    <a:pt x="207540" y="143060"/>
                  </a:lnTo>
                  <a:lnTo>
                    <a:pt x="174069" y="174069"/>
                  </a:lnTo>
                  <a:lnTo>
                    <a:pt x="143060" y="207540"/>
                  </a:lnTo>
                  <a:lnTo>
                    <a:pt x="114665" y="243321"/>
                  </a:lnTo>
                  <a:lnTo>
                    <a:pt x="89039" y="281259"/>
                  </a:lnTo>
                  <a:lnTo>
                    <a:pt x="66334" y="321200"/>
                  </a:lnTo>
                  <a:lnTo>
                    <a:pt x="46702" y="362991"/>
                  </a:lnTo>
                  <a:lnTo>
                    <a:pt x="30297" y="406481"/>
                  </a:lnTo>
                  <a:lnTo>
                    <a:pt x="17271" y="451515"/>
                  </a:lnTo>
                  <a:lnTo>
                    <a:pt x="7778" y="497942"/>
                  </a:lnTo>
                  <a:lnTo>
                    <a:pt x="1970" y="545607"/>
                  </a:lnTo>
                  <a:lnTo>
                    <a:pt x="0" y="594360"/>
                  </a:lnTo>
                  <a:lnTo>
                    <a:pt x="1970" y="643112"/>
                  </a:lnTo>
                  <a:lnTo>
                    <a:pt x="7778" y="690777"/>
                  </a:lnTo>
                  <a:lnTo>
                    <a:pt x="17271" y="737204"/>
                  </a:lnTo>
                  <a:lnTo>
                    <a:pt x="30297" y="782238"/>
                  </a:lnTo>
                  <a:lnTo>
                    <a:pt x="46702" y="825728"/>
                  </a:lnTo>
                  <a:lnTo>
                    <a:pt x="66334" y="867519"/>
                  </a:lnTo>
                  <a:lnTo>
                    <a:pt x="89039" y="907460"/>
                  </a:lnTo>
                  <a:lnTo>
                    <a:pt x="114665" y="945398"/>
                  </a:lnTo>
                  <a:lnTo>
                    <a:pt x="143060" y="981179"/>
                  </a:lnTo>
                  <a:lnTo>
                    <a:pt x="174069" y="1014650"/>
                  </a:lnTo>
                  <a:lnTo>
                    <a:pt x="207540" y="1045659"/>
                  </a:lnTo>
                  <a:lnTo>
                    <a:pt x="243321" y="1074054"/>
                  </a:lnTo>
                  <a:lnTo>
                    <a:pt x="281259" y="1099680"/>
                  </a:lnTo>
                  <a:lnTo>
                    <a:pt x="321200" y="1122385"/>
                  </a:lnTo>
                  <a:lnTo>
                    <a:pt x="362991" y="1142017"/>
                  </a:lnTo>
                  <a:lnTo>
                    <a:pt x="406481" y="1158422"/>
                  </a:lnTo>
                  <a:lnTo>
                    <a:pt x="451515" y="1171448"/>
                  </a:lnTo>
                  <a:lnTo>
                    <a:pt x="497942" y="1180941"/>
                  </a:lnTo>
                  <a:lnTo>
                    <a:pt x="545607" y="1186749"/>
                  </a:lnTo>
                  <a:lnTo>
                    <a:pt x="594360" y="1188719"/>
                  </a:lnTo>
                  <a:lnTo>
                    <a:pt x="643112" y="1186749"/>
                  </a:lnTo>
                  <a:lnTo>
                    <a:pt x="690777" y="1180941"/>
                  </a:lnTo>
                  <a:lnTo>
                    <a:pt x="737204" y="1171448"/>
                  </a:lnTo>
                  <a:lnTo>
                    <a:pt x="782238" y="1158422"/>
                  </a:lnTo>
                  <a:lnTo>
                    <a:pt x="825728" y="1142017"/>
                  </a:lnTo>
                  <a:lnTo>
                    <a:pt x="867519" y="1122385"/>
                  </a:lnTo>
                  <a:lnTo>
                    <a:pt x="907460" y="1099680"/>
                  </a:lnTo>
                  <a:lnTo>
                    <a:pt x="945398" y="1074054"/>
                  </a:lnTo>
                  <a:lnTo>
                    <a:pt x="981179" y="1045659"/>
                  </a:lnTo>
                  <a:lnTo>
                    <a:pt x="1014650" y="1014650"/>
                  </a:lnTo>
                  <a:lnTo>
                    <a:pt x="1045659" y="981179"/>
                  </a:lnTo>
                  <a:lnTo>
                    <a:pt x="1074054" y="945398"/>
                  </a:lnTo>
                  <a:lnTo>
                    <a:pt x="1099680" y="907460"/>
                  </a:lnTo>
                  <a:lnTo>
                    <a:pt x="1122385" y="867519"/>
                  </a:lnTo>
                  <a:lnTo>
                    <a:pt x="1142017" y="825728"/>
                  </a:lnTo>
                  <a:lnTo>
                    <a:pt x="1158422" y="782238"/>
                  </a:lnTo>
                  <a:lnTo>
                    <a:pt x="1171448" y="737204"/>
                  </a:lnTo>
                  <a:lnTo>
                    <a:pt x="1180941" y="690777"/>
                  </a:lnTo>
                  <a:lnTo>
                    <a:pt x="1186749" y="643112"/>
                  </a:lnTo>
                  <a:lnTo>
                    <a:pt x="1188720" y="594360"/>
                  </a:lnTo>
                  <a:lnTo>
                    <a:pt x="1186749" y="545607"/>
                  </a:lnTo>
                  <a:lnTo>
                    <a:pt x="1180941" y="497942"/>
                  </a:lnTo>
                  <a:lnTo>
                    <a:pt x="1171448" y="451515"/>
                  </a:lnTo>
                  <a:lnTo>
                    <a:pt x="1158422" y="406481"/>
                  </a:lnTo>
                  <a:lnTo>
                    <a:pt x="1142017" y="362991"/>
                  </a:lnTo>
                  <a:lnTo>
                    <a:pt x="1122385" y="321200"/>
                  </a:lnTo>
                  <a:lnTo>
                    <a:pt x="1099680" y="281259"/>
                  </a:lnTo>
                  <a:lnTo>
                    <a:pt x="1074054" y="243321"/>
                  </a:lnTo>
                  <a:lnTo>
                    <a:pt x="1045659" y="207540"/>
                  </a:lnTo>
                  <a:lnTo>
                    <a:pt x="1014650" y="174069"/>
                  </a:lnTo>
                  <a:lnTo>
                    <a:pt x="981179" y="143060"/>
                  </a:lnTo>
                  <a:lnTo>
                    <a:pt x="945398" y="114665"/>
                  </a:lnTo>
                  <a:lnTo>
                    <a:pt x="907460" y="89039"/>
                  </a:lnTo>
                  <a:lnTo>
                    <a:pt x="867519" y="66334"/>
                  </a:lnTo>
                  <a:lnTo>
                    <a:pt x="825728" y="46702"/>
                  </a:lnTo>
                  <a:lnTo>
                    <a:pt x="782238" y="30297"/>
                  </a:lnTo>
                  <a:lnTo>
                    <a:pt x="737204" y="17271"/>
                  </a:lnTo>
                  <a:lnTo>
                    <a:pt x="690777" y="7778"/>
                  </a:lnTo>
                  <a:lnTo>
                    <a:pt x="643112" y="1970"/>
                  </a:lnTo>
                  <a:lnTo>
                    <a:pt x="594360" y="0"/>
                  </a:lnTo>
                  <a:close/>
                </a:path>
              </a:pathLst>
            </a:custGeom>
            <a:solidFill>
              <a:srgbClr val="FCBE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7071360" y="1242059"/>
              <a:ext cx="1188720" cy="1188720"/>
            </a:xfrm>
            <a:custGeom>
              <a:avLst/>
              <a:gdLst/>
              <a:ahLst/>
              <a:cxnLst/>
              <a:rect l="l" t="t" r="r" b="b"/>
              <a:pathLst>
                <a:path w="1188720" h="1188720">
                  <a:moveTo>
                    <a:pt x="0" y="594360"/>
                  </a:moveTo>
                  <a:lnTo>
                    <a:pt x="1970" y="545607"/>
                  </a:lnTo>
                  <a:lnTo>
                    <a:pt x="7778" y="497942"/>
                  </a:lnTo>
                  <a:lnTo>
                    <a:pt x="17271" y="451515"/>
                  </a:lnTo>
                  <a:lnTo>
                    <a:pt x="30297" y="406481"/>
                  </a:lnTo>
                  <a:lnTo>
                    <a:pt x="46702" y="362991"/>
                  </a:lnTo>
                  <a:lnTo>
                    <a:pt x="66334" y="321200"/>
                  </a:lnTo>
                  <a:lnTo>
                    <a:pt x="89039" y="281259"/>
                  </a:lnTo>
                  <a:lnTo>
                    <a:pt x="114665" y="243321"/>
                  </a:lnTo>
                  <a:lnTo>
                    <a:pt x="143060" y="207540"/>
                  </a:lnTo>
                  <a:lnTo>
                    <a:pt x="174069" y="174069"/>
                  </a:lnTo>
                  <a:lnTo>
                    <a:pt x="207540" y="143060"/>
                  </a:lnTo>
                  <a:lnTo>
                    <a:pt x="243321" y="114665"/>
                  </a:lnTo>
                  <a:lnTo>
                    <a:pt x="281259" y="89039"/>
                  </a:lnTo>
                  <a:lnTo>
                    <a:pt x="321200" y="66334"/>
                  </a:lnTo>
                  <a:lnTo>
                    <a:pt x="362991" y="46702"/>
                  </a:lnTo>
                  <a:lnTo>
                    <a:pt x="406481" y="30297"/>
                  </a:lnTo>
                  <a:lnTo>
                    <a:pt x="451515" y="17271"/>
                  </a:lnTo>
                  <a:lnTo>
                    <a:pt x="497942" y="7778"/>
                  </a:lnTo>
                  <a:lnTo>
                    <a:pt x="545607" y="1970"/>
                  </a:lnTo>
                  <a:lnTo>
                    <a:pt x="594360" y="0"/>
                  </a:lnTo>
                  <a:lnTo>
                    <a:pt x="643112" y="1970"/>
                  </a:lnTo>
                  <a:lnTo>
                    <a:pt x="690777" y="7778"/>
                  </a:lnTo>
                  <a:lnTo>
                    <a:pt x="737204" y="17271"/>
                  </a:lnTo>
                  <a:lnTo>
                    <a:pt x="782238" y="30297"/>
                  </a:lnTo>
                  <a:lnTo>
                    <a:pt x="825728" y="46702"/>
                  </a:lnTo>
                  <a:lnTo>
                    <a:pt x="867519" y="66334"/>
                  </a:lnTo>
                  <a:lnTo>
                    <a:pt x="907460" y="89039"/>
                  </a:lnTo>
                  <a:lnTo>
                    <a:pt x="945398" y="114665"/>
                  </a:lnTo>
                  <a:lnTo>
                    <a:pt x="981179" y="143060"/>
                  </a:lnTo>
                  <a:lnTo>
                    <a:pt x="1014650" y="174069"/>
                  </a:lnTo>
                  <a:lnTo>
                    <a:pt x="1045659" y="207540"/>
                  </a:lnTo>
                  <a:lnTo>
                    <a:pt x="1074054" y="243321"/>
                  </a:lnTo>
                  <a:lnTo>
                    <a:pt x="1099680" y="281259"/>
                  </a:lnTo>
                  <a:lnTo>
                    <a:pt x="1122385" y="321200"/>
                  </a:lnTo>
                  <a:lnTo>
                    <a:pt x="1142017" y="362991"/>
                  </a:lnTo>
                  <a:lnTo>
                    <a:pt x="1158422" y="406481"/>
                  </a:lnTo>
                  <a:lnTo>
                    <a:pt x="1171448" y="451515"/>
                  </a:lnTo>
                  <a:lnTo>
                    <a:pt x="1180941" y="497942"/>
                  </a:lnTo>
                  <a:lnTo>
                    <a:pt x="1186749" y="545607"/>
                  </a:lnTo>
                  <a:lnTo>
                    <a:pt x="1188720" y="594360"/>
                  </a:lnTo>
                  <a:lnTo>
                    <a:pt x="1186749" y="643112"/>
                  </a:lnTo>
                  <a:lnTo>
                    <a:pt x="1180941" y="690777"/>
                  </a:lnTo>
                  <a:lnTo>
                    <a:pt x="1171448" y="737204"/>
                  </a:lnTo>
                  <a:lnTo>
                    <a:pt x="1158422" y="782238"/>
                  </a:lnTo>
                  <a:lnTo>
                    <a:pt x="1142017" y="825728"/>
                  </a:lnTo>
                  <a:lnTo>
                    <a:pt x="1122385" y="867519"/>
                  </a:lnTo>
                  <a:lnTo>
                    <a:pt x="1099680" y="907460"/>
                  </a:lnTo>
                  <a:lnTo>
                    <a:pt x="1074054" y="945398"/>
                  </a:lnTo>
                  <a:lnTo>
                    <a:pt x="1045659" y="981179"/>
                  </a:lnTo>
                  <a:lnTo>
                    <a:pt x="1014650" y="1014650"/>
                  </a:lnTo>
                  <a:lnTo>
                    <a:pt x="981179" y="1045659"/>
                  </a:lnTo>
                  <a:lnTo>
                    <a:pt x="945398" y="1074054"/>
                  </a:lnTo>
                  <a:lnTo>
                    <a:pt x="907460" y="1099680"/>
                  </a:lnTo>
                  <a:lnTo>
                    <a:pt x="867519" y="1122385"/>
                  </a:lnTo>
                  <a:lnTo>
                    <a:pt x="825728" y="1142017"/>
                  </a:lnTo>
                  <a:lnTo>
                    <a:pt x="782238" y="1158422"/>
                  </a:lnTo>
                  <a:lnTo>
                    <a:pt x="737204" y="1171448"/>
                  </a:lnTo>
                  <a:lnTo>
                    <a:pt x="690777" y="1180941"/>
                  </a:lnTo>
                  <a:lnTo>
                    <a:pt x="643112" y="1186749"/>
                  </a:lnTo>
                  <a:lnTo>
                    <a:pt x="594360" y="1188719"/>
                  </a:lnTo>
                  <a:lnTo>
                    <a:pt x="545607" y="1186749"/>
                  </a:lnTo>
                  <a:lnTo>
                    <a:pt x="497942" y="1180941"/>
                  </a:lnTo>
                  <a:lnTo>
                    <a:pt x="451515" y="1171448"/>
                  </a:lnTo>
                  <a:lnTo>
                    <a:pt x="406481" y="1158422"/>
                  </a:lnTo>
                  <a:lnTo>
                    <a:pt x="362991" y="1142017"/>
                  </a:lnTo>
                  <a:lnTo>
                    <a:pt x="321200" y="1122385"/>
                  </a:lnTo>
                  <a:lnTo>
                    <a:pt x="281259" y="1099680"/>
                  </a:lnTo>
                  <a:lnTo>
                    <a:pt x="243321" y="1074054"/>
                  </a:lnTo>
                  <a:lnTo>
                    <a:pt x="207540" y="1045659"/>
                  </a:lnTo>
                  <a:lnTo>
                    <a:pt x="174069" y="1014650"/>
                  </a:lnTo>
                  <a:lnTo>
                    <a:pt x="143060" y="981179"/>
                  </a:lnTo>
                  <a:lnTo>
                    <a:pt x="114665" y="945398"/>
                  </a:lnTo>
                  <a:lnTo>
                    <a:pt x="89039" y="907460"/>
                  </a:lnTo>
                  <a:lnTo>
                    <a:pt x="66334" y="867519"/>
                  </a:lnTo>
                  <a:lnTo>
                    <a:pt x="46702" y="825728"/>
                  </a:lnTo>
                  <a:lnTo>
                    <a:pt x="30297" y="782238"/>
                  </a:lnTo>
                  <a:lnTo>
                    <a:pt x="17271" y="737204"/>
                  </a:lnTo>
                  <a:lnTo>
                    <a:pt x="7778" y="690777"/>
                  </a:lnTo>
                  <a:lnTo>
                    <a:pt x="1970" y="643112"/>
                  </a:lnTo>
                  <a:lnTo>
                    <a:pt x="0" y="594360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506349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5" dirty="0"/>
              <a:t>Szabályozási</a:t>
            </a:r>
            <a:r>
              <a:rPr spc="-50" dirty="0"/>
              <a:t> környezet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65757"/>
            <a:ext cx="10046970" cy="425386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241300" marR="5080" indent="-229235">
              <a:lnSpc>
                <a:spcPts val="2500"/>
              </a:lnSpc>
              <a:spcBef>
                <a:spcPts val="705"/>
              </a:spcBef>
              <a:buFont typeface="Arial"/>
              <a:buChar char="•"/>
              <a:tabLst>
                <a:tab pos="241935" algn="l"/>
              </a:tabLst>
            </a:pPr>
            <a:r>
              <a:rPr sz="2600" b="1" i="1" spc="-5" dirty="0">
                <a:latin typeface="Calibri"/>
                <a:cs typeface="Calibri"/>
              </a:rPr>
              <a:t>34/2016. </a:t>
            </a:r>
            <a:r>
              <a:rPr sz="2600" b="1" i="1" dirty="0">
                <a:latin typeface="Calibri"/>
                <a:cs typeface="Calibri"/>
              </a:rPr>
              <a:t>(XI. </a:t>
            </a:r>
            <a:r>
              <a:rPr sz="2600" b="1" i="1" spc="-5" dirty="0">
                <a:latin typeface="Calibri"/>
                <a:cs typeface="Calibri"/>
              </a:rPr>
              <a:t>30.) </a:t>
            </a:r>
            <a:r>
              <a:rPr sz="2600" b="1" i="1" dirty="0">
                <a:latin typeface="Calibri"/>
                <a:cs typeface="Calibri"/>
              </a:rPr>
              <a:t>EMMI </a:t>
            </a:r>
            <a:r>
              <a:rPr sz="2600" b="1" i="1" spc="-5" dirty="0">
                <a:latin typeface="Calibri"/>
                <a:cs typeface="Calibri"/>
              </a:rPr>
              <a:t>rendelet </a:t>
            </a:r>
            <a:r>
              <a:rPr sz="2600" b="1" i="1" dirty="0">
                <a:latin typeface="Calibri"/>
                <a:cs typeface="Calibri"/>
              </a:rPr>
              <a:t>az </a:t>
            </a:r>
            <a:r>
              <a:rPr sz="2600" b="1" i="1" spc="-10" dirty="0">
                <a:latin typeface="Calibri"/>
                <a:cs typeface="Calibri"/>
              </a:rPr>
              <a:t>elektronikus </a:t>
            </a:r>
            <a:r>
              <a:rPr sz="2600" b="1" i="1" spc="-5" dirty="0">
                <a:latin typeface="Calibri"/>
                <a:cs typeface="Calibri"/>
              </a:rPr>
              <a:t>formában </a:t>
            </a:r>
            <a:r>
              <a:rPr sz="2600" b="1" i="1" spc="-10" dirty="0">
                <a:latin typeface="Calibri"/>
                <a:cs typeface="Calibri"/>
              </a:rPr>
              <a:t>tárolt </a:t>
            </a:r>
            <a:r>
              <a:rPr sz="2600" b="1" i="1" spc="-5" dirty="0">
                <a:latin typeface="Calibri"/>
                <a:cs typeface="Calibri"/>
              </a:rPr>
              <a:t>iratok </a:t>
            </a:r>
            <a:r>
              <a:rPr sz="2600" b="1" i="1" spc="-575" dirty="0">
                <a:latin typeface="Calibri"/>
                <a:cs typeface="Calibri"/>
              </a:rPr>
              <a:t> </a:t>
            </a:r>
            <a:r>
              <a:rPr sz="2600" b="1" i="1" spc="-15" dirty="0">
                <a:latin typeface="Calibri"/>
                <a:cs typeface="Calibri"/>
              </a:rPr>
              <a:t>közlevéltári</a:t>
            </a:r>
            <a:r>
              <a:rPr sz="2600" b="1" i="1" dirty="0">
                <a:latin typeface="Calibri"/>
                <a:cs typeface="Calibri"/>
              </a:rPr>
              <a:t> </a:t>
            </a:r>
            <a:r>
              <a:rPr sz="2600" b="1" i="1" spc="-5" dirty="0">
                <a:latin typeface="Calibri"/>
                <a:cs typeface="Calibri"/>
              </a:rPr>
              <a:t>átvételének</a:t>
            </a:r>
            <a:r>
              <a:rPr sz="2600" b="1" i="1" spc="-35" dirty="0">
                <a:latin typeface="Calibri"/>
                <a:cs typeface="Calibri"/>
              </a:rPr>
              <a:t> </a:t>
            </a:r>
            <a:r>
              <a:rPr sz="2600" b="1" i="1" spc="-5" dirty="0">
                <a:latin typeface="Calibri"/>
                <a:cs typeface="Calibri"/>
              </a:rPr>
              <a:t>eljárásrendjéről</a:t>
            </a:r>
            <a:r>
              <a:rPr sz="2600" b="1" i="1" spc="-35" dirty="0">
                <a:latin typeface="Calibri"/>
                <a:cs typeface="Calibri"/>
              </a:rPr>
              <a:t> </a:t>
            </a:r>
            <a:r>
              <a:rPr sz="2600" b="1" i="1" spc="-5" dirty="0">
                <a:latin typeface="Calibri"/>
                <a:cs typeface="Calibri"/>
              </a:rPr>
              <a:t>és </a:t>
            </a:r>
            <a:r>
              <a:rPr sz="2600" b="1" i="1" spc="-10" dirty="0">
                <a:latin typeface="Calibri"/>
                <a:cs typeface="Calibri"/>
              </a:rPr>
              <a:t>műszaki</a:t>
            </a:r>
            <a:r>
              <a:rPr sz="2600" b="1" i="1" spc="25" dirty="0">
                <a:latin typeface="Calibri"/>
                <a:cs typeface="Calibri"/>
              </a:rPr>
              <a:t> </a:t>
            </a:r>
            <a:r>
              <a:rPr sz="2600" b="1" i="1" spc="-15" dirty="0">
                <a:latin typeface="Calibri"/>
                <a:cs typeface="Calibri"/>
              </a:rPr>
              <a:t>követelményeiről</a:t>
            </a:r>
            <a:endParaRPr sz="2600">
              <a:latin typeface="Calibri"/>
              <a:cs typeface="Calibri"/>
            </a:endParaRPr>
          </a:p>
          <a:p>
            <a:pPr marL="984885" lvl="1" indent="-515620">
              <a:lnSpc>
                <a:spcPts val="2620"/>
              </a:lnSpc>
              <a:spcBef>
                <a:spcPts val="10"/>
              </a:spcBef>
              <a:buAutoNum type="arabicPeriod"/>
              <a:tabLst>
                <a:tab pos="984885" algn="l"/>
                <a:tab pos="985519" algn="l"/>
              </a:tabLst>
            </a:pPr>
            <a:r>
              <a:rPr sz="2200" spc="-15" dirty="0">
                <a:latin typeface="Calibri"/>
                <a:cs typeface="Calibri"/>
              </a:rPr>
              <a:t>Fogalmak</a:t>
            </a:r>
            <a:endParaRPr sz="2200">
              <a:latin typeface="Calibri"/>
              <a:cs typeface="Calibri"/>
            </a:endParaRPr>
          </a:p>
          <a:p>
            <a:pPr marL="984885" lvl="1" indent="-515620">
              <a:lnSpc>
                <a:spcPts val="2610"/>
              </a:lnSpc>
              <a:buAutoNum type="arabicPeriod"/>
              <a:tabLst>
                <a:tab pos="984885" algn="l"/>
                <a:tab pos="985519" algn="l"/>
              </a:tabLst>
            </a:pPr>
            <a:r>
              <a:rPr sz="2200" spc="-5" dirty="0">
                <a:latin typeface="Calibri"/>
                <a:cs typeface="Calibri"/>
              </a:rPr>
              <a:t>Csomag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felépítése</a:t>
            </a:r>
            <a:endParaRPr sz="2200">
              <a:latin typeface="Calibri"/>
              <a:cs typeface="Calibri"/>
            </a:endParaRPr>
          </a:p>
          <a:p>
            <a:pPr marL="984885" lvl="1" indent="-515620">
              <a:lnSpc>
                <a:spcPts val="2615"/>
              </a:lnSpc>
              <a:buAutoNum type="arabicPeriod"/>
              <a:tabLst>
                <a:tab pos="984885" algn="l"/>
                <a:tab pos="985519" algn="l"/>
              </a:tabLst>
            </a:pPr>
            <a:r>
              <a:rPr sz="2200" spc="-10" dirty="0">
                <a:latin typeface="Calibri"/>
                <a:cs typeface="Calibri"/>
              </a:rPr>
              <a:t>Levéltári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átvételi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megállapodás</a:t>
            </a:r>
            <a:endParaRPr sz="2200">
              <a:latin typeface="Calibri"/>
              <a:cs typeface="Calibri"/>
            </a:endParaRPr>
          </a:p>
          <a:p>
            <a:pPr marL="984885" lvl="1" indent="-515620">
              <a:lnSpc>
                <a:spcPts val="2610"/>
              </a:lnSpc>
              <a:buAutoNum type="arabicPeriod"/>
              <a:tabLst>
                <a:tab pos="984885" algn="l"/>
                <a:tab pos="985519" algn="l"/>
              </a:tabLst>
            </a:pPr>
            <a:r>
              <a:rPr sz="2200" spc="-25" dirty="0">
                <a:latin typeface="Calibri"/>
                <a:cs typeface="Calibri"/>
              </a:rPr>
              <a:t>Átvétel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típusai</a:t>
            </a:r>
            <a:endParaRPr sz="2200">
              <a:latin typeface="Calibri"/>
              <a:cs typeface="Calibri"/>
            </a:endParaRPr>
          </a:p>
          <a:p>
            <a:pPr marL="984885" lvl="1" indent="-515620">
              <a:lnSpc>
                <a:spcPts val="2610"/>
              </a:lnSpc>
              <a:buAutoNum type="arabicPeriod"/>
              <a:tabLst>
                <a:tab pos="984885" algn="l"/>
                <a:tab pos="985519" algn="l"/>
              </a:tabLst>
            </a:pPr>
            <a:r>
              <a:rPr sz="2200" spc="-10" dirty="0">
                <a:latin typeface="Calibri"/>
                <a:cs typeface="Calibri"/>
              </a:rPr>
              <a:t>Eljárási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szabályok</a:t>
            </a:r>
            <a:endParaRPr sz="2200">
              <a:latin typeface="Calibri"/>
              <a:cs typeface="Calibri"/>
            </a:endParaRPr>
          </a:p>
          <a:p>
            <a:pPr marL="984885" lvl="1" indent="-515620">
              <a:lnSpc>
                <a:spcPts val="2630"/>
              </a:lnSpc>
              <a:buAutoNum type="arabicPeriod"/>
              <a:tabLst>
                <a:tab pos="984885" algn="l"/>
                <a:tab pos="985519" algn="l"/>
              </a:tabLst>
            </a:pPr>
            <a:r>
              <a:rPr sz="2200" spc="-15" dirty="0">
                <a:latin typeface="Calibri"/>
                <a:cs typeface="Calibri"/>
              </a:rPr>
              <a:t>Metaadatok</a:t>
            </a:r>
            <a:endParaRPr sz="2200">
              <a:latin typeface="Calibri"/>
              <a:cs typeface="Calibri"/>
            </a:endParaRPr>
          </a:p>
          <a:p>
            <a:pPr marL="241300" marR="1515745" indent="-229235" algn="just">
              <a:lnSpc>
                <a:spcPct val="80000"/>
              </a:lnSpc>
              <a:spcBef>
                <a:spcPts val="985"/>
              </a:spcBef>
              <a:buFont typeface="Arial"/>
              <a:buChar char="•"/>
              <a:tabLst>
                <a:tab pos="241935" algn="l"/>
              </a:tabLst>
            </a:pPr>
            <a:r>
              <a:rPr sz="2600" b="1" i="1" dirty="0">
                <a:latin typeface="Calibri"/>
                <a:cs typeface="Calibri"/>
              </a:rPr>
              <a:t>3/2018. (II. 21.) BM </a:t>
            </a:r>
            <a:r>
              <a:rPr sz="2600" b="1" i="1" spc="-5" dirty="0">
                <a:latin typeface="Calibri"/>
                <a:cs typeface="Calibri"/>
              </a:rPr>
              <a:t>rendelet </a:t>
            </a:r>
            <a:r>
              <a:rPr sz="2600" b="1" i="1" dirty="0">
                <a:latin typeface="Calibri"/>
                <a:cs typeface="Calibri"/>
              </a:rPr>
              <a:t>a </a:t>
            </a:r>
            <a:r>
              <a:rPr sz="2600" b="1" i="1" spc="-15" dirty="0">
                <a:latin typeface="Calibri"/>
                <a:cs typeface="Calibri"/>
              </a:rPr>
              <a:t>közfeladatot </a:t>
            </a:r>
            <a:r>
              <a:rPr sz="2600" b="1" i="1" spc="-10" dirty="0">
                <a:latin typeface="Calibri"/>
                <a:cs typeface="Calibri"/>
              </a:rPr>
              <a:t>ellátó </a:t>
            </a:r>
            <a:r>
              <a:rPr sz="2600" b="1" i="1" spc="-5" dirty="0">
                <a:latin typeface="Calibri"/>
                <a:cs typeface="Calibri"/>
              </a:rPr>
              <a:t>szerveknél </a:t>
            </a:r>
            <a:r>
              <a:rPr sz="2600" b="1" i="1" spc="-575" dirty="0">
                <a:latin typeface="Calibri"/>
                <a:cs typeface="Calibri"/>
              </a:rPr>
              <a:t> </a:t>
            </a:r>
            <a:r>
              <a:rPr sz="2600" b="1" i="1" spc="-10" dirty="0">
                <a:latin typeface="Calibri"/>
                <a:cs typeface="Calibri"/>
              </a:rPr>
              <a:t>alkalmazható </a:t>
            </a:r>
            <a:r>
              <a:rPr sz="2600" b="1" i="1" spc="-15" dirty="0">
                <a:latin typeface="Calibri"/>
                <a:cs typeface="Calibri"/>
              </a:rPr>
              <a:t>iratkezelési szoftverekkel </a:t>
            </a:r>
            <a:r>
              <a:rPr sz="2600" b="1" i="1" spc="-10" dirty="0">
                <a:latin typeface="Calibri"/>
                <a:cs typeface="Calibri"/>
              </a:rPr>
              <a:t>szemben </a:t>
            </a:r>
            <a:r>
              <a:rPr sz="2600" b="1" i="1" spc="-15" dirty="0">
                <a:latin typeface="Calibri"/>
                <a:cs typeface="Calibri"/>
              </a:rPr>
              <a:t>támasztott </a:t>
            </a:r>
            <a:r>
              <a:rPr sz="2600" b="1" i="1" spc="-10" dirty="0">
                <a:latin typeface="Calibri"/>
                <a:cs typeface="Calibri"/>
              </a:rPr>
              <a:t> </a:t>
            </a:r>
            <a:r>
              <a:rPr sz="2600" b="1" i="1" spc="-15" dirty="0">
                <a:latin typeface="Calibri"/>
                <a:cs typeface="Calibri"/>
              </a:rPr>
              <a:t>követelményekről</a:t>
            </a:r>
            <a:endParaRPr sz="2600">
              <a:latin typeface="Calibri"/>
              <a:cs typeface="Calibri"/>
            </a:endParaRPr>
          </a:p>
          <a:p>
            <a:pPr marL="241300" indent="-229235" algn="just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241935" algn="l"/>
              </a:tabLst>
            </a:pPr>
            <a:r>
              <a:rPr sz="2600" b="1" i="1" dirty="0">
                <a:latin typeface="Calibri"/>
                <a:cs typeface="Calibri"/>
              </a:rPr>
              <a:t>2021.</a:t>
            </a:r>
            <a:r>
              <a:rPr sz="2600" b="1" i="1" spc="-35" dirty="0">
                <a:latin typeface="Calibri"/>
                <a:cs typeface="Calibri"/>
              </a:rPr>
              <a:t> </a:t>
            </a:r>
            <a:r>
              <a:rPr sz="2600" b="1" i="1" spc="-10" dirty="0">
                <a:latin typeface="Calibri"/>
                <a:cs typeface="Calibri"/>
              </a:rPr>
              <a:t>évi</a:t>
            </a:r>
            <a:r>
              <a:rPr sz="2600" b="1" i="1" spc="-20" dirty="0">
                <a:latin typeface="Calibri"/>
                <a:cs typeface="Calibri"/>
              </a:rPr>
              <a:t> </a:t>
            </a:r>
            <a:r>
              <a:rPr sz="2600" b="1" i="1" spc="-55" dirty="0">
                <a:latin typeface="Calibri"/>
                <a:cs typeface="Calibri"/>
              </a:rPr>
              <a:t>LVI.</a:t>
            </a:r>
            <a:r>
              <a:rPr sz="2600" b="1" i="1" spc="-10" dirty="0">
                <a:latin typeface="Calibri"/>
                <a:cs typeface="Calibri"/>
              </a:rPr>
              <a:t> törvény</a:t>
            </a:r>
            <a:r>
              <a:rPr sz="2600" b="1" i="1" spc="10" dirty="0">
                <a:latin typeface="Calibri"/>
                <a:cs typeface="Calibri"/>
              </a:rPr>
              <a:t> </a:t>
            </a:r>
            <a:r>
              <a:rPr sz="2600" b="1" i="1" dirty="0">
                <a:latin typeface="Calibri"/>
                <a:cs typeface="Calibri"/>
              </a:rPr>
              <a:t>–</a:t>
            </a:r>
            <a:r>
              <a:rPr sz="2600" b="1" i="1" spc="-10" dirty="0">
                <a:latin typeface="Calibri"/>
                <a:cs typeface="Calibri"/>
              </a:rPr>
              <a:t> köziratvédelmi</a:t>
            </a:r>
            <a:r>
              <a:rPr sz="2600" b="1" i="1" spc="-15" dirty="0">
                <a:latin typeface="Calibri"/>
                <a:cs typeface="Calibri"/>
              </a:rPr>
              <a:t> </a:t>
            </a:r>
            <a:r>
              <a:rPr sz="2600" b="1" i="1" dirty="0">
                <a:latin typeface="Calibri"/>
                <a:cs typeface="Calibri"/>
              </a:rPr>
              <a:t>bírság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62464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MNL</a:t>
            </a:r>
            <a:r>
              <a:rPr spc="-15" dirty="0"/>
              <a:t> </a:t>
            </a:r>
            <a:r>
              <a:rPr spc="-10" dirty="0"/>
              <a:t>által</a:t>
            </a:r>
            <a:r>
              <a:rPr spc="-15" dirty="0"/>
              <a:t> </a:t>
            </a:r>
            <a:r>
              <a:rPr spc="-55" dirty="0"/>
              <a:t>kezelt</a:t>
            </a:r>
            <a:r>
              <a:rPr spc="10" dirty="0"/>
              <a:t> </a:t>
            </a:r>
            <a:r>
              <a:rPr spc="-35" dirty="0"/>
              <a:t>szabványok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06841"/>
            <a:ext cx="10295890" cy="245618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Metaadat-adatséma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megfeleltetés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rendelet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1.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melléklet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1.1.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B.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aa) </a:t>
            </a:r>
            <a:r>
              <a:rPr sz="2800" spc="-15" dirty="0">
                <a:latin typeface="Calibri"/>
                <a:cs typeface="Calibri"/>
              </a:rPr>
              <a:t>metadata.xml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adatcsere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sémája</a:t>
            </a:r>
            <a:endParaRPr sz="2800">
              <a:latin typeface="Calibri"/>
              <a:cs typeface="Calibri"/>
            </a:endParaRPr>
          </a:p>
          <a:p>
            <a:pPr marL="241300" marR="1015365" indent="-229235">
              <a:lnSpc>
                <a:spcPts val="3020"/>
              </a:lnSpc>
              <a:spcBef>
                <a:spcPts val="104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rendelet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2.,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3.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és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4.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melléklet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2.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pontja,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illetve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az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5.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melléklet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szerinti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metaadatok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adatcsere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sémája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közlevéltárakban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értelmezési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kötelezettség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alá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eső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adatformátumok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77482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EU –</a:t>
            </a:r>
            <a:r>
              <a:rPr spc="-10" dirty="0"/>
              <a:t> </a:t>
            </a:r>
            <a:r>
              <a:rPr spc="-5" dirty="0"/>
              <a:t>CEF</a:t>
            </a:r>
            <a:r>
              <a:rPr dirty="0"/>
              <a:t> </a:t>
            </a:r>
            <a:r>
              <a:rPr spc="-10" dirty="0"/>
              <a:t>eArchiving</a:t>
            </a:r>
            <a:r>
              <a:rPr spc="-25" dirty="0"/>
              <a:t> </a:t>
            </a:r>
            <a:r>
              <a:rPr spc="-5" dirty="0"/>
              <a:t>Building</a:t>
            </a:r>
            <a:r>
              <a:rPr spc="10" dirty="0"/>
              <a:t> </a:t>
            </a:r>
            <a:r>
              <a:rPr spc="-5" dirty="0"/>
              <a:t>Block</a:t>
            </a:r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53548" y="2496783"/>
            <a:ext cx="5567277" cy="2751692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69872" y="2486786"/>
            <a:ext cx="2457450" cy="22669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768" y="609676"/>
            <a:ext cx="462978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Megőrzés</a:t>
            </a:r>
            <a:r>
              <a:rPr spc="-50" dirty="0"/>
              <a:t> </a:t>
            </a:r>
            <a:r>
              <a:rPr spc="-15" dirty="0"/>
              <a:t>problémái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8768" y="2387623"/>
            <a:ext cx="3319779" cy="207073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15" dirty="0">
                <a:latin typeface="Calibri"/>
                <a:cs typeface="Calibri"/>
              </a:rPr>
              <a:t>Mennyiség</a:t>
            </a:r>
            <a:endParaRPr sz="28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30" dirty="0">
                <a:latin typeface="Calibri"/>
                <a:cs typeface="Calibri"/>
              </a:rPr>
              <a:t>Változatosság</a:t>
            </a:r>
            <a:endParaRPr sz="28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66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25" dirty="0">
                <a:latin typeface="Calibri"/>
                <a:cs typeface="Calibri"/>
              </a:rPr>
              <a:t>Technológiai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avulás</a:t>
            </a:r>
            <a:endParaRPr sz="28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66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15" dirty="0">
                <a:latin typeface="Calibri"/>
                <a:cs typeface="Calibri"/>
              </a:rPr>
              <a:t>Értelmezhetőség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022388" y="1402080"/>
            <a:ext cx="3423716" cy="44287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04316" y="453132"/>
            <a:ext cx="9921240" cy="2389127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072996" y="3702171"/>
            <a:ext cx="1837634" cy="182823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668011" y="3601211"/>
            <a:ext cx="2319528" cy="231952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028444" y="3898391"/>
            <a:ext cx="1630680" cy="1725168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5"/>
              </a:spcBef>
            </a:pPr>
            <a:r>
              <a:rPr spc="-15" dirty="0"/>
              <a:t>Konklúziók</a:t>
            </a:r>
            <a:r>
              <a:rPr spc="30" dirty="0"/>
              <a:t> </a:t>
            </a:r>
            <a:r>
              <a:rPr dirty="0"/>
              <a:t>–</a:t>
            </a:r>
            <a:r>
              <a:rPr spc="-5" dirty="0"/>
              <a:t> </a:t>
            </a:r>
            <a:r>
              <a:rPr spc="-35" dirty="0"/>
              <a:t>Iratkezelésfelügyeleti</a:t>
            </a:r>
            <a:r>
              <a:rPr spc="-5" dirty="0"/>
              <a:t> </a:t>
            </a:r>
            <a:r>
              <a:rPr spc="-15" dirty="0"/>
              <a:t>Osztály </a:t>
            </a:r>
            <a:r>
              <a:rPr spc="-980" dirty="0"/>
              <a:t> </a:t>
            </a:r>
            <a:r>
              <a:rPr spc="-25" dirty="0"/>
              <a:t>megnövekedett</a:t>
            </a:r>
            <a:r>
              <a:rPr spc="15" dirty="0"/>
              <a:t> </a:t>
            </a:r>
            <a:r>
              <a:rPr spc="-35" dirty="0"/>
              <a:t>szerepe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4592" y="2031644"/>
            <a:ext cx="8088630" cy="3681729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40665" indent="-228600">
              <a:lnSpc>
                <a:spcPct val="100000"/>
              </a:lnSpc>
              <a:spcBef>
                <a:spcPts val="42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25" dirty="0">
                <a:latin typeface="Calibri"/>
                <a:cs typeface="Calibri"/>
              </a:rPr>
              <a:t>Tanácsadás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az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iratkezelés </a:t>
            </a:r>
            <a:r>
              <a:rPr sz="2800" spc="-20" dirty="0">
                <a:latin typeface="Calibri"/>
                <a:cs typeface="Calibri"/>
              </a:rPr>
              <a:t>rendszereinek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kialakításában</a:t>
            </a:r>
            <a:endParaRPr sz="280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32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25" dirty="0">
                <a:latin typeface="Calibri"/>
                <a:cs typeface="Calibri"/>
              </a:rPr>
              <a:t>Szabványok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kezelése</a:t>
            </a:r>
            <a:endParaRPr sz="280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34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30" dirty="0">
                <a:latin typeface="Calibri"/>
                <a:cs typeface="Calibri"/>
              </a:rPr>
              <a:t>Iratkezelés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ellenőrzése</a:t>
            </a:r>
            <a:endParaRPr sz="2800">
              <a:latin typeface="Calibri"/>
              <a:cs typeface="Calibri"/>
            </a:endParaRPr>
          </a:p>
          <a:p>
            <a:pPr marL="240665" indent="-228600">
              <a:lnSpc>
                <a:spcPts val="3329"/>
              </a:lnSpc>
              <a:spcBef>
                <a:spcPts val="32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25" dirty="0">
                <a:latin typeface="Calibri"/>
                <a:cs typeface="Calibri"/>
              </a:rPr>
              <a:t>Iratátvétel</a:t>
            </a:r>
            <a:endParaRPr sz="2800">
              <a:latin typeface="Calibri"/>
              <a:cs typeface="Calibri"/>
            </a:endParaRPr>
          </a:p>
          <a:p>
            <a:pPr marL="697865" lvl="1" indent="-229235">
              <a:lnSpc>
                <a:spcPts val="2810"/>
              </a:lnSpc>
              <a:buFont typeface="Arial"/>
              <a:buChar char="•"/>
              <a:tabLst>
                <a:tab pos="698500" algn="l"/>
              </a:tabLst>
            </a:pPr>
            <a:r>
              <a:rPr sz="2400" spc="-15" dirty="0">
                <a:latin typeface="Calibri"/>
                <a:cs typeface="Calibri"/>
              </a:rPr>
              <a:t>Iratátadási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megállapodás</a:t>
            </a:r>
            <a:r>
              <a:rPr sz="2400" spc="-20" dirty="0">
                <a:latin typeface="Calibri"/>
                <a:cs typeface="Calibri"/>
              </a:rPr>
              <a:t> szerepe</a:t>
            </a:r>
            <a:endParaRPr sz="2400">
              <a:latin typeface="Calibri"/>
              <a:cs typeface="Calibri"/>
            </a:endParaRPr>
          </a:p>
          <a:p>
            <a:pPr marL="697865" lvl="1" indent="-229235">
              <a:lnSpc>
                <a:spcPts val="2805"/>
              </a:lnSpc>
              <a:buFont typeface="Arial"/>
              <a:buChar char="•"/>
              <a:tabLst>
                <a:tab pos="698500" algn="l"/>
              </a:tabLst>
            </a:pPr>
            <a:r>
              <a:rPr sz="2400" spc="-15" dirty="0">
                <a:latin typeface="Calibri"/>
                <a:cs typeface="Calibri"/>
              </a:rPr>
              <a:t>Iratértékelés</a:t>
            </a:r>
            <a:endParaRPr sz="2400">
              <a:latin typeface="Calibri"/>
              <a:cs typeface="Calibri"/>
            </a:endParaRPr>
          </a:p>
          <a:p>
            <a:pPr marL="697865" lvl="1" indent="-229235">
              <a:lnSpc>
                <a:spcPts val="2810"/>
              </a:lnSpc>
              <a:buFont typeface="Arial"/>
              <a:buChar char="•"/>
              <a:tabLst>
                <a:tab pos="698500" algn="l"/>
              </a:tabLst>
            </a:pPr>
            <a:r>
              <a:rPr sz="2400" spc="-35" dirty="0">
                <a:latin typeface="Calibri"/>
                <a:cs typeface="Calibri"/>
              </a:rPr>
              <a:t>Tudatos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gyarapítás</a:t>
            </a:r>
            <a:endParaRPr sz="2400">
              <a:latin typeface="Calibri"/>
              <a:cs typeface="Calibri"/>
            </a:endParaRPr>
          </a:p>
          <a:p>
            <a:pPr marL="697865" lvl="1" indent="-229235">
              <a:lnSpc>
                <a:spcPts val="2800"/>
              </a:lnSpc>
              <a:buFont typeface="Arial"/>
              <a:buChar char="•"/>
              <a:tabLst>
                <a:tab pos="698500" algn="l"/>
              </a:tabLst>
            </a:pPr>
            <a:r>
              <a:rPr sz="2400" spc="-10" dirty="0">
                <a:latin typeface="Calibri"/>
                <a:cs typeface="Calibri"/>
              </a:rPr>
              <a:t>Metaadatok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ellenőrzése</a:t>
            </a:r>
            <a:endParaRPr sz="2400">
              <a:latin typeface="Calibri"/>
              <a:cs typeface="Calibri"/>
            </a:endParaRPr>
          </a:p>
          <a:p>
            <a:pPr marL="697865" lvl="1" indent="-229235">
              <a:lnSpc>
                <a:spcPts val="2840"/>
              </a:lnSpc>
              <a:buFont typeface="Arial"/>
              <a:buChar char="•"/>
              <a:tabLst>
                <a:tab pos="698500" algn="l"/>
              </a:tabLst>
            </a:pPr>
            <a:r>
              <a:rPr sz="2400" spc="-10" dirty="0">
                <a:latin typeface="Calibri"/>
                <a:cs typeface="Calibri"/>
              </a:rPr>
              <a:t>Értelmezhetőség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ellenőrzése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093583" y="2908023"/>
            <a:ext cx="5874385" cy="3743325"/>
            <a:chOff x="6093583" y="2908023"/>
            <a:chExt cx="5874385" cy="374332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93583" y="2908023"/>
              <a:ext cx="5874010" cy="3742836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213348" y="3028187"/>
              <a:ext cx="5474208" cy="334213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5679945"/>
            <a:ext cx="12192000" cy="1178560"/>
            <a:chOff x="0" y="5679945"/>
            <a:chExt cx="12192000" cy="1178560"/>
          </a:xfrm>
        </p:grpSpPr>
        <p:pic>
          <p:nvPicPr>
            <p:cNvPr id="3" name="object 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96967" y="5986430"/>
              <a:ext cx="7495031" cy="87156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5679945"/>
              <a:ext cx="6551676" cy="1178051"/>
            </a:xfrm>
            <a:prstGeom prst="rect">
              <a:avLst/>
            </a:prstGeom>
          </p:spPr>
        </p:pic>
      </p:grpSp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726168" y="0"/>
            <a:ext cx="2465831" cy="42824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59760" y="147925"/>
            <a:ext cx="1899698" cy="233463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0" y="2208276"/>
            <a:ext cx="12192000" cy="993775"/>
          </a:xfrm>
          <a:prstGeom prst="rect">
            <a:avLst/>
          </a:prstGeom>
          <a:solidFill>
            <a:srgbClr val="436271"/>
          </a:solidFill>
        </p:spPr>
        <p:txBody>
          <a:bodyPr vert="horz" wrap="square" lIns="0" tIns="140335" rIns="0" bIns="0" rtlCol="0">
            <a:spAutoFit/>
          </a:bodyPr>
          <a:lstStyle/>
          <a:p>
            <a:pPr marL="954405">
              <a:lnSpc>
                <a:spcPct val="100000"/>
              </a:lnSpc>
              <a:spcBef>
                <a:spcPts val="1105"/>
              </a:spcBef>
            </a:pPr>
            <a:r>
              <a:rPr sz="4400" b="0" spc="-65" dirty="0">
                <a:solidFill>
                  <a:srgbClr val="FFFFFF"/>
                </a:solidFill>
                <a:latin typeface="Calibri Light"/>
                <a:cs typeface="Calibri Light"/>
              </a:rPr>
              <a:t>Köszönöm</a:t>
            </a:r>
            <a:r>
              <a:rPr sz="4400" b="0" spc="-14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4400" b="0" dirty="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sz="4400" b="0" spc="-6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4400" b="0" spc="-40" dirty="0">
                <a:solidFill>
                  <a:srgbClr val="FFFFFF"/>
                </a:solidFill>
                <a:latin typeface="Calibri Light"/>
                <a:cs typeface="Calibri Light"/>
              </a:rPr>
              <a:t>figyelmet!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0" y="3201923"/>
            <a:ext cx="12192000" cy="1507490"/>
          </a:xfrm>
          <a:prstGeom prst="rect">
            <a:avLst/>
          </a:prstGeom>
          <a:solidFill>
            <a:srgbClr val="C8D5E1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2950">
              <a:latin typeface="Times New Roman"/>
              <a:cs typeface="Times New Roman"/>
            </a:endParaRPr>
          </a:p>
          <a:p>
            <a:pPr marL="1026160">
              <a:lnSpc>
                <a:spcPct val="100000"/>
              </a:lnSpc>
            </a:pPr>
            <a:r>
              <a:rPr sz="3100" b="0" spc="-45" dirty="0">
                <a:solidFill>
                  <a:srgbClr val="436271"/>
                </a:solidFill>
                <a:latin typeface="Calibri Light"/>
                <a:cs typeface="Calibri Light"/>
                <a:hlinkClick r:id="rId7"/>
              </a:rPr>
              <a:t>szatucsek.zoltan@mnl.gov.hu</a:t>
            </a:r>
            <a:endParaRPr sz="31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399605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Mitől</a:t>
            </a:r>
            <a:r>
              <a:rPr spc="-5" dirty="0"/>
              <a:t> más?</a:t>
            </a:r>
            <a:r>
              <a:rPr spc="-15" dirty="0"/>
              <a:t> </a:t>
            </a:r>
            <a:r>
              <a:rPr dirty="0"/>
              <a:t>1.</a:t>
            </a:r>
            <a:r>
              <a:rPr spc="-15" dirty="0"/>
              <a:t> </a:t>
            </a:r>
            <a:r>
              <a:rPr spc="-10" dirty="0"/>
              <a:t>Sok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742944" y="1274114"/>
            <a:ext cx="8164195" cy="5270500"/>
            <a:chOff x="3742944" y="1274114"/>
            <a:chExt cx="8164195" cy="5270500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42944" y="1274114"/>
              <a:ext cx="8164195" cy="527011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38016" y="1469135"/>
              <a:ext cx="7613904" cy="471982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536638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Mitől</a:t>
            </a:r>
            <a:r>
              <a:rPr spc="-5" dirty="0"/>
              <a:t> más?</a:t>
            </a:r>
            <a:r>
              <a:rPr spc="-15" dirty="0"/>
              <a:t> </a:t>
            </a:r>
            <a:r>
              <a:rPr dirty="0"/>
              <a:t>2.</a:t>
            </a:r>
            <a:r>
              <a:rPr spc="-20" dirty="0"/>
              <a:t> </a:t>
            </a:r>
            <a:r>
              <a:rPr spc="-10" dirty="0"/>
              <a:t>Használat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189"/>
            <a:ext cx="10071100" cy="264414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 marR="5080" indent="-229235">
              <a:lnSpc>
                <a:spcPts val="3030"/>
              </a:lnSpc>
              <a:spcBef>
                <a:spcPts val="4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Az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elektronikus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iratok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kommunikációt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alakították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át.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Nem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média,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hanem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más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tartalom</a:t>
            </a:r>
            <a:r>
              <a:rPr sz="2800" spc="-5" dirty="0">
                <a:latin typeface="Calibri"/>
                <a:cs typeface="Calibri"/>
              </a:rPr>
              <a:t> és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5" dirty="0">
                <a:latin typeface="Calibri"/>
                <a:cs typeface="Calibri"/>
              </a:rPr>
              <a:t>funkció</a:t>
            </a:r>
            <a:endParaRPr sz="28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195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10" dirty="0">
                <a:latin typeface="Calibri"/>
                <a:cs typeface="Calibri"/>
              </a:rPr>
              <a:t>másra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használják</a:t>
            </a:r>
            <a:endParaRPr sz="24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15" dirty="0">
                <a:latin typeface="Calibri"/>
                <a:cs typeface="Calibri"/>
              </a:rPr>
              <a:t>másként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használják</a:t>
            </a:r>
            <a:endParaRPr sz="24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3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Más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az</a:t>
            </a:r>
            <a:r>
              <a:rPr sz="2800" spc="-10" dirty="0">
                <a:latin typeface="Calibri"/>
                <a:cs typeface="Calibri"/>
              </a:rPr>
              <a:t> adat</a:t>
            </a:r>
            <a:r>
              <a:rPr sz="2800" spc="-5" dirty="0">
                <a:latin typeface="Calibri"/>
                <a:cs typeface="Calibri"/>
              </a:rPr>
              <a:t> és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az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információ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kapcsolata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Más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az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információ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kinyerésének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módja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75241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Mitől</a:t>
            </a:r>
            <a:r>
              <a:rPr spc="10" dirty="0"/>
              <a:t> </a:t>
            </a:r>
            <a:r>
              <a:rPr spc="-5" dirty="0"/>
              <a:t>más?</a:t>
            </a:r>
            <a:r>
              <a:rPr dirty="0"/>
              <a:t> 3.</a:t>
            </a:r>
            <a:r>
              <a:rPr spc="-5" dirty="0"/>
              <a:t> </a:t>
            </a:r>
            <a:r>
              <a:rPr spc="-40" dirty="0"/>
              <a:t>Technológiai</a:t>
            </a:r>
            <a:r>
              <a:rPr spc="30" dirty="0"/>
              <a:t> </a:t>
            </a:r>
            <a:r>
              <a:rPr spc="-10" dirty="0"/>
              <a:t>avulás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06841"/>
            <a:ext cx="5868670" cy="156146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Elektronikus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irat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archiválás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paradoxona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Fizikai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instabilitás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Intellektuális </a:t>
            </a:r>
            <a:r>
              <a:rPr sz="2800" spc="-15" dirty="0">
                <a:latin typeface="Calibri"/>
                <a:cs typeface="Calibri"/>
              </a:rPr>
              <a:t>instabilitás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42859" y="2339339"/>
            <a:ext cx="3995928" cy="399592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609676"/>
            <a:ext cx="69786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latin typeface="Calibri Light"/>
                <a:cs typeface="Calibri Light"/>
              </a:rPr>
              <a:t>Mitől</a:t>
            </a:r>
            <a:r>
              <a:rPr sz="4400" b="0" spc="5" dirty="0">
                <a:latin typeface="Calibri Light"/>
                <a:cs typeface="Calibri Light"/>
              </a:rPr>
              <a:t> </a:t>
            </a:r>
            <a:r>
              <a:rPr sz="4400" b="0" spc="-5" dirty="0">
                <a:latin typeface="Calibri Light"/>
                <a:cs typeface="Calibri Light"/>
              </a:rPr>
              <a:t>más?</a:t>
            </a:r>
            <a:r>
              <a:rPr sz="4400" b="0" spc="-10" dirty="0">
                <a:latin typeface="Calibri Light"/>
                <a:cs typeface="Calibri Light"/>
              </a:rPr>
              <a:t> </a:t>
            </a:r>
            <a:r>
              <a:rPr sz="4400" b="0" dirty="0">
                <a:latin typeface="Calibri Light"/>
                <a:cs typeface="Calibri Light"/>
              </a:rPr>
              <a:t>4.</a:t>
            </a:r>
            <a:r>
              <a:rPr sz="4400" b="0" spc="-10" dirty="0">
                <a:latin typeface="Calibri Light"/>
                <a:cs typeface="Calibri Light"/>
              </a:rPr>
              <a:t> Értelmezhetőség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52345" y="2957979"/>
            <a:ext cx="2892425" cy="1560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315085" algn="r">
              <a:lnSpc>
                <a:spcPct val="119900"/>
              </a:lnSpc>
              <a:spcBef>
                <a:spcPts val="100"/>
              </a:spcBef>
            </a:pPr>
            <a:r>
              <a:rPr sz="2800" spc="-5" dirty="0">
                <a:latin typeface="Calibri"/>
                <a:cs typeface="Calibri"/>
              </a:rPr>
              <a:t>mit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jelent?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mire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vonatkozik? 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hogyan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keletkezett?</a:t>
            </a:r>
            <a:endParaRPr sz="28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121679" y="1920680"/>
            <a:ext cx="6511925" cy="4434205"/>
            <a:chOff x="5121679" y="1920680"/>
            <a:chExt cx="6511925" cy="443420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21679" y="1920680"/>
              <a:ext cx="6511497" cy="4434136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241036" y="2040636"/>
              <a:ext cx="6112764" cy="403402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5"/>
              </a:spcBef>
            </a:pPr>
            <a:r>
              <a:rPr dirty="0"/>
              <a:t>Ha</a:t>
            </a:r>
            <a:r>
              <a:rPr spc="-10" dirty="0"/>
              <a:t> </a:t>
            </a:r>
            <a:r>
              <a:rPr dirty="0"/>
              <a:t>más az</a:t>
            </a:r>
            <a:r>
              <a:rPr spc="15" dirty="0"/>
              <a:t> </a:t>
            </a:r>
            <a:r>
              <a:rPr spc="-10" dirty="0"/>
              <a:t>adat,</a:t>
            </a:r>
            <a:r>
              <a:rPr dirty="0"/>
              <a:t> </a:t>
            </a:r>
            <a:r>
              <a:rPr spc="-5" dirty="0"/>
              <a:t>mások</a:t>
            </a:r>
            <a:r>
              <a:rPr dirty="0"/>
              <a:t> a </a:t>
            </a:r>
            <a:r>
              <a:rPr spc="-15" dirty="0"/>
              <a:t>vele</a:t>
            </a:r>
            <a:r>
              <a:rPr spc="15" dirty="0"/>
              <a:t> </a:t>
            </a:r>
            <a:r>
              <a:rPr spc="-15" dirty="0"/>
              <a:t>kapcsolatos </a:t>
            </a:r>
            <a:r>
              <a:rPr spc="-980" dirty="0"/>
              <a:t> </a:t>
            </a:r>
            <a:r>
              <a:rPr spc="-30" dirty="0"/>
              <a:t>feladatok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76042" y="2132837"/>
            <a:ext cx="7588884" cy="30111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ts val="3190"/>
              </a:lnSpc>
              <a:spcBef>
                <a:spcPts val="9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5" dirty="0">
                <a:latin typeface="Calibri"/>
                <a:cs typeface="Calibri"/>
              </a:rPr>
              <a:t>Levéltár: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iratértékelés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/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Könyvtár,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múzeum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gyűjtés,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3190"/>
              </a:lnSpc>
            </a:pPr>
            <a:r>
              <a:rPr sz="2800" spc="-5" dirty="0">
                <a:latin typeface="Calibri"/>
                <a:cs typeface="Calibri"/>
              </a:rPr>
              <a:t>/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Tudós/Írói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hagyaték: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digitális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archeológia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ts val="3020"/>
              </a:lnSpc>
              <a:spcBef>
                <a:spcPts val="105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latin typeface="Calibri"/>
                <a:cs typeface="Calibri"/>
              </a:rPr>
              <a:t>Megőrzés</a:t>
            </a:r>
            <a:r>
              <a:rPr sz="2800" spc="14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tárgya</a:t>
            </a:r>
            <a:r>
              <a:rPr sz="2800" spc="14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(jelentős</a:t>
            </a:r>
            <a:r>
              <a:rPr sz="2800" spc="1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tulajdonságok</a:t>
            </a:r>
            <a:r>
              <a:rPr sz="2800" spc="17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5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content,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context,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structure,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appearance,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behaviour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Rothenberg&amp;Bikson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1999)</a:t>
            </a:r>
            <a:endParaRPr sz="2800">
              <a:latin typeface="Calibri"/>
              <a:cs typeface="Calibri"/>
            </a:endParaRPr>
          </a:p>
          <a:p>
            <a:pPr marL="241300" marR="955040" indent="-228600">
              <a:lnSpc>
                <a:spcPts val="3020"/>
              </a:lnSpc>
              <a:spcBef>
                <a:spcPts val="101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latin typeface="Calibri"/>
                <a:cs typeface="Calibri"/>
              </a:rPr>
              <a:t>Megőrzés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módja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(aktív,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különböző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tartalmak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különböző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megőrzési </a:t>
            </a:r>
            <a:r>
              <a:rPr sz="2800" spc="-5" dirty="0">
                <a:latin typeface="Calibri"/>
                <a:cs typeface="Calibri"/>
              </a:rPr>
              <a:t>módot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igényelnek)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49669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5" dirty="0">
                <a:solidFill>
                  <a:srgbClr val="30517C"/>
                </a:solidFill>
              </a:rPr>
              <a:t>Komplex</a:t>
            </a:r>
            <a:r>
              <a:rPr spc="-40" dirty="0">
                <a:solidFill>
                  <a:srgbClr val="30517C"/>
                </a:solidFill>
              </a:rPr>
              <a:t> </a:t>
            </a:r>
            <a:r>
              <a:rPr spc="-35" dirty="0">
                <a:solidFill>
                  <a:srgbClr val="30517C"/>
                </a:solidFill>
              </a:rPr>
              <a:t>megközelítés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388620" marR="262255" indent="-228600">
              <a:lnSpc>
                <a:spcPct val="70100"/>
              </a:lnSpc>
              <a:spcBef>
                <a:spcPts val="960"/>
              </a:spcBef>
              <a:buFont typeface="Wingdings"/>
              <a:buChar char=""/>
              <a:tabLst>
                <a:tab pos="389890" algn="l"/>
              </a:tabLst>
            </a:pPr>
            <a:r>
              <a:rPr dirty="0"/>
              <a:t>A </a:t>
            </a:r>
            <a:r>
              <a:rPr spc="-5" dirty="0"/>
              <a:t>digitálisan </a:t>
            </a:r>
            <a:r>
              <a:rPr spc="-25" dirty="0"/>
              <a:t>keletkezett </a:t>
            </a:r>
            <a:r>
              <a:rPr spc="-15" dirty="0"/>
              <a:t>kulturális </a:t>
            </a:r>
            <a:r>
              <a:rPr spc="-5" dirty="0"/>
              <a:t>objektumok </a:t>
            </a:r>
            <a:r>
              <a:rPr dirty="0"/>
              <a:t>az </a:t>
            </a:r>
            <a:r>
              <a:rPr spc="-5" dirty="0"/>
              <a:t>élet </a:t>
            </a:r>
            <a:r>
              <a:rPr spc="-15" dirty="0"/>
              <a:t>végtelen </a:t>
            </a:r>
            <a:r>
              <a:rPr spc="-10" dirty="0"/>
              <a:t>sokféleségének </a:t>
            </a:r>
            <a:r>
              <a:rPr spc="-530" dirty="0"/>
              <a:t> </a:t>
            </a:r>
            <a:r>
              <a:rPr spc="-15" dirty="0"/>
              <a:t>lenyomatai. </a:t>
            </a:r>
            <a:r>
              <a:rPr dirty="0"/>
              <a:t>A </a:t>
            </a:r>
            <a:r>
              <a:rPr spc="-5" dirty="0"/>
              <a:t>minisztériumok </a:t>
            </a:r>
            <a:r>
              <a:rPr spc="-10" dirty="0"/>
              <a:t>információs struktúrái </a:t>
            </a:r>
            <a:r>
              <a:rPr spc="-5" dirty="0"/>
              <a:t>teljesen eltérnek </a:t>
            </a:r>
            <a:r>
              <a:rPr dirty="0"/>
              <a:t>a </a:t>
            </a:r>
            <a:r>
              <a:rPr spc="5" dirty="0"/>
              <a:t> </a:t>
            </a:r>
            <a:r>
              <a:rPr spc="-10" dirty="0"/>
              <a:t>hatósági</a:t>
            </a:r>
            <a:r>
              <a:rPr spc="-15" dirty="0"/>
              <a:t> </a:t>
            </a:r>
            <a:r>
              <a:rPr spc="-20" dirty="0"/>
              <a:t>feladatokat</a:t>
            </a:r>
            <a:r>
              <a:rPr spc="-15" dirty="0"/>
              <a:t> </a:t>
            </a:r>
            <a:r>
              <a:rPr spc="-10" dirty="0"/>
              <a:t>ellátó </a:t>
            </a:r>
            <a:r>
              <a:rPr spc="-20" dirty="0"/>
              <a:t>szervekétől</a:t>
            </a:r>
            <a:r>
              <a:rPr spc="-25" dirty="0"/>
              <a:t> </a:t>
            </a:r>
            <a:r>
              <a:rPr dirty="0"/>
              <a:t>és</a:t>
            </a:r>
            <a:r>
              <a:rPr spc="5" dirty="0"/>
              <a:t> </a:t>
            </a:r>
            <a:r>
              <a:rPr spc="-10" dirty="0"/>
              <a:t>értékelésük,</a:t>
            </a:r>
            <a:r>
              <a:rPr spc="-30" dirty="0"/>
              <a:t> </a:t>
            </a:r>
            <a:r>
              <a:rPr spc="-15" dirty="0"/>
              <a:t>feldolgozások</a:t>
            </a:r>
          </a:p>
          <a:p>
            <a:pPr marL="388620">
              <a:lnSpc>
                <a:spcPts val="1585"/>
              </a:lnSpc>
            </a:pPr>
            <a:r>
              <a:rPr spc="-10" dirty="0"/>
              <a:t>szempontjai alapvetően</a:t>
            </a:r>
            <a:r>
              <a:rPr dirty="0"/>
              <a:t> </a:t>
            </a:r>
            <a:r>
              <a:rPr spc="-10" dirty="0"/>
              <a:t>különböznek</a:t>
            </a:r>
            <a:r>
              <a:rPr spc="15" dirty="0"/>
              <a:t> </a:t>
            </a:r>
            <a:r>
              <a:rPr dirty="0"/>
              <a:t>egy</a:t>
            </a:r>
            <a:r>
              <a:rPr spc="-10" dirty="0"/>
              <a:t> politikus,</a:t>
            </a:r>
            <a:r>
              <a:rPr dirty="0"/>
              <a:t> </a:t>
            </a:r>
            <a:r>
              <a:rPr spc="-5" dirty="0"/>
              <a:t>tudós</a:t>
            </a:r>
            <a:r>
              <a:rPr dirty="0"/>
              <a:t> </a:t>
            </a:r>
            <a:r>
              <a:rPr spc="-15" dirty="0"/>
              <a:t>magánirataitól,</a:t>
            </a:r>
            <a:r>
              <a:rPr spc="-35" dirty="0"/>
              <a:t> </a:t>
            </a:r>
            <a:r>
              <a:rPr dirty="0"/>
              <a:t>egy</a:t>
            </a:r>
          </a:p>
          <a:p>
            <a:pPr marL="388620" marR="86360">
              <a:lnSpc>
                <a:spcPct val="70000"/>
              </a:lnSpc>
              <a:spcBef>
                <a:spcPts val="434"/>
              </a:spcBef>
            </a:pPr>
            <a:r>
              <a:rPr spc="-10" dirty="0"/>
              <a:t>irodalmi </a:t>
            </a:r>
            <a:r>
              <a:rPr spc="-15" dirty="0"/>
              <a:t>hagyatéktól </a:t>
            </a:r>
            <a:r>
              <a:rPr spc="-10" dirty="0"/>
              <a:t>vagy </a:t>
            </a:r>
            <a:r>
              <a:rPr dirty="0"/>
              <a:t>az </a:t>
            </a:r>
            <a:r>
              <a:rPr spc="-5" dirty="0"/>
              <a:t>audiovizuális </a:t>
            </a:r>
            <a:r>
              <a:rPr spc="-15" dirty="0"/>
              <a:t>műalkotásoktól. </a:t>
            </a:r>
            <a:r>
              <a:rPr spc="-10" dirty="0"/>
              <a:t>Egyes </a:t>
            </a:r>
            <a:r>
              <a:rPr spc="-5" dirty="0"/>
              <a:t>tartalmaknál </a:t>
            </a:r>
            <a:r>
              <a:rPr dirty="0"/>
              <a:t>a </a:t>
            </a:r>
            <a:r>
              <a:rPr spc="-530" dirty="0"/>
              <a:t> </a:t>
            </a:r>
            <a:r>
              <a:rPr spc="-25" dirty="0"/>
              <a:t>szöveg</a:t>
            </a:r>
            <a:r>
              <a:rPr spc="5" dirty="0"/>
              <a:t> </a:t>
            </a:r>
            <a:r>
              <a:rPr spc="-10" dirty="0"/>
              <a:t>megőrzése</a:t>
            </a:r>
            <a:r>
              <a:rPr spc="-20" dirty="0"/>
              <a:t> </a:t>
            </a:r>
            <a:r>
              <a:rPr dirty="0"/>
              <a:t>a</a:t>
            </a:r>
            <a:r>
              <a:rPr spc="5" dirty="0"/>
              <a:t> </a:t>
            </a:r>
            <a:r>
              <a:rPr spc="-20" dirty="0"/>
              <a:t>fontos,</a:t>
            </a:r>
            <a:r>
              <a:rPr spc="5" dirty="0"/>
              <a:t> </a:t>
            </a:r>
            <a:r>
              <a:rPr spc="-15" dirty="0"/>
              <a:t>háttérbe</a:t>
            </a:r>
            <a:r>
              <a:rPr spc="10" dirty="0"/>
              <a:t> </a:t>
            </a:r>
            <a:r>
              <a:rPr spc="-20" dirty="0"/>
              <a:t>szorítva</a:t>
            </a:r>
            <a:r>
              <a:rPr dirty="0"/>
              <a:t> az</a:t>
            </a:r>
            <a:r>
              <a:rPr spc="-15" dirty="0"/>
              <a:t> </a:t>
            </a:r>
            <a:r>
              <a:rPr spc="-10" dirty="0"/>
              <a:t>eredetiséget,</a:t>
            </a:r>
            <a:r>
              <a:rPr spc="5" dirty="0"/>
              <a:t> </a:t>
            </a:r>
            <a:r>
              <a:rPr dirty="0"/>
              <a:t>az</a:t>
            </a:r>
            <a:r>
              <a:rPr spc="5" dirty="0"/>
              <a:t> </a:t>
            </a:r>
            <a:r>
              <a:rPr spc="-10" dirty="0"/>
              <a:t>integritást,</a:t>
            </a:r>
            <a:r>
              <a:rPr spc="-40" dirty="0"/>
              <a:t> </a:t>
            </a:r>
            <a:r>
              <a:rPr dirty="0"/>
              <a:t>a </a:t>
            </a:r>
            <a:r>
              <a:rPr spc="5" dirty="0"/>
              <a:t> </a:t>
            </a:r>
            <a:r>
              <a:rPr spc="-10" dirty="0"/>
              <a:t>hitelességet,</a:t>
            </a:r>
            <a:r>
              <a:rPr spc="-20" dirty="0"/>
              <a:t> </a:t>
            </a:r>
            <a:r>
              <a:rPr dirty="0"/>
              <a:t>amelynek</a:t>
            </a:r>
            <a:r>
              <a:rPr spc="-25" dirty="0"/>
              <a:t> </a:t>
            </a:r>
            <a:r>
              <a:rPr spc="-5" dirty="0"/>
              <a:t>elsődlegessége</a:t>
            </a:r>
            <a:r>
              <a:rPr spc="10" dirty="0"/>
              <a:t> </a:t>
            </a:r>
            <a:r>
              <a:rPr spc="-5" dirty="0"/>
              <a:t>nem</a:t>
            </a:r>
            <a:r>
              <a:rPr spc="-15" dirty="0"/>
              <a:t> vonható</a:t>
            </a:r>
            <a:r>
              <a:rPr dirty="0"/>
              <a:t> </a:t>
            </a:r>
            <a:r>
              <a:rPr spc="-10" dirty="0"/>
              <a:t>kétségbe </a:t>
            </a:r>
            <a:r>
              <a:rPr dirty="0"/>
              <a:t>a</a:t>
            </a:r>
            <a:r>
              <a:rPr spc="-15" dirty="0"/>
              <a:t> törvények</a:t>
            </a:r>
          </a:p>
          <a:p>
            <a:pPr marL="388620">
              <a:lnSpc>
                <a:spcPts val="1585"/>
              </a:lnSpc>
            </a:pPr>
            <a:r>
              <a:rPr spc="-5" dirty="0"/>
              <a:t>eredeti </a:t>
            </a:r>
            <a:r>
              <a:rPr spc="-10" dirty="0"/>
              <a:t>példányainak</a:t>
            </a:r>
            <a:r>
              <a:rPr spc="-15" dirty="0"/>
              <a:t> </a:t>
            </a:r>
            <a:r>
              <a:rPr spc="-10" dirty="0"/>
              <a:t>vagy</a:t>
            </a:r>
            <a:r>
              <a:rPr spc="-5" dirty="0"/>
              <a:t> </a:t>
            </a:r>
            <a:r>
              <a:rPr spc="-15" dirty="0"/>
              <a:t>szerződések</a:t>
            </a:r>
            <a:r>
              <a:rPr spc="-20" dirty="0"/>
              <a:t> </a:t>
            </a:r>
            <a:r>
              <a:rPr spc="-5" dirty="0"/>
              <a:t>esetében.</a:t>
            </a:r>
            <a:r>
              <a:rPr spc="-10" dirty="0"/>
              <a:t> Mivel</a:t>
            </a:r>
            <a:r>
              <a:rPr dirty="0"/>
              <a:t> </a:t>
            </a:r>
            <a:r>
              <a:rPr spc="-10" dirty="0"/>
              <a:t>ezeknek</a:t>
            </a:r>
            <a:r>
              <a:rPr spc="-20" dirty="0"/>
              <a:t> </a:t>
            </a:r>
            <a:r>
              <a:rPr dirty="0"/>
              <a:t>a</a:t>
            </a:r>
          </a:p>
          <a:p>
            <a:pPr marL="388620" marR="229870">
              <a:lnSpc>
                <a:spcPct val="70000"/>
              </a:lnSpc>
              <a:spcBef>
                <a:spcPts val="430"/>
              </a:spcBef>
            </a:pPr>
            <a:r>
              <a:rPr spc="-15" dirty="0"/>
              <a:t>szempontoknak </a:t>
            </a:r>
            <a:r>
              <a:rPr dirty="0"/>
              <a:t>az </a:t>
            </a:r>
            <a:r>
              <a:rPr spc="-10" dirty="0"/>
              <a:t>érvényesítése</a:t>
            </a:r>
            <a:r>
              <a:rPr spc="-5" dirty="0"/>
              <a:t> egyidejűleg nem</a:t>
            </a:r>
            <a:r>
              <a:rPr spc="5" dirty="0"/>
              <a:t> </a:t>
            </a:r>
            <a:r>
              <a:rPr spc="-5" dirty="0"/>
              <a:t>lehetséges,</a:t>
            </a:r>
            <a:r>
              <a:rPr spc="-10" dirty="0"/>
              <a:t> </a:t>
            </a:r>
            <a:r>
              <a:rPr dirty="0"/>
              <a:t>az</a:t>
            </a:r>
            <a:r>
              <a:rPr spc="5" dirty="0"/>
              <a:t> </a:t>
            </a:r>
            <a:r>
              <a:rPr spc="-10" dirty="0"/>
              <a:t>elektronikus </a:t>
            </a:r>
            <a:r>
              <a:rPr spc="-5" dirty="0"/>
              <a:t> archívum </a:t>
            </a:r>
            <a:r>
              <a:rPr spc="-10" dirty="0"/>
              <a:t>legfőbb felelőssége, </a:t>
            </a:r>
            <a:r>
              <a:rPr spc="-5" dirty="0"/>
              <a:t>hogy </a:t>
            </a:r>
            <a:r>
              <a:rPr spc="-10" dirty="0"/>
              <a:t>megragadja </a:t>
            </a:r>
            <a:r>
              <a:rPr dirty="0"/>
              <a:t>az </a:t>
            </a:r>
            <a:r>
              <a:rPr spc="-10" dirty="0"/>
              <a:t>digitális </a:t>
            </a:r>
            <a:r>
              <a:rPr spc="-5" dirty="0"/>
              <a:t>objektum </a:t>
            </a:r>
            <a:r>
              <a:rPr spc="-10" dirty="0"/>
              <a:t>lényegét, </a:t>
            </a:r>
            <a:r>
              <a:rPr spc="-530" dirty="0"/>
              <a:t> </a:t>
            </a:r>
            <a:r>
              <a:rPr dirty="0"/>
              <a:t>és</a:t>
            </a:r>
            <a:r>
              <a:rPr spc="-5" dirty="0"/>
              <a:t> </a:t>
            </a:r>
            <a:r>
              <a:rPr dirty="0"/>
              <a:t>a </a:t>
            </a:r>
            <a:r>
              <a:rPr spc="-5" dirty="0"/>
              <a:t>lehetséges</a:t>
            </a:r>
            <a:r>
              <a:rPr spc="-20" dirty="0"/>
              <a:t> </a:t>
            </a:r>
            <a:r>
              <a:rPr spc="-10" dirty="0"/>
              <a:t>stratégiákból</a:t>
            </a:r>
            <a:r>
              <a:rPr spc="-25" dirty="0"/>
              <a:t> </a:t>
            </a:r>
            <a:r>
              <a:rPr spc="-10" dirty="0"/>
              <a:t>vagy</a:t>
            </a:r>
            <a:r>
              <a:rPr dirty="0"/>
              <a:t> </a:t>
            </a:r>
            <a:r>
              <a:rPr spc="-15" dirty="0"/>
              <a:t>azok</a:t>
            </a:r>
            <a:r>
              <a:rPr spc="-30" dirty="0"/>
              <a:t> </a:t>
            </a:r>
            <a:r>
              <a:rPr spc="-10" dirty="0"/>
              <a:t>kombinációjából</a:t>
            </a:r>
            <a:r>
              <a:rPr spc="-25" dirty="0"/>
              <a:t> </a:t>
            </a:r>
            <a:r>
              <a:rPr spc="-10" dirty="0"/>
              <a:t>hozzárendelje</a:t>
            </a:r>
            <a:r>
              <a:rPr spc="15" dirty="0"/>
              <a:t> </a:t>
            </a:r>
            <a:r>
              <a:rPr dirty="0"/>
              <a:t>a</a:t>
            </a:r>
          </a:p>
          <a:p>
            <a:pPr marL="388620" marR="5080">
              <a:lnSpc>
                <a:spcPct val="70000"/>
              </a:lnSpc>
              <a:spcBef>
                <a:spcPts val="5"/>
              </a:spcBef>
            </a:pPr>
            <a:r>
              <a:rPr spc="-10" dirty="0"/>
              <a:t>releváns </a:t>
            </a:r>
            <a:r>
              <a:rPr spc="-5" dirty="0"/>
              <a:t>egyedi </a:t>
            </a:r>
            <a:r>
              <a:rPr spc="-10" dirty="0"/>
              <a:t>megőrzési </a:t>
            </a:r>
            <a:r>
              <a:rPr spc="-15" dirty="0"/>
              <a:t>stratégiát. </a:t>
            </a:r>
            <a:r>
              <a:rPr dirty="0"/>
              <a:t>Az </a:t>
            </a:r>
            <a:r>
              <a:rPr spc="-10" dirty="0"/>
              <a:t>elektronikus </a:t>
            </a:r>
            <a:r>
              <a:rPr spc="-20" dirty="0"/>
              <a:t>iratokról </a:t>
            </a:r>
            <a:r>
              <a:rPr spc="-10" dirty="0"/>
              <a:t>való </a:t>
            </a:r>
            <a:r>
              <a:rPr spc="-15" dirty="0"/>
              <a:t>gondolkodás </a:t>
            </a:r>
            <a:r>
              <a:rPr spc="-10" dirty="0"/>
              <a:t> </a:t>
            </a:r>
            <a:r>
              <a:rPr spc="-5" dirty="0"/>
              <a:t>elmúlt </a:t>
            </a:r>
            <a:r>
              <a:rPr spc="-25" dirty="0"/>
              <a:t>két </a:t>
            </a:r>
            <a:r>
              <a:rPr spc="-5" dirty="0"/>
              <a:t>évtizedében nem </a:t>
            </a:r>
            <a:r>
              <a:rPr spc="-15" dirty="0"/>
              <a:t>született </a:t>
            </a:r>
            <a:r>
              <a:rPr spc="-10" dirty="0"/>
              <a:t>olyan </a:t>
            </a:r>
            <a:r>
              <a:rPr spc="-5" dirty="0"/>
              <a:t>megoldás, amelyre </a:t>
            </a:r>
            <a:r>
              <a:rPr spc="-10" dirty="0"/>
              <a:t>egyedüliként </a:t>
            </a:r>
            <a:r>
              <a:rPr spc="-5" dirty="0"/>
              <a:t> </a:t>
            </a:r>
            <a:r>
              <a:rPr spc="-10" dirty="0"/>
              <a:t>alapozható </a:t>
            </a:r>
            <a:r>
              <a:rPr dirty="0"/>
              <a:t>lenne a </a:t>
            </a:r>
            <a:r>
              <a:rPr spc="-10" dirty="0"/>
              <a:t>hosszú </a:t>
            </a:r>
            <a:r>
              <a:rPr spc="-15" dirty="0"/>
              <a:t>távú </a:t>
            </a:r>
            <a:r>
              <a:rPr spc="-10" dirty="0"/>
              <a:t>megőrzés. </a:t>
            </a:r>
            <a:r>
              <a:rPr dirty="0"/>
              <a:t>A </a:t>
            </a:r>
            <a:r>
              <a:rPr spc="-10" dirty="0"/>
              <a:t>megőrzési </a:t>
            </a:r>
            <a:r>
              <a:rPr spc="-15" dirty="0"/>
              <a:t>stratégiák </a:t>
            </a:r>
            <a:r>
              <a:rPr spc="-10" dirty="0"/>
              <a:t>azonban olyan </a:t>
            </a:r>
            <a:r>
              <a:rPr spc="-530" dirty="0"/>
              <a:t> </a:t>
            </a:r>
            <a:r>
              <a:rPr spc="-20" dirty="0"/>
              <a:t>eszközkészletet </a:t>
            </a:r>
            <a:r>
              <a:rPr spc="-5" dirty="0"/>
              <a:t>jelentenek </a:t>
            </a:r>
            <a:r>
              <a:rPr dirty="0"/>
              <a:t>a </a:t>
            </a:r>
            <a:r>
              <a:rPr spc="-10" dirty="0"/>
              <a:t>levéltárosoknak, </a:t>
            </a:r>
            <a:r>
              <a:rPr spc="-5" dirty="0"/>
              <a:t>amelyek </a:t>
            </a:r>
            <a:r>
              <a:rPr spc="-15" dirty="0"/>
              <a:t>kombinálásával sikeresen </a:t>
            </a:r>
            <a:r>
              <a:rPr spc="-530" dirty="0"/>
              <a:t> </a:t>
            </a:r>
            <a:r>
              <a:rPr spc="-10" dirty="0"/>
              <a:t>megoldható</a:t>
            </a:r>
            <a:r>
              <a:rPr spc="-30" dirty="0"/>
              <a:t> </a:t>
            </a:r>
            <a:r>
              <a:rPr dirty="0"/>
              <a:t>a </a:t>
            </a:r>
            <a:r>
              <a:rPr spc="-10" dirty="0"/>
              <a:t>feladat.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10902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0" dirty="0"/>
              <a:t>O</a:t>
            </a:r>
            <a:r>
              <a:rPr spc="-5" dirty="0"/>
              <a:t>AIS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36801"/>
            <a:ext cx="4865370" cy="41332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9235">
              <a:lnSpc>
                <a:spcPts val="2655"/>
              </a:lnSpc>
              <a:spcBef>
                <a:spcPts val="105"/>
              </a:spcBef>
              <a:buFont typeface="Arial"/>
              <a:buChar char="•"/>
              <a:tabLst>
                <a:tab pos="241935" algn="l"/>
              </a:tabLst>
            </a:pPr>
            <a:r>
              <a:rPr sz="2600" b="1" dirty="0">
                <a:latin typeface="Calibri"/>
                <a:cs typeface="Calibri"/>
              </a:rPr>
              <a:t>ISO</a:t>
            </a:r>
            <a:r>
              <a:rPr sz="2600" b="1" spc="-25" dirty="0">
                <a:latin typeface="Calibri"/>
                <a:cs typeface="Calibri"/>
              </a:rPr>
              <a:t> </a:t>
            </a:r>
            <a:r>
              <a:rPr sz="2600" b="1" spc="-5" dirty="0">
                <a:latin typeface="Calibri"/>
                <a:cs typeface="Calibri"/>
              </a:rPr>
              <a:t>14721:2012</a:t>
            </a:r>
            <a:r>
              <a:rPr sz="2600" b="1" spc="-5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Open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archival</a:t>
            </a:r>
            <a:endParaRPr sz="2600">
              <a:latin typeface="Calibri"/>
              <a:cs typeface="Calibri"/>
            </a:endParaRPr>
          </a:p>
          <a:p>
            <a:pPr marL="241300" marR="835660">
              <a:lnSpc>
                <a:spcPct val="70000"/>
              </a:lnSpc>
              <a:spcBef>
                <a:spcPts val="470"/>
              </a:spcBef>
            </a:pPr>
            <a:r>
              <a:rPr sz="2600" spc="-10" dirty="0">
                <a:latin typeface="Calibri"/>
                <a:cs typeface="Calibri"/>
              </a:rPr>
              <a:t>information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system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(OAIS)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--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Reference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model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ts val="2650"/>
              </a:lnSpc>
              <a:spcBef>
                <a:spcPts val="60"/>
              </a:spcBef>
              <a:buFont typeface="Arial"/>
              <a:buChar char="•"/>
              <a:tabLst>
                <a:tab pos="241935" algn="l"/>
              </a:tabLst>
            </a:pPr>
            <a:r>
              <a:rPr sz="2600" b="1" dirty="0">
                <a:latin typeface="Calibri"/>
                <a:cs typeface="Calibri"/>
              </a:rPr>
              <a:t>ISO</a:t>
            </a:r>
            <a:r>
              <a:rPr sz="2600" b="1" spc="-20" dirty="0">
                <a:latin typeface="Calibri"/>
                <a:cs typeface="Calibri"/>
              </a:rPr>
              <a:t> </a:t>
            </a:r>
            <a:r>
              <a:rPr sz="2600" b="1" spc="-5" dirty="0">
                <a:latin typeface="Calibri"/>
                <a:cs typeface="Calibri"/>
              </a:rPr>
              <a:t>20652:2006</a:t>
            </a:r>
            <a:r>
              <a:rPr sz="2600" b="1" spc="-4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Producer-archive</a:t>
            </a:r>
            <a:endParaRPr sz="2600">
              <a:latin typeface="Calibri"/>
              <a:cs typeface="Calibri"/>
            </a:endParaRPr>
          </a:p>
          <a:p>
            <a:pPr marL="241300" marR="105410">
              <a:lnSpc>
                <a:spcPct val="70100"/>
              </a:lnSpc>
              <a:spcBef>
                <a:spcPts val="465"/>
              </a:spcBef>
            </a:pPr>
            <a:r>
              <a:rPr sz="2600" spc="-10" dirty="0">
                <a:latin typeface="Calibri"/>
                <a:cs typeface="Calibri"/>
              </a:rPr>
              <a:t>interface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--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Methodology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abstract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standard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ts val="2650"/>
              </a:lnSpc>
              <a:spcBef>
                <a:spcPts val="60"/>
              </a:spcBef>
              <a:buFont typeface="Arial"/>
              <a:buChar char="•"/>
              <a:tabLst>
                <a:tab pos="241935" algn="l"/>
              </a:tabLst>
            </a:pPr>
            <a:r>
              <a:rPr sz="2600" b="1" dirty="0">
                <a:latin typeface="Calibri"/>
                <a:cs typeface="Calibri"/>
              </a:rPr>
              <a:t>ISO</a:t>
            </a:r>
            <a:r>
              <a:rPr sz="2600" b="1" spc="-30" dirty="0">
                <a:latin typeface="Calibri"/>
                <a:cs typeface="Calibri"/>
              </a:rPr>
              <a:t> </a:t>
            </a:r>
            <a:r>
              <a:rPr sz="2600" b="1" spc="-5" dirty="0">
                <a:latin typeface="Calibri"/>
                <a:cs typeface="Calibri"/>
              </a:rPr>
              <a:t>16363:2012</a:t>
            </a:r>
            <a:r>
              <a:rPr sz="2600" b="1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Audit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endParaRPr sz="2600">
              <a:latin typeface="Calibri"/>
              <a:cs typeface="Calibri"/>
            </a:endParaRPr>
          </a:p>
          <a:p>
            <a:pPr marL="241300" marR="98425">
              <a:lnSpc>
                <a:spcPct val="70000"/>
              </a:lnSpc>
              <a:spcBef>
                <a:spcPts val="465"/>
              </a:spcBef>
            </a:pPr>
            <a:r>
              <a:rPr sz="2600" spc="-5" dirty="0">
                <a:latin typeface="Calibri"/>
                <a:cs typeface="Calibri"/>
              </a:rPr>
              <a:t>certification of </a:t>
            </a:r>
            <a:r>
              <a:rPr sz="2600" spc="-10" dirty="0">
                <a:latin typeface="Calibri"/>
                <a:cs typeface="Calibri"/>
              </a:rPr>
              <a:t>trustworthy digital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repositories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ts val="2650"/>
              </a:lnSpc>
              <a:spcBef>
                <a:spcPts val="75"/>
              </a:spcBef>
              <a:buFont typeface="Arial"/>
              <a:buChar char="•"/>
              <a:tabLst>
                <a:tab pos="241935" algn="l"/>
                <a:tab pos="2522855" algn="l"/>
              </a:tabLst>
            </a:pPr>
            <a:r>
              <a:rPr sz="2600" b="1" dirty="0">
                <a:latin typeface="Calibri"/>
                <a:cs typeface="Calibri"/>
              </a:rPr>
              <a:t>ISO</a:t>
            </a:r>
            <a:r>
              <a:rPr sz="2600" b="1" spc="10" dirty="0">
                <a:latin typeface="Calibri"/>
                <a:cs typeface="Calibri"/>
              </a:rPr>
              <a:t> </a:t>
            </a:r>
            <a:r>
              <a:rPr sz="2600" b="1" spc="-5" dirty="0">
                <a:latin typeface="Calibri"/>
                <a:cs typeface="Calibri"/>
              </a:rPr>
              <a:t>16919:2014	</a:t>
            </a:r>
            <a:r>
              <a:rPr sz="2600" spc="-10" dirty="0">
                <a:latin typeface="Calibri"/>
                <a:cs typeface="Calibri"/>
              </a:rPr>
              <a:t>Requirements</a:t>
            </a:r>
            <a:r>
              <a:rPr sz="2600" spc="-10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for</a:t>
            </a:r>
            <a:endParaRPr sz="2600">
              <a:latin typeface="Calibri"/>
              <a:cs typeface="Calibri"/>
            </a:endParaRPr>
          </a:p>
          <a:p>
            <a:pPr marL="241300">
              <a:lnSpc>
                <a:spcPts val="2185"/>
              </a:lnSpc>
            </a:pPr>
            <a:r>
              <a:rPr sz="2600" spc="-5" dirty="0">
                <a:latin typeface="Calibri"/>
                <a:cs typeface="Calibri"/>
              </a:rPr>
              <a:t>bodies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providing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audit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endParaRPr sz="2600">
              <a:latin typeface="Calibri"/>
              <a:cs typeface="Calibri"/>
            </a:endParaRPr>
          </a:p>
          <a:p>
            <a:pPr marL="241300" marR="459740">
              <a:lnSpc>
                <a:spcPct val="70000"/>
              </a:lnSpc>
              <a:spcBef>
                <a:spcPts val="470"/>
              </a:spcBef>
            </a:pPr>
            <a:r>
              <a:rPr sz="2600" spc="-5" dirty="0">
                <a:latin typeface="Calibri"/>
                <a:cs typeface="Calibri"/>
              </a:rPr>
              <a:t>certification of </a:t>
            </a:r>
            <a:r>
              <a:rPr sz="2600" spc="-10" dirty="0">
                <a:latin typeface="Calibri"/>
                <a:cs typeface="Calibri"/>
              </a:rPr>
              <a:t>candidate 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trustworthy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digital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repositories</a:t>
            </a:r>
            <a:endParaRPr sz="26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13592" y="1825751"/>
            <a:ext cx="5998691" cy="3942588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Born digital archiválási, dokumentumkezelési gyakorlat a Magyar Nemzeti Levéltárban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3627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680</Words>
  <Application>Microsoft Office PowerPoint</Application>
  <PresentationFormat>Szélesvásznú</PresentationFormat>
  <Paragraphs>157</Paragraphs>
  <Slides>22</Slides>
  <Notes>22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Wingdings</vt:lpstr>
      <vt:lpstr>Office Theme</vt:lpstr>
      <vt:lpstr>Born digital archiválási, dokumentumkezelési gyakorlat a  Magyar Nemzeti Levéltárban</vt:lpstr>
      <vt:lpstr>Megőrzés problémái</vt:lpstr>
      <vt:lpstr>Mitől más? 1. Sok</vt:lpstr>
      <vt:lpstr>Mitől más? 2. Használat</vt:lpstr>
      <vt:lpstr>Mitől más? 3. Technológiai avulás</vt:lpstr>
      <vt:lpstr>PowerPoint-bemutató</vt:lpstr>
      <vt:lpstr>Ha más az adat, mások a vele kapcsolatos  feladatok</vt:lpstr>
      <vt:lpstr>Komplex megközelítés</vt:lpstr>
      <vt:lpstr>OAIS</vt:lpstr>
      <vt:lpstr>Megőrzéstervezés</vt:lpstr>
      <vt:lpstr>Born digital</vt:lpstr>
      <vt:lpstr>Levéltári projektek</vt:lpstr>
      <vt:lpstr>Nemzetközi együttműködés</vt:lpstr>
      <vt:lpstr>Archival institution</vt:lpstr>
      <vt:lpstr>Elektronikus levéltár</vt:lpstr>
      <vt:lpstr>Szabályozás története</vt:lpstr>
      <vt:lpstr>Szabályozási környezet</vt:lpstr>
      <vt:lpstr>MNL által kezelt szabványok</vt:lpstr>
      <vt:lpstr>EU – CEF eArchiving Building Block</vt:lpstr>
      <vt:lpstr>PowerPoint-bemutató</vt:lpstr>
      <vt:lpstr>Konklúziók – Iratkezelésfelügyeleti Osztály  megnövekedett szerepe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Born digital archiválási, dokumentumkezelési gyakorlat a Magyar Nemzeti Levéltárban</dc:title>
  <dc:creator>Szatucsek Zoltán</dc:creator>
  <cp:lastModifiedBy>Nagy Zsuzsanna</cp:lastModifiedBy>
  <cp:revision>2</cp:revision>
  <dcterms:created xsi:type="dcterms:W3CDTF">2021-11-26T10:52:20Z</dcterms:created>
  <dcterms:modified xsi:type="dcterms:W3CDTF">2021-11-26T10:55:50Z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2021-11-22T00:00:00Z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2021-11-26T00:00:00Z</vt:filetime>
  </property>
</Properties>
</file>