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cb8fa94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chemeClr val="dk1"/>
                </a:solidFill>
              </a:rPr>
              <a:t>BagIt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Az e-mail-ek csomagolására léteznek természetesen célszoftverek, mint például az EPadd, ezek azonban nem nyílt forráskódú és sokszor fizetős eszközök, melyek egyértelmű hátrányokkal is járnak.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Mi ezzel szemben egy szoftverfüggetlen fájlcsomagoló formátumot, a BagIt használatát ajánljunk.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Ez egy fájlelrendezési konvenció, amely tetszőleges digitális tartalmak tárolását és továbbítását teszi lehetővé. Egy BagIt csomag tartalma így nézne ki (a dián).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 legfőbb komponense tehát a struktúra. A </a:t>
            </a:r>
            <a:r>
              <a:rPr lang="hu-HU" i="1">
                <a:solidFill>
                  <a:schemeClr val="dk1"/>
                </a:solidFill>
              </a:rPr>
              <a:t>bag </a:t>
            </a:r>
            <a:r>
              <a:rPr lang="hu-HU">
                <a:solidFill>
                  <a:schemeClr val="dk1"/>
                </a:solidFill>
              </a:rPr>
              <a:t>ugye táskát jelent, ami egy könyvtár vagy windows mappa, amelynek vannak kötelező tartalmi elemei.</a:t>
            </a:r>
            <a:endParaRPr>
              <a:solidFill>
                <a:schemeClr val="dk1"/>
              </a:solidFill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chemeClr val="dk1"/>
                </a:solidFill>
              </a:rPr>
              <a:t>data/</a:t>
            </a:r>
            <a:r>
              <a:rPr lang="hu-HU">
                <a:solidFill>
                  <a:schemeClr val="dk1"/>
                </a:solidFill>
              </a:rPr>
              <a:t> almappában van a </a:t>
            </a:r>
            <a:r>
              <a:rPr lang="hu-HU" i="1">
                <a:solidFill>
                  <a:schemeClr val="dk1"/>
                </a:solidFill>
              </a:rPr>
              <a:t>payload</a:t>
            </a:r>
            <a:r>
              <a:rPr lang="hu-HU">
                <a:solidFill>
                  <a:schemeClr val="dk1"/>
                </a:solidFill>
              </a:rPr>
              <a:t>, az ún. hasznos fájlok összessége, azaz maga az adat, amit szeretnénk továbbítani, archiválni.</a:t>
            </a:r>
            <a:endParaRPr>
              <a:solidFill>
                <a:schemeClr val="dk1"/>
              </a:solidFill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chemeClr val="dk1"/>
                </a:solidFill>
              </a:rPr>
              <a:t>bagit.txt</a:t>
            </a:r>
            <a:r>
              <a:rPr lang="hu-HU">
                <a:solidFill>
                  <a:schemeClr val="dk1"/>
                </a:solidFill>
              </a:rPr>
              <a:t> egy olyan szöveg fájl, amely meghatározza, hogy egy BagIt csomagról van szó</a:t>
            </a:r>
            <a:endParaRPr>
              <a:solidFill>
                <a:schemeClr val="dk1"/>
              </a:solidFill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chemeClr val="dk1"/>
                </a:solidFill>
              </a:rPr>
              <a:t>manifest-&lt;algorithm&gt;.txt</a:t>
            </a:r>
            <a:r>
              <a:rPr lang="hu-HU">
                <a:solidFill>
                  <a:schemeClr val="dk1"/>
                </a:solidFill>
              </a:rPr>
              <a:t>: a manifest a csomagban jelenlévő fájlok listáját tartalmazza.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 címkefájlok magát a csomagot írják le, beleértve a fájlok listáját és az ellenőrző összegeket (checksum-okat), melyek a csomag integritását ellenőrzik. A manifest mellett zárójelben az algoritmus rész a checksum számolásnak az algoritmusát jelöli. A csomag további tartalma opcionálisan kiegészíthető még metaadatfájlokkal.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 BagIt tehát azért is jó, mert a metaadat fájlok külön dokumentumban meglesznek a fájlok mellett, ami nagyban megkönnyíti a feldolgozást és a későbbi kezelésüket is.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7" name="Google Shape;177;gfcb8fa94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b18dfbf13_1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>
                <a:solidFill>
                  <a:srgbClr val="434343"/>
                </a:solidFill>
              </a:rPr>
              <a:t>A Mailbag csomag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Készült  egy bagIten alapuló, de kifejezetten az e-mailekre vonatkozó ajánlás is,  a Mailbag. Ezeknek a csomagnak is érvényes Bagit konténernek kell lennie, tehát ugyanúgy tartalmaznia kell a bagit-info és a manifest tagfájlokat, de ezen kívül még: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A mailbag payload könyvtárának tartalmaznia KELL legalább egyet a </a:t>
            </a:r>
            <a:r>
              <a:rPr lang="hu-HU" b="1">
                <a:solidFill>
                  <a:schemeClr val="dk1"/>
                </a:solidFill>
              </a:rPr>
              <a:t>formátum alkönyvtárak</a:t>
            </a:r>
            <a:r>
              <a:rPr lang="hu-HU">
                <a:solidFill>
                  <a:schemeClr val="dk1"/>
                </a:solidFill>
              </a:rPr>
              <a:t> közül. Ezeket a benne található e-mail formátum után kisbetűvel neveztek el.</a:t>
            </a:r>
            <a:endParaRPr strike="sngStrike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A további tagfájlként megjelenik a "</a:t>
            </a:r>
            <a:r>
              <a:rPr lang="hu-HU" b="1">
                <a:solidFill>
                  <a:schemeClr val="dk1"/>
                </a:solidFill>
              </a:rPr>
              <a:t>mailbag.csv</a:t>
            </a:r>
            <a:r>
              <a:rPr lang="hu-HU">
                <a:solidFill>
                  <a:schemeClr val="dk1"/>
                </a:solidFill>
              </a:rPr>
              <a:t>". Ennek a fájlnak érvényes, vesszővel elválasztott értékeket tartalmazó (CSV) fájlnak kell lennie és minden egyes üzenetet azonosítóval kell felsorolnia. Ez a fájl szükséges ahhoz, hogy a mailbagben szereplő és összetartozó e-mailek később összekapcsolhatóak legyenek egymással.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 Mailbag egy rugalmas rendszer, és mi is készítettünk egy saját használatra készült hierarchiát az e-mailek archiválására. A pirossal keretezett részeken látszik jól, hogy hol módosítottunk el az alap Mailbag csomagon.</a:t>
            </a:r>
            <a:endParaRPr/>
          </a:p>
        </p:txBody>
      </p:sp>
      <p:sp>
        <p:nvSpPr>
          <p:cNvPr id="188" name="Google Shape;188;gfb18dfbf13_1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857501e5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Mailbag csomaghoz épp készül egy Grafikus felhasználói felület (GUI) is, ami már magát a csomagolást is elvégezni, ezzel is tovább könnyítve a használatot.</a:t>
            </a:r>
            <a:endParaRPr/>
          </a:p>
        </p:txBody>
      </p:sp>
      <p:sp>
        <p:nvSpPr>
          <p:cNvPr id="201" name="Google Shape;201;gf857501e5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857501e5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Intézményi workflow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Az pilot projektünk intézményi workflow-jában addig jutottunk el, hogy az e-mailek válogatása és exportálása, majd megfelelő formátumra hozása után ezeket egy nyílt forráskódú csomagoló szoftver segítségével szabványos, az OAIS modellnek is megfelelő SIP csomaggá alakítottuk.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RODA-In egy könnyen használható, nyílt forráskódú eszköz, amelyet úgy terveztek, hogy könnyen és egyszerűen létrehozzon több ezer SIP csomagot.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Aggregációs szabályok használatával hozzárendeli a fájlokat és mappákat SIP csomagokhoz, metaadat-asszociációs szabályokkal pedig metaadatokat adnak hozzá a létrehozott SIP-ekhez.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folyamat maga egyszerű lépések sorozata: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a felhasználó az archiválandó mappák kiválasztásával kezdi,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majd kiválasztja, hogy milyen metaadatszabványokat használjon az adatok SIP csomagokba történő átalakításához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Opcionális lépésként lehetőség van a létrehozott SIP-ek szerkesztésére (adatgazdagítás vagy javítás)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Végül két különböző formátumba is lehet exportálni: BagIt és E-ARK SIP.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gf857501e5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600">
                <a:solidFill>
                  <a:schemeClr val="dk1"/>
                </a:solidFill>
              </a:rPr>
              <a:t>Tervezett workflow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tervezett workflow további részeivel visszakapcsolódunk az OAIS modellhez. A modell múzeumi integritását szemlélteti a Mohay Anikó által készített ábra, mely Kalcsó Gyula bevezetőjében is előkerült már.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SIP csomag elkészítése után létrehozzuk belőle a AIP csomagot, ami a hosszútávú megőrzés alapját képezi. Itt még lehetőség van muzeológiai feladatok ellátására, válogatásra és rendezésre.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Ezután kerül integrálásra a múzeum informatikai rendszerébe, jelen esetben a Huntékába.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Innen hozható létre szükség esetén a DIP csomag, amely a felhasználók/kutatók felé szolgáltatható tartalmat biztosít. </a:t>
            </a:r>
            <a:endParaRPr/>
          </a:p>
        </p:txBody>
      </p:sp>
      <p:sp>
        <p:nvSpPr>
          <p:cNvPr id="233" name="Google Shape;2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857501e5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Összefoglalva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Összefoglalva tehát szeretném hangsúlyozni, hogy milyen fontossággal bír a digitális tartalmak és azon belül is az e-mail-ek feldolgozása a közgyűjteményekben. Nap mint nap használjuk kommunikációra, ahogy a kortárs íróink és költőink is. Ha a jövő kutatójára gondolunk, az e-mail fiókok archiválása nélkül hová tűnnek majd a 21. század írói levelezései?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Köszönöm a figyelmet.</a:t>
            </a:r>
            <a:endParaRPr/>
          </a:p>
        </p:txBody>
      </p:sp>
      <p:sp>
        <p:nvSpPr>
          <p:cNvPr id="242" name="Google Shape;242;gf857501e5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857501e5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f857501e5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/>
              <a:t>Szeretettel köszöntök mindenkit! Az előadásomban röviden elmondanám, mit jelent az e-mailre nézve, hogy born digital.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/>
              <a:t>Milyen elméleti és gyakorlati kérdések merülnek fel az e-mailek archiválása kapcsán egy közintézményben.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/>
              <a:t>És hogy milyen tapasztalatokat szereztünk az eddigi pilot projektünk kapcsán.</a:t>
            </a:r>
            <a:endParaRPr sz="150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Az e-mail az egyik legáltalánosabban használt kommunikációs formája napjainknak. Eleve digitálisan keletkezik, ezzel tökéletesen megfelel a born digital definíciójának. Az e-mail továbbá egy olyan digitális objektum, amely az egész életciklusát is digitális körülmények között tölti. Ami látszólag egy üzenet, az sok-sok fájl és adat összessége. Ezen fájlok típusait tekintve nagyon sokszínűek lehetnek.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Éppen ezért fontos, hogy a hosszútávú megőrzésükkel kapcsolatban kialakítsunk egy rendszert, amely a nemzetközi szabványoknak is megfelel.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Mik ezek a szabványok? </a:t>
            </a:r>
            <a:endParaRPr b="1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857501e5d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857501e5d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Az OAIS modell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Az egyik legfontosabb ajánlás (referenciamodell), amely a digitális objektumok kezelésére jött létre. Ez egy 2012 óta szabványos eljárás, a NASA kutatói fejlesztették ki, és mostanra egyre több közintézményben használják nemzetközi szinten. Magyarországon a Magyar Nemzeti Levéltár.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referenciamodell lényege a csomagokban történő archiválás alapvetővé tétele. Három csomagot határoz meg (ezen terminusok fordítása jelenleg is zajlik)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hu-HU">
                <a:solidFill>
                  <a:schemeClr val="dk1"/>
                </a:solidFill>
              </a:rPr>
              <a:t>Submission Information Package (SIP) = átadás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hu-HU">
                <a:solidFill>
                  <a:schemeClr val="dk1"/>
                </a:solidFill>
              </a:rPr>
              <a:t>Archive Information Package (AIP) = archiválás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hu-HU">
                <a:solidFill>
                  <a:schemeClr val="dk1"/>
                </a:solidFill>
              </a:rPr>
              <a:t>Dissemination Information Package (DIP) = szolgáltatás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Ez azért fontos, mert a digitális objektumok a legtöbb esetben nem egy darab fájlból állnak, hanem sok összefüggő, és esetekben különböző formátumú fájlok alkotják azt. Gondoljunk például egy weboldal komplexitására. Vagy egy eseményről készült fotósorozatra. Ez a modell tehát lehetővé teszi a digitális objektumok egyben kezelését a csomagoláson keresztül.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modell előírja azt is, hogy milyen típusú metaadatokat kell az információs csomagoknak tartalmazniuk.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857501e5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Ezen kívül kapcsolódik hozzá még egy folyamat is, amely ezen csomagok útját írja le az intézményi infrastruktúrában.</a:t>
            </a:r>
            <a:endParaRPr/>
          </a:p>
        </p:txBody>
      </p:sp>
      <p:sp>
        <p:nvSpPr>
          <p:cNvPr id="119" name="Google Shape;119;gf857501e5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</a:rPr>
              <a:t>Az e-mail üzenetformátumok általános problémái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 digitális archiválásban általánosan jelentkező problémák az e-mailek esetében is felmerülnek:</a:t>
            </a:r>
            <a:endParaRPr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mennyiség</a:t>
            </a:r>
            <a:endParaRPr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változatosság</a:t>
            </a:r>
            <a:endParaRPr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elavulás</a:t>
            </a:r>
            <a:endParaRPr>
              <a:solidFill>
                <a:schemeClr val="dk1"/>
              </a:solidFill>
            </a:endParaRPr>
          </a:p>
          <a:p>
            <a:pPr marL="9144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-HU">
                <a:solidFill>
                  <a:schemeClr val="dk1"/>
                </a:solidFill>
              </a:rPr>
              <a:t>értelmezhetőség köré tematizálódik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Sok féle elektronikus levelezési rendszer létezik, de nincs univerzális eljárás az e-mailnek a megőrzésére, archiválására.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Maga az e-mail is sokat fejlődött az első megjelenése óta: több féle tartalom (szöveg, kép, videó, linkek), mellékletek kapcsolódhatnak hozzá, és más rendszerekkel (pl. naptár) is össze lehet már kötni.  Már nem csak egy egyszerű szöveges üzenetről van szó.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Az e-mail kliensalkmazások különböző formátumokban teszik exportálhatóvá az egyes e-maileket vagy egész e-mail fiókokat.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De melyik formátum a legjobb ezek megőrzésére?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</a:rPr>
              <a:t>Szabványok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Erre a kérdésre segítenek válaszolni a szabványok. Az e-mialek megőrzésére két formátumot határozott meg az Internet Engineering Task Force (IETF),</a:t>
            </a:r>
            <a:r>
              <a:rPr lang="hu-HU" strike="sngStrike">
                <a:solidFill>
                  <a:schemeClr val="dk1"/>
                </a:solidFill>
              </a:rPr>
              <a:t> az RFC 5322 szerint</a:t>
            </a:r>
            <a:r>
              <a:rPr lang="hu-HU">
                <a:solidFill>
                  <a:schemeClr val="dk1"/>
                </a:solidFill>
              </a:rPr>
              <a:t> az .eml ls az .mbox.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chemeClr val="dk1"/>
                </a:solidFill>
              </a:rPr>
              <a:t>EML</a:t>
            </a:r>
            <a:r>
              <a:rPr lang="hu-HU">
                <a:solidFill>
                  <a:schemeClr val="dk1"/>
                </a:solidFill>
              </a:rPr>
              <a:t>: Az EML fájlok minden egyes üzenetet (fejlécét és törzsét) egyetlen fájlként egyszerű szöveg formátumban tárolnak. A mellékletek vagy ugyanígy, vagy külön fájlként exportálható, az EML fájlban lévő jelölőből hivatkozva.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chemeClr val="dk1"/>
                </a:solidFill>
              </a:rPr>
              <a:t>MBOX</a:t>
            </a:r>
            <a:r>
              <a:rPr lang="hu-HU">
                <a:solidFill>
                  <a:schemeClr val="dk1"/>
                </a:solidFill>
              </a:rPr>
              <a:t>:  Az MBOX-formátum hasonló alapon működik, csak egy teljes mappa (nem egy teljes postafiók) összes üzenetét tárolja el egyetlen adatbázis-fájlban, és az új üzeneteket a fájl végére csatolják.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Mindkét formátum egyszerű szöveg alapon működik, de fő különbség az, hogy az MBOX formátum minden mappát külön fájlként, míg az EML minden e-mailt külön fájlként exportál.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------------------------------------------------------------------</a:t>
            </a:r>
            <a:r>
              <a:rPr lang="hu-HU">
                <a:solidFill>
                  <a:schemeClr val="dk1"/>
                </a:solidFill>
              </a:rPr>
              <a:t>-----------------------------------------------------------------------------------------------------------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Outlook az egyes e-maileket MSG-ké alakítja át, amikor azokat a postafiókból áthelyezi. A postafiókját (azaz az összes e-mailt) azonban egyetlen PST-fájlként tárolja - egy '.pst' kiterjesztésű fájlként. A PST a Personal Storage Table (Személyes tárolási táblázat) rövidítése.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Az e-mailt az Internet Engineering Task Force (IETF) 1981 óta szabványosítja.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Ezeket a dokumentumokat Request for Comments-nek hívják (RFC).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A jelenlegi standardot az üzenetformátumra vonatkozóan az RFC 5322 (IMF – Internet Message Format), az üzenetküldésre vonatkozóan az RFC 5321 (SMTP – Simple Mail Transfer Protocol) tartalmazza.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A fentiek mellett a hozzáférést szabályozó protokollok az Internet Message Access Protocol (IMAP) és a Post Office Protocol v3 (POP3), továbbá a csatolmányokat szabályozó Multipurpose Internet Mail Extensions (MIME).</a:t>
            </a: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18dfbf13_1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E-mail archiválás: pilot projekt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Egy konkrét példán szemléltetve a folyamatot. A Petőfi Irodalmi Múzeum Adattárában dolgozó kollégákkal együttműködve elkezdtük a Hangoskönyv projekt levelezéseinek a feldolgozását.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Ez egy nyilvános e-mail cím volt, amelyen keresztül a résztvevők és az intézmény tartotta a kapcsolatot.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hu-HU">
                <a:solidFill>
                  <a:schemeClr val="dk1"/>
                </a:solidFill>
              </a:rPr>
              <a:t>Az első lépés a levelek válogatása és rendszerezése (muzeológusi feladat). Levelezési irányokra szétszedni, beérkezett és elküldött levelek, a levélírók különféle csoportosítása (pl.: írók, színészek, munkatársak stb.). Ezzel a SPAM típusú levelek is kiszűrésre kerülnek.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hu-HU">
                <a:solidFill>
                  <a:schemeClr val="dk1"/>
                </a:solidFill>
              </a:rPr>
              <a:t>exportálás: ebben az esetben Microsoft Outlook e-mail accountról van szó, amely alapvetően </a:t>
            </a:r>
            <a:r>
              <a:rPr lang="hu-HU" b="1">
                <a:solidFill>
                  <a:schemeClr val="dk1"/>
                </a:solidFill>
              </a:rPr>
              <a:t>PST </a:t>
            </a:r>
            <a:r>
              <a:rPr lang="hu-HU">
                <a:solidFill>
                  <a:schemeClr val="dk1"/>
                </a:solidFill>
              </a:rPr>
              <a:t>formátumban engedi exportálni az e-mail fiókot. Ezt tehát át kell konvertálni különböző, nyílt forráskódú szoftverek segítségével </a:t>
            </a:r>
            <a:r>
              <a:rPr lang="hu-HU" b="1">
                <a:solidFill>
                  <a:schemeClr val="dk1"/>
                </a:solidFill>
              </a:rPr>
              <a:t>EML </a:t>
            </a:r>
            <a:r>
              <a:rPr lang="hu-HU">
                <a:solidFill>
                  <a:schemeClr val="dk1"/>
                </a:solidFill>
              </a:rPr>
              <a:t>formátumúra.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hu-HU">
                <a:solidFill>
                  <a:schemeClr val="dk1"/>
                </a:solidFill>
              </a:rPr>
              <a:t>két lépésben lehet megtenni: PST → MBOX (BitCurator)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hu-HU">
                <a:solidFill>
                  <a:schemeClr val="dk1"/>
                </a:solidFill>
              </a:rPr>
              <a:t>MBOX → EML (Thunderbird)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Az exportálást </a:t>
            </a:r>
            <a:r>
              <a:rPr lang="hu-HU" b="1">
                <a:solidFill>
                  <a:schemeClr val="dk1"/>
                </a:solidFill>
              </a:rPr>
              <a:t>txt + mellékletek</a:t>
            </a:r>
            <a:r>
              <a:rPr lang="hu-HU">
                <a:solidFill>
                  <a:schemeClr val="dk1"/>
                </a:solidFill>
              </a:rPr>
              <a:t> és </a:t>
            </a:r>
            <a:r>
              <a:rPr lang="hu-HU" b="1">
                <a:solidFill>
                  <a:schemeClr val="dk1"/>
                </a:solidFill>
              </a:rPr>
              <a:t>html </a:t>
            </a:r>
            <a:r>
              <a:rPr lang="hu-HU">
                <a:solidFill>
                  <a:schemeClr val="dk1"/>
                </a:solidFill>
              </a:rPr>
              <a:t>formátumban is el kell végezni az e-mailek esetében a hosszú távú megőrzés céljából. Ezek az időtálló formátumok biztosítják azt, hogy sok-sok év múlva is megnyitható és értelmezhető lesz a levelek és a csatolmányok tartalma.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Csomagolás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Ennél a lépésnél kerül újra elő a csomagolás kérdése. Az így kapott EML, txt és html fájlokat együtt kell tudni kezelni. De nem csak ezeket, hanem a metaadatokat is el kell tárolni az e-mailekkel együtt.</a:t>
            </a:r>
            <a:endParaRPr/>
          </a:p>
        </p:txBody>
      </p:sp>
      <p:sp>
        <p:nvSpPr>
          <p:cNvPr id="154" name="Google Shape;154;gfb18dfbf13_1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857501e5d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</a:rPr>
              <a:t>Az e-mail részei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Egy e-mail három nagyobb része: a header (fejléc), a body (az e-mail szöveges része) és a csatolmányok. A headerben azok az információk vannak, amelyek a levél keletkezésének körülményeit tartalmazzák: ki küldte kinek és mikor, kapott-e valaki másolatot, milyen szolgáltatón keresztül, stb. A body vagy törzs az üzenetet és a csatolmányokat foglalja magában. A csomagolásnál tehát figyelni kell arra is, hogy ezek mind bekerüljenek.</a:t>
            </a:r>
            <a:endParaRPr/>
          </a:p>
        </p:txBody>
      </p:sp>
      <p:sp>
        <p:nvSpPr>
          <p:cNvPr id="169" name="Google Shape;169;gf857501e5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etf.org/rfc/rfc8493.txt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archives.albany.edu/mailba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pixabay.com/illustrations/inbox-letter-brief-email-mailbox-3495027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igitization-Digital-Social-Media-Letters-Email-27862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vectors/at-sign-symbol-typography-sign-6151505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hu-HU" b="1"/>
              <a:t>Intézményi born digital gyakorlatok: E-mail-archiválás</a:t>
            </a:r>
            <a:endParaRPr b="1"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Dr. Szűcs Kata Ágnes – Petőfi Irodalmi Múzeum – Digitális Bölcsészeti Központ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/>
              <a:t>2021.11.05.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5">
            <a:alphaModFix/>
          </a:blip>
          <a:srcRect l="18927" r="18376" b="87025"/>
          <a:stretch/>
        </p:blipFill>
        <p:spPr>
          <a:xfrm>
            <a:off x="1054100" y="238100"/>
            <a:ext cx="5661950" cy="8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1667475" y="968025"/>
            <a:ext cx="44352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&lt;base directory&gt;/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+-- </a:t>
            </a: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bagit.txt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+-- </a:t>
            </a: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manifest-&lt;algorithm&gt;.txt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+-- [additional tag files]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+-- </a:t>
            </a:r>
            <a:r>
              <a:rPr lang="hu-H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data/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     +-- [payload files]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+-- [tag directories]/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|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+-- [tag files]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7120275" y="6416925"/>
            <a:ext cx="28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https://www.ietf.org/rfc/rfc8493.txt</a:t>
            </a:r>
            <a:endParaRPr sz="1700"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500" y="2608175"/>
            <a:ext cx="2547475" cy="38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5451" y="55050"/>
            <a:ext cx="2581275" cy="6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9800" y="457200"/>
            <a:ext cx="26424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u-HU"/>
              <a:t>Mailbag 0.1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3482050" y="30300"/>
            <a:ext cx="3752100" cy="6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&lt;base directory&gt;/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bagit.txt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</a:t>
            </a:r>
            <a:r>
              <a:rPr lang="hu-HU" b="1">
                <a:solidFill>
                  <a:schemeClr val="dk1"/>
                </a:solidFill>
              </a:rPr>
              <a:t>bag-info.txt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</a:t>
            </a:r>
            <a:r>
              <a:rPr lang="hu-HU" b="1">
                <a:solidFill>
                  <a:schemeClr val="dk1"/>
                </a:solidFill>
              </a:rPr>
              <a:t>mailbag.csv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manifest-&lt;algorithm&gt;.txt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tagmanifest-&lt;algorithm&gt;.txt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+-- data/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+-- </a:t>
            </a:r>
            <a:r>
              <a:rPr lang="hu-HU" b="1">
                <a:solidFill>
                  <a:schemeClr val="dk1"/>
                </a:solidFill>
              </a:rPr>
              <a:t>mbox/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|     +-- [payload files]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+-- </a:t>
            </a:r>
            <a:r>
              <a:rPr lang="hu-HU" b="1">
                <a:solidFill>
                  <a:schemeClr val="dk1"/>
                </a:solidFill>
              </a:rPr>
              <a:t>pdf/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|     +-- [payload files]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+-- </a:t>
            </a:r>
            <a:r>
              <a:rPr lang="hu-HU" b="1">
                <a:solidFill>
                  <a:schemeClr val="dk1"/>
                </a:solidFill>
              </a:rPr>
              <a:t>warc/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|     +-- [payload files]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+-- </a:t>
            </a:r>
            <a:r>
              <a:rPr lang="hu-HU" b="1">
                <a:solidFill>
                  <a:schemeClr val="dk1"/>
                </a:solidFill>
              </a:rPr>
              <a:t>attachments/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      +-- [Mailbag-Message-ID]/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|     +-- [payload files]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      +-- [Mailbag-Message-ID]/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       |    +-- [payload files]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                     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375" y="2597271"/>
            <a:ext cx="2533750" cy="38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00" y="111000"/>
            <a:ext cx="3752100" cy="644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6949175" y="6416925"/>
            <a:ext cx="302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u="sng">
                <a:solidFill>
                  <a:schemeClr val="hlink"/>
                </a:solidFill>
                <a:hlinkClick r:id="rId7"/>
              </a:rPr>
              <a:t>https://archives.albany.edu/mailbag/</a:t>
            </a:r>
            <a:r>
              <a:rPr lang="hu-HU"/>
              <a:t> </a:t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3701300" y="3564025"/>
            <a:ext cx="2642400" cy="2852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3701300" y="1765475"/>
            <a:ext cx="3533100" cy="1399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700" y="2057400"/>
            <a:ext cx="11930301" cy="3822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ctrTitle"/>
          </p:nvPr>
        </p:nvSpPr>
        <p:spPr>
          <a:xfrm>
            <a:off x="1524000" y="1122375"/>
            <a:ext cx="27417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u-HU"/>
              <a:t>Mailbag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523300" y="457200"/>
            <a:ext cx="4140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Intézményi workflow</a:t>
            </a:r>
            <a:endParaRPr sz="4400"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523300" y="2057400"/>
            <a:ext cx="3823500" cy="43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hu-HU" sz="2000"/>
              <a:t>Archiválandó mappák kiválasztása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hu-HU" sz="2000"/>
              <a:t>Metaadatszabványok hozzáadása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hu-HU" sz="2000"/>
              <a:t>Opcionális: a létrehozott SIP-ek szerkesztésére (adatgazdagítás vagy javítás)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hu-HU" sz="2000"/>
              <a:t>Végül exportálás: BagIt </a:t>
            </a:r>
            <a:endParaRPr sz="2000"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7999" y="6176963"/>
            <a:ext cx="1012727" cy="25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5">
            <a:alphaModFix/>
          </a:blip>
          <a:srcRect b="56850"/>
          <a:stretch/>
        </p:blipFill>
        <p:spPr>
          <a:xfrm>
            <a:off x="4663300" y="2224350"/>
            <a:ext cx="7310176" cy="24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Tervezett workflow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/>
              <a:t>6. Ingest a RODA-ban (</a:t>
            </a:r>
            <a:r>
              <a:rPr lang="hu-HU" sz="2400" b="1"/>
              <a:t>AIP</a:t>
            </a:r>
            <a:r>
              <a:rPr lang="hu-HU" sz="2400"/>
              <a:t>)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/>
              <a:t>7. Válogatás, rendezés stb. a RODA-ban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/>
              <a:t>8. Huntéka-integráció (</a:t>
            </a:r>
            <a:r>
              <a:rPr lang="hu-HU" sz="2400" b="1"/>
              <a:t>DIP</a:t>
            </a:r>
            <a:r>
              <a:rPr lang="hu-HU" sz="2400"/>
              <a:t>)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/>
              <a:t>9. Szükség esetén egyéb </a:t>
            </a:r>
            <a:r>
              <a:rPr lang="hu-HU" sz="2400" b="1"/>
              <a:t>DIP </a:t>
            </a:r>
            <a:r>
              <a:rPr lang="hu-HU" sz="2400"/>
              <a:t>létrehozása a RODA-ban</a:t>
            </a:r>
            <a:endParaRPr sz="2400"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7850" y="1018050"/>
            <a:ext cx="7654150" cy="482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825" y="2507963"/>
            <a:ext cx="2913825" cy="393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9363" y="364838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9425" y="857158"/>
            <a:ext cx="1158474" cy="115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>
            <a:spLocks noGrp="1"/>
          </p:cNvSpPr>
          <p:nvPr>
            <p:ph type="title"/>
          </p:nvPr>
        </p:nvSpPr>
        <p:spPr>
          <a:xfrm rot="5400000">
            <a:off x="6220625" y="2394125"/>
            <a:ext cx="5811900" cy="175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Köszönöm a figyelmet!</a:t>
            </a:r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0"/>
            <a:ext cx="82495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0" y="6365400"/>
            <a:ext cx="335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/>
              <a:t>Fortepan / Budapest Főváros Levéltára / Klösz György fényképei</a:t>
            </a:r>
            <a:endParaRPr sz="1000"/>
          </a:p>
        </p:txBody>
      </p:sp>
      <p:sp>
        <p:nvSpPr>
          <p:cNvPr id="258" name="Google Shape;258;p31"/>
          <p:cNvSpPr txBox="1"/>
          <p:nvPr/>
        </p:nvSpPr>
        <p:spPr>
          <a:xfrm>
            <a:off x="5143400" y="6211500"/>
            <a:ext cx="310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/>
              <a:t>Városház (Gránátos) utca, jobbra a Gerlóczy (Rostély) utca. Szemben a Károly laktanya (később Városháza). A felvétel 1894 körül készült.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Vázlat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Mi az a born digital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E-mail-ek archiválása elméleti kérdések (OAIS-modell)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E-mail-ek archiválása gyakorlati kérdések: csomagolás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hu-HU"/>
              <a:t>tervezett workflow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Eddigi tapasztalatok, pilot projekt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4038" y="533413"/>
            <a:ext cx="1483514" cy="9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300" y="1635115"/>
            <a:ext cx="5381700" cy="358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4800" y="0"/>
            <a:ext cx="123368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Born digital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81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eleve digitálisan keletkezett objektum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egy vagy több fájl (könyvtárakba szervezve)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heterogenitás jellemzi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215475" y="0"/>
            <a:ext cx="9819300" cy="1748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/>
              <a:t>OAIS – Open Archival Information System modell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215475" y="1885225"/>
            <a:ext cx="9343500" cy="490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hu-HU" sz="2800"/>
              <a:t>Submission Information Package (</a:t>
            </a:r>
            <a:r>
              <a:rPr lang="hu-HU" sz="2800" b="1"/>
              <a:t>SIP</a:t>
            </a:r>
            <a:r>
              <a:rPr lang="hu-HU" sz="2800"/>
              <a:t>)</a:t>
            </a:r>
            <a:endParaRPr sz="28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hu-HU" sz="2800"/>
              <a:t>Archive Information Package (</a:t>
            </a:r>
            <a:r>
              <a:rPr lang="hu-HU" sz="2800" b="1"/>
              <a:t>AIP</a:t>
            </a:r>
            <a:r>
              <a:rPr lang="hu-HU" sz="2800"/>
              <a:t>)</a:t>
            </a:r>
            <a:endParaRPr sz="28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hu-HU" sz="2800"/>
              <a:t>Dissemination Information Package (</a:t>
            </a:r>
            <a:r>
              <a:rPr lang="hu-HU" sz="2800" b="1"/>
              <a:t>DIP</a:t>
            </a:r>
            <a:r>
              <a:rPr lang="hu-HU" sz="2800"/>
              <a:t>)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800"/>
              <a:t>Előírja azt is, hogy milyen típusú metaadatokat kell az információs csomagoknak tartalmazniuk.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23" name="Google Shape;123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700"/>
          <a:stretch/>
        </p:blipFill>
        <p:spPr>
          <a:xfrm>
            <a:off x="0" y="185523"/>
            <a:ext cx="12192000" cy="648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4994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125488" y="2628900"/>
            <a:ext cx="4066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Az e-mail üzenetformátumok általános problémái</a:t>
            </a:r>
            <a:endParaRPr sz="4400"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l="24478" t="21356" r="24355" b="12523"/>
          <a:stretch/>
        </p:blipFill>
        <p:spPr>
          <a:xfrm>
            <a:off x="-11" y="3"/>
            <a:ext cx="68692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1650" y="5049575"/>
            <a:ext cx="1365449" cy="13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761650" y="880675"/>
            <a:ext cx="5445300" cy="3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hu-HU" sz="2800"/>
              <a:t>mennyiség, változatosság, elavulás, értelmezhetőség</a:t>
            </a:r>
            <a:endParaRPr sz="450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-HU" sz="2800"/>
              <a:t>szabványos formátum, de az archiválására nincs szabványosított megoldás</a:t>
            </a:r>
            <a:endParaRPr sz="280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-HU" sz="2800"/>
              <a:t>e-mail objektum heterogenitása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45075" y="-11525"/>
            <a:ext cx="891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Szabványos formátumok – RFC 5322 (IMF – Internet Message Format)</a:t>
            </a: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138" y="5677413"/>
            <a:ext cx="1030701" cy="7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9788" y="5550587"/>
            <a:ext cx="1024627" cy="10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1400" y="5624051"/>
            <a:ext cx="887798" cy="88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6188" y="5677425"/>
            <a:ext cx="117157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9">
            <a:alphaModFix/>
          </a:blip>
          <a:srcRect l="35666" t="33383" r="35888" b="45131"/>
          <a:stretch/>
        </p:blipFill>
        <p:spPr>
          <a:xfrm>
            <a:off x="6574763" y="5686684"/>
            <a:ext cx="1794749" cy="76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86513" y="5582800"/>
            <a:ext cx="970300" cy="9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l="16249" t="20285" r="18094" b="19909"/>
          <a:stretch/>
        </p:blipFill>
        <p:spPr>
          <a:xfrm>
            <a:off x="4684075" y="2589975"/>
            <a:ext cx="4365124" cy="227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29075" y="2589963"/>
            <a:ext cx="2063575" cy="212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879000" y="1720100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latin typeface="Calibri"/>
                <a:ea typeface="Calibri"/>
                <a:cs typeface="Calibri"/>
                <a:sym typeface="Calibri"/>
              </a:rPr>
              <a:t>.eml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5994500" y="1720100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latin typeface="Calibri"/>
                <a:ea typeface="Calibri"/>
                <a:cs typeface="Calibri"/>
                <a:sym typeface="Calibri"/>
              </a:rPr>
              <a:t>.mbox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841425" y="96300"/>
            <a:ext cx="61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E-mail archiválás: pilot projekt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788925" y="1943150"/>
            <a:ext cx="4553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válogatás és rendszerezés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exportálás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konverzió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csomagolás → </a:t>
            </a:r>
            <a:r>
              <a:rPr lang="hu-H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7426" y="377476"/>
            <a:ext cx="1368500" cy="13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0538" y="2432475"/>
            <a:ext cx="1510076" cy="15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96650" y="4599000"/>
            <a:ext cx="1510075" cy="15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2323" y="2297038"/>
            <a:ext cx="1510075" cy="15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18200" y="3942550"/>
            <a:ext cx="1978451" cy="19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9574077" y="377476"/>
            <a:ext cx="2106724" cy="21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9942972" y="3859227"/>
            <a:ext cx="1978450" cy="197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416" y="6176963"/>
            <a:ext cx="970310" cy="23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l="815" t="1533" r="913" b="1397"/>
          <a:stretch/>
        </p:blipFill>
        <p:spPr>
          <a:xfrm>
            <a:off x="1802650" y="253950"/>
            <a:ext cx="9795125" cy="56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1057100" y="4546600"/>
            <a:ext cx="35796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3200">
                <a:latin typeface="Calibri"/>
                <a:ea typeface="Calibri"/>
                <a:cs typeface="Calibri"/>
                <a:sym typeface="Calibri"/>
              </a:rPr>
              <a:t>Az e-mail részei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2178</Words>
  <Application>Microsoft Office PowerPoint</Application>
  <PresentationFormat>Szélesvásznú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Intézményi born digital gyakorlatok: E-mail-archiválás</vt:lpstr>
      <vt:lpstr>Vázlat</vt:lpstr>
      <vt:lpstr>Born digital</vt:lpstr>
      <vt:lpstr>OAIS – Open Archival Information System modell</vt:lpstr>
      <vt:lpstr>PowerPoint-bemutató</vt:lpstr>
      <vt:lpstr>Az e-mail üzenetformátumok általános problémái</vt:lpstr>
      <vt:lpstr>Szabványos formátumok – RFC 5322 (IMF – Internet Message Format)</vt:lpstr>
      <vt:lpstr>E-mail archiválás: pilot projekt</vt:lpstr>
      <vt:lpstr>PowerPoint-bemutató</vt:lpstr>
      <vt:lpstr>PowerPoint-bemutató</vt:lpstr>
      <vt:lpstr>Mailbag 0.1</vt:lpstr>
      <vt:lpstr>Mailbag</vt:lpstr>
      <vt:lpstr>Intézményi workflow</vt:lpstr>
      <vt:lpstr>Tervezett workflow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Intézményi born digital gyakorlatok: E-mail-archiválás</dc:title>
  <cp:lastModifiedBy>Szűcs Kata</cp:lastModifiedBy>
  <cp:revision>3</cp:revision>
  <dcterms:modified xsi:type="dcterms:W3CDTF">2021-11-04T18:56:30Z</dcterms:modified>
</cp:coreProperties>
</file>