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9" r:id="rId9"/>
    <p:sldId id="263" r:id="rId10"/>
    <p:sldId id="270" r:id="rId11"/>
    <p:sldId id="264" r:id="rId12"/>
    <p:sldId id="265" r:id="rId13"/>
    <p:sldId id="266" r:id="rId14"/>
    <p:sldId id="272" r:id="rId15"/>
    <p:sldId id="267" r:id="rId16"/>
    <p:sldId id="273" r:id="rId1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818E8C26-06EC-4232-8582-BBB473260225}" type="datetimeFigureOut">
              <a:rPr lang="hu-HU" smtClean="0"/>
              <a:t>2021.11.24.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D75CA3C-22D1-480C-A7FD-89B56ABD7E53}" type="slidenum">
              <a:rPr lang="hu-HU" smtClean="0"/>
              <a:t>‹#›</a:t>
            </a:fld>
            <a:endParaRPr lang="hu-HU"/>
          </a:p>
        </p:txBody>
      </p:sp>
    </p:spTree>
    <p:extLst>
      <p:ext uri="{BB962C8B-B14F-4D97-AF65-F5344CB8AC3E}">
        <p14:creationId xmlns:p14="http://schemas.microsoft.com/office/powerpoint/2010/main" val="3892582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818E8C26-06EC-4232-8582-BBB473260225}" type="datetimeFigureOut">
              <a:rPr lang="hu-HU" smtClean="0"/>
              <a:t>2021.11.24.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D75CA3C-22D1-480C-A7FD-89B56ABD7E53}" type="slidenum">
              <a:rPr lang="hu-HU" smtClean="0"/>
              <a:t>‹#›</a:t>
            </a:fld>
            <a:endParaRPr lang="hu-HU"/>
          </a:p>
        </p:txBody>
      </p:sp>
    </p:spTree>
    <p:extLst>
      <p:ext uri="{BB962C8B-B14F-4D97-AF65-F5344CB8AC3E}">
        <p14:creationId xmlns:p14="http://schemas.microsoft.com/office/powerpoint/2010/main" val="1435617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818E8C26-06EC-4232-8582-BBB473260225}" type="datetimeFigureOut">
              <a:rPr lang="hu-HU" smtClean="0"/>
              <a:t>2021.11.24.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D75CA3C-22D1-480C-A7FD-89B56ABD7E53}" type="slidenum">
              <a:rPr lang="hu-HU" smtClean="0"/>
              <a:t>‹#›</a:t>
            </a:fld>
            <a:endParaRPr lang="hu-HU"/>
          </a:p>
        </p:txBody>
      </p:sp>
    </p:spTree>
    <p:extLst>
      <p:ext uri="{BB962C8B-B14F-4D97-AF65-F5344CB8AC3E}">
        <p14:creationId xmlns:p14="http://schemas.microsoft.com/office/powerpoint/2010/main" val="296921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818E8C26-06EC-4232-8582-BBB473260225}" type="datetimeFigureOut">
              <a:rPr lang="hu-HU" smtClean="0"/>
              <a:t>2021.11.24.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D75CA3C-22D1-480C-A7FD-89B56ABD7E53}" type="slidenum">
              <a:rPr lang="hu-HU" smtClean="0"/>
              <a:t>‹#›</a:t>
            </a:fld>
            <a:endParaRPr lang="hu-HU"/>
          </a:p>
        </p:txBody>
      </p:sp>
    </p:spTree>
    <p:extLst>
      <p:ext uri="{BB962C8B-B14F-4D97-AF65-F5344CB8AC3E}">
        <p14:creationId xmlns:p14="http://schemas.microsoft.com/office/powerpoint/2010/main" val="898980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818E8C26-06EC-4232-8582-BBB473260225}" type="datetimeFigureOut">
              <a:rPr lang="hu-HU" smtClean="0"/>
              <a:t>2021.11.24.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D75CA3C-22D1-480C-A7FD-89B56ABD7E53}" type="slidenum">
              <a:rPr lang="hu-HU" smtClean="0"/>
              <a:t>‹#›</a:t>
            </a:fld>
            <a:endParaRPr lang="hu-HU"/>
          </a:p>
        </p:txBody>
      </p:sp>
    </p:spTree>
    <p:extLst>
      <p:ext uri="{BB962C8B-B14F-4D97-AF65-F5344CB8AC3E}">
        <p14:creationId xmlns:p14="http://schemas.microsoft.com/office/powerpoint/2010/main" val="263277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818E8C26-06EC-4232-8582-BBB473260225}" type="datetimeFigureOut">
              <a:rPr lang="hu-HU" smtClean="0"/>
              <a:t>2021.11.24.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D75CA3C-22D1-480C-A7FD-89B56ABD7E53}" type="slidenum">
              <a:rPr lang="hu-HU" smtClean="0"/>
              <a:t>‹#›</a:t>
            </a:fld>
            <a:endParaRPr lang="hu-HU"/>
          </a:p>
        </p:txBody>
      </p:sp>
    </p:spTree>
    <p:extLst>
      <p:ext uri="{BB962C8B-B14F-4D97-AF65-F5344CB8AC3E}">
        <p14:creationId xmlns:p14="http://schemas.microsoft.com/office/powerpoint/2010/main" val="2671874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818E8C26-06EC-4232-8582-BBB473260225}" type="datetimeFigureOut">
              <a:rPr lang="hu-HU" smtClean="0"/>
              <a:t>2021.11.24.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ED75CA3C-22D1-480C-A7FD-89B56ABD7E53}" type="slidenum">
              <a:rPr lang="hu-HU" smtClean="0"/>
              <a:t>‹#›</a:t>
            </a:fld>
            <a:endParaRPr lang="hu-HU"/>
          </a:p>
        </p:txBody>
      </p:sp>
    </p:spTree>
    <p:extLst>
      <p:ext uri="{BB962C8B-B14F-4D97-AF65-F5344CB8AC3E}">
        <p14:creationId xmlns:p14="http://schemas.microsoft.com/office/powerpoint/2010/main" val="221589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818E8C26-06EC-4232-8582-BBB473260225}" type="datetimeFigureOut">
              <a:rPr lang="hu-HU" smtClean="0"/>
              <a:t>2021.11.24.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ED75CA3C-22D1-480C-A7FD-89B56ABD7E53}" type="slidenum">
              <a:rPr lang="hu-HU" smtClean="0"/>
              <a:t>‹#›</a:t>
            </a:fld>
            <a:endParaRPr lang="hu-HU"/>
          </a:p>
        </p:txBody>
      </p:sp>
    </p:spTree>
    <p:extLst>
      <p:ext uri="{BB962C8B-B14F-4D97-AF65-F5344CB8AC3E}">
        <p14:creationId xmlns:p14="http://schemas.microsoft.com/office/powerpoint/2010/main" val="3565771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818E8C26-06EC-4232-8582-BBB473260225}" type="datetimeFigureOut">
              <a:rPr lang="hu-HU" smtClean="0"/>
              <a:t>2021.11.24.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ED75CA3C-22D1-480C-A7FD-89B56ABD7E53}" type="slidenum">
              <a:rPr lang="hu-HU" smtClean="0"/>
              <a:t>‹#›</a:t>
            </a:fld>
            <a:endParaRPr lang="hu-HU"/>
          </a:p>
        </p:txBody>
      </p:sp>
    </p:spTree>
    <p:extLst>
      <p:ext uri="{BB962C8B-B14F-4D97-AF65-F5344CB8AC3E}">
        <p14:creationId xmlns:p14="http://schemas.microsoft.com/office/powerpoint/2010/main" val="3041821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818E8C26-06EC-4232-8582-BBB473260225}" type="datetimeFigureOut">
              <a:rPr lang="hu-HU" smtClean="0"/>
              <a:t>2021.11.24.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D75CA3C-22D1-480C-A7FD-89B56ABD7E53}" type="slidenum">
              <a:rPr lang="hu-HU" smtClean="0"/>
              <a:t>‹#›</a:t>
            </a:fld>
            <a:endParaRPr lang="hu-HU"/>
          </a:p>
        </p:txBody>
      </p:sp>
    </p:spTree>
    <p:extLst>
      <p:ext uri="{BB962C8B-B14F-4D97-AF65-F5344CB8AC3E}">
        <p14:creationId xmlns:p14="http://schemas.microsoft.com/office/powerpoint/2010/main" val="2308465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818E8C26-06EC-4232-8582-BBB473260225}" type="datetimeFigureOut">
              <a:rPr lang="hu-HU" smtClean="0"/>
              <a:t>2021.11.24.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D75CA3C-22D1-480C-A7FD-89B56ABD7E53}" type="slidenum">
              <a:rPr lang="hu-HU" smtClean="0"/>
              <a:t>‹#›</a:t>
            </a:fld>
            <a:endParaRPr lang="hu-HU"/>
          </a:p>
        </p:txBody>
      </p:sp>
    </p:spTree>
    <p:extLst>
      <p:ext uri="{BB962C8B-B14F-4D97-AF65-F5344CB8AC3E}">
        <p14:creationId xmlns:p14="http://schemas.microsoft.com/office/powerpoint/2010/main" val="354378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E8C26-06EC-4232-8582-BBB473260225}" type="datetimeFigureOut">
              <a:rPr lang="hu-HU" smtClean="0"/>
              <a:t>2021.11.24.</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5CA3C-22D1-480C-A7FD-89B56ABD7E53}" type="slidenum">
              <a:rPr lang="hu-HU" smtClean="0"/>
              <a:t>‹#›</a:t>
            </a:fld>
            <a:endParaRPr lang="hu-HU"/>
          </a:p>
        </p:txBody>
      </p:sp>
    </p:spTree>
    <p:extLst>
      <p:ext uri="{BB962C8B-B14F-4D97-AF65-F5344CB8AC3E}">
        <p14:creationId xmlns:p14="http://schemas.microsoft.com/office/powerpoint/2010/main" val="266182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2" Type="http://schemas.openxmlformats.org/officeDocument/2006/relationships/hyperlink" Target="http://rakoczi2019.webarchivum.oszk.h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pa.oszk.hu/00100/00143/00364/pdf/EPA00143_konyvtari_figyelo_2021_01_039-045.pdf" TargetMode="External"/><Relationship Id="rId2" Type="http://schemas.openxmlformats.org/officeDocument/2006/relationships/hyperlink" Target="http://epa.oszk.hu/01300/01367/00330/pdf/EPA01367_3K_2020_07-08_024-038.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103437"/>
          </a:xfrm>
        </p:spPr>
        <p:txBody>
          <a:bodyPr/>
          <a:lstStyle/>
          <a:p>
            <a:r>
              <a:rPr lang="hu-HU" b="1" dirty="0"/>
              <a:t>Együttműködés kialakítása a megyei </a:t>
            </a:r>
            <a:r>
              <a:rPr lang="hu-HU" b="1" dirty="0" smtClean="0"/>
              <a:t>könyvtárakkal</a:t>
            </a:r>
            <a:endParaRPr lang="hu-HU" b="1" dirty="0"/>
          </a:p>
        </p:txBody>
      </p:sp>
      <p:sp>
        <p:nvSpPr>
          <p:cNvPr id="3" name="Alcím 2"/>
          <p:cNvSpPr>
            <a:spLocks noGrp="1"/>
          </p:cNvSpPr>
          <p:nvPr>
            <p:ph type="subTitle" idx="1"/>
          </p:nvPr>
        </p:nvSpPr>
        <p:spPr>
          <a:xfrm>
            <a:off x="1524000" y="3602038"/>
            <a:ext cx="9144000" cy="2579686"/>
          </a:xfrm>
        </p:spPr>
        <p:txBody>
          <a:bodyPr>
            <a:normAutofit fontScale="25000" lnSpcReduction="20000"/>
          </a:bodyPr>
          <a:lstStyle/>
          <a:p>
            <a:endParaRPr lang="hu-HU" sz="800" dirty="0" smtClean="0"/>
          </a:p>
          <a:p>
            <a:r>
              <a:rPr lang="hu-HU" sz="8000" i="1" dirty="0" smtClean="0"/>
              <a:t>404 </a:t>
            </a:r>
            <a:r>
              <a:rPr lang="hu-HU" sz="8000" i="1" dirty="0" err="1" smtClean="0"/>
              <a:t>Not</a:t>
            </a:r>
            <a:r>
              <a:rPr lang="hu-HU" sz="8000" i="1" dirty="0" smtClean="0"/>
              <a:t> </a:t>
            </a:r>
            <a:r>
              <a:rPr lang="hu-HU" sz="8000" i="1" dirty="0" err="1" smtClean="0"/>
              <a:t>Found</a:t>
            </a:r>
            <a:r>
              <a:rPr lang="hu-HU" sz="8000" i="1" dirty="0" smtClean="0"/>
              <a:t> — Ki őrzi meg az internetet? </a:t>
            </a:r>
            <a:r>
              <a:rPr lang="hu-HU" sz="8000" i="1" dirty="0" err="1" smtClean="0"/>
              <a:t>workshop</a:t>
            </a:r>
            <a:r>
              <a:rPr lang="hu-HU" sz="8000" i="1" dirty="0" smtClean="0"/>
              <a:t>, 2021</a:t>
            </a:r>
            <a:endParaRPr lang="hu-HU" sz="8000" b="0" i="1" dirty="0" smtClean="0">
              <a:effectLst/>
            </a:endParaRPr>
          </a:p>
          <a:p>
            <a:endParaRPr lang="hu-HU" sz="4000" dirty="0" smtClean="0"/>
          </a:p>
          <a:p>
            <a:endParaRPr lang="hu-HU" sz="4000" dirty="0" smtClean="0"/>
          </a:p>
          <a:p>
            <a:pPr algn="r"/>
            <a:r>
              <a:rPr lang="hu-HU" sz="5600" dirty="0" smtClean="0"/>
              <a:t>Visky Ákos László </a:t>
            </a:r>
            <a:r>
              <a:rPr lang="hu-HU" sz="5600" dirty="0" err="1" smtClean="0"/>
              <a:t>webkurátor</a:t>
            </a:r>
            <a:endParaRPr lang="hu-HU" sz="5600" dirty="0" smtClean="0"/>
          </a:p>
          <a:p>
            <a:pPr algn="r"/>
            <a:r>
              <a:rPr lang="hu-HU" sz="5600" dirty="0" smtClean="0"/>
              <a:t>Országos Széchényi Könyvtár</a:t>
            </a:r>
          </a:p>
          <a:p>
            <a:pPr algn="r"/>
            <a:endParaRPr lang="hu-HU" sz="4000" dirty="0" smtClean="0"/>
          </a:p>
          <a:p>
            <a:pPr algn="r"/>
            <a:endParaRPr lang="hu-HU" sz="4000" b="0" dirty="0" smtClean="0">
              <a:effectLst/>
            </a:endParaRPr>
          </a:p>
          <a:p>
            <a:r>
              <a:rPr lang="hu-HU" sz="800" dirty="0" smtClean="0"/>
              <a:t/>
            </a:r>
            <a:br>
              <a:rPr lang="hu-HU" sz="800" dirty="0" smtClean="0"/>
            </a:br>
            <a:endParaRPr lang="hu-HU" sz="800" dirty="0" smtClean="0"/>
          </a:p>
          <a:p>
            <a:pPr algn="r"/>
            <a:endParaRPr lang="hu-HU" b="0" dirty="0" smtClean="0">
              <a:effectLst/>
            </a:endParaRPr>
          </a:p>
          <a:p>
            <a:r>
              <a:rPr lang="hu-HU" dirty="0" smtClean="0"/>
              <a:t/>
            </a:r>
            <a:br>
              <a:rPr lang="hu-HU" dirty="0" smtClean="0"/>
            </a:br>
            <a:endParaRPr lang="hu-HU" dirty="0" smtClean="0"/>
          </a:p>
          <a:p>
            <a:endParaRPr lang="hu-HU" dirty="0"/>
          </a:p>
        </p:txBody>
      </p:sp>
      <p:pic>
        <p:nvPicPr>
          <p:cNvPr id="11" name="Kép 10"/>
          <p:cNvPicPr>
            <a:picLocks noChangeAspect="1"/>
          </p:cNvPicPr>
          <p:nvPr/>
        </p:nvPicPr>
        <p:blipFill>
          <a:blip r:embed="rId2"/>
          <a:stretch>
            <a:fillRect/>
          </a:stretch>
        </p:blipFill>
        <p:spPr>
          <a:xfrm>
            <a:off x="5401865" y="5338761"/>
            <a:ext cx="1388269" cy="842963"/>
          </a:xfrm>
          <a:prstGeom prst="rect">
            <a:avLst/>
          </a:prstGeom>
        </p:spPr>
      </p:pic>
    </p:spTree>
    <p:extLst>
      <p:ext uri="{BB962C8B-B14F-4D97-AF65-F5344CB8AC3E}">
        <p14:creationId xmlns:p14="http://schemas.microsoft.com/office/powerpoint/2010/main" val="4046772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Regionális gyűjtemény – megyei </a:t>
            </a:r>
            <a:r>
              <a:rPr lang="hu-HU" sz="4000" b="1" dirty="0"/>
              <a:t>sablon</a:t>
            </a:r>
          </a:p>
        </p:txBody>
      </p:sp>
      <p:graphicFrame>
        <p:nvGraphicFramePr>
          <p:cNvPr id="5" name="Objektum 4"/>
          <p:cNvGraphicFramePr>
            <a:graphicFrameLocks noChangeAspect="1"/>
          </p:cNvGraphicFramePr>
          <p:nvPr>
            <p:extLst>
              <p:ext uri="{D42A27DB-BD31-4B8C-83A1-F6EECF244321}">
                <p14:modId xmlns:p14="http://schemas.microsoft.com/office/powerpoint/2010/main" val="2775660720"/>
              </p:ext>
            </p:extLst>
          </p:nvPr>
        </p:nvGraphicFramePr>
        <p:xfrm>
          <a:off x="838200" y="1585912"/>
          <a:ext cx="8250238" cy="4830763"/>
        </p:xfrm>
        <a:graphic>
          <a:graphicData uri="http://schemas.openxmlformats.org/presentationml/2006/ole">
            <mc:AlternateContent xmlns:mc="http://schemas.openxmlformats.org/markup-compatibility/2006">
              <mc:Choice xmlns:v="urn:schemas-microsoft-com:vml" Requires="v">
                <p:oleObj spid="_x0000_s1050" name="Image" r:id="rId3" imgW="8250840" imgH="4830840" progId="Photoshop.Image.13">
                  <p:embed/>
                </p:oleObj>
              </mc:Choice>
              <mc:Fallback>
                <p:oleObj name="Image" r:id="rId3" imgW="8250840" imgH="4830840" progId="Photoshop.Image.13">
                  <p:embed/>
                  <p:pic>
                    <p:nvPicPr>
                      <p:cNvPr id="0" name=""/>
                      <p:cNvPicPr/>
                      <p:nvPr/>
                    </p:nvPicPr>
                    <p:blipFill>
                      <a:blip r:embed="rId4"/>
                      <a:stretch>
                        <a:fillRect/>
                      </a:stretch>
                    </p:blipFill>
                    <p:spPr>
                      <a:xfrm>
                        <a:off x="838200" y="1585912"/>
                        <a:ext cx="8250238" cy="4830763"/>
                      </a:xfrm>
                      <a:prstGeom prst="rect">
                        <a:avLst/>
                      </a:prstGeom>
                    </p:spPr>
                  </p:pic>
                </p:oleObj>
              </mc:Fallback>
            </mc:AlternateContent>
          </a:graphicData>
        </a:graphic>
      </p:graphicFrame>
      <p:sp>
        <p:nvSpPr>
          <p:cNvPr id="7" name="Szövegdoboz 6"/>
          <p:cNvSpPr txBox="1"/>
          <p:nvPr/>
        </p:nvSpPr>
        <p:spPr>
          <a:xfrm>
            <a:off x="8026400" y="1585912"/>
            <a:ext cx="3759201" cy="1569660"/>
          </a:xfrm>
          <a:prstGeom prst="rect">
            <a:avLst/>
          </a:prstGeom>
          <a:noFill/>
        </p:spPr>
        <p:txBody>
          <a:bodyPr wrap="square" rtlCol="0">
            <a:spAutoFit/>
          </a:bodyPr>
          <a:lstStyle/>
          <a:p>
            <a:r>
              <a:rPr lang="hu-HU" sz="1600" dirty="0"/>
              <a:t>Az adatcseréhez kitalált </a:t>
            </a:r>
            <a:r>
              <a:rPr lang="hu-HU" sz="1600" dirty="0" smtClean="0"/>
              <a:t>megosztott táblázat-sablon </a:t>
            </a:r>
            <a:r>
              <a:rPr lang="hu-HU" sz="1600" dirty="0"/>
              <a:t>munkalapjai:</a:t>
            </a:r>
          </a:p>
          <a:p>
            <a:pPr marL="742950" lvl="1" indent="-285750">
              <a:buFont typeface="Wingdings" panose="05000000000000000000" pitchFamily="2" charset="2"/>
              <a:buChar char="ü"/>
            </a:pPr>
            <a:r>
              <a:rPr lang="hu-HU" sz="1600" dirty="0"/>
              <a:t>Webhelyek</a:t>
            </a:r>
          </a:p>
          <a:p>
            <a:pPr marL="742950" lvl="1" indent="-285750">
              <a:buFont typeface="Wingdings" panose="05000000000000000000" pitchFamily="2" charset="2"/>
              <a:buChar char="ü"/>
            </a:pPr>
            <a:r>
              <a:rPr lang="hu-HU" sz="1600" dirty="0"/>
              <a:t>Periodikák</a:t>
            </a:r>
          </a:p>
          <a:p>
            <a:pPr marL="742950" lvl="1" indent="-285750">
              <a:buFont typeface="Wingdings" panose="05000000000000000000" pitchFamily="2" charset="2"/>
              <a:buChar char="ü"/>
            </a:pPr>
            <a:r>
              <a:rPr lang="hu-HU" sz="1600" dirty="0"/>
              <a:t>Web2-es oldalak</a:t>
            </a:r>
          </a:p>
          <a:p>
            <a:pPr marL="742950" lvl="1" indent="-285750">
              <a:buFont typeface="Wingdings" panose="05000000000000000000" pitchFamily="2" charset="2"/>
              <a:buChar char="ü"/>
            </a:pPr>
            <a:r>
              <a:rPr lang="hu-HU" sz="1600" dirty="0" smtClean="0"/>
              <a:t>(OSZK-ban </a:t>
            </a:r>
            <a:r>
              <a:rPr lang="hu-HU" sz="1600" dirty="0"/>
              <a:t>már </a:t>
            </a:r>
            <a:r>
              <a:rPr lang="hu-HU" sz="1600" dirty="0" smtClean="0"/>
              <a:t>nyilvántartott 1-2.)</a:t>
            </a:r>
            <a:endParaRPr lang="hu-HU" sz="1600" dirty="0"/>
          </a:p>
        </p:txBody>
      </p:sp>
    </p:spTree>
    <p:extLst>
      <p:ext uri="{BB962C8B-B14F-4D97-AF65-F5344CB8AC3E}">
        <p14:creationId xmlns:p14="http://schemas.microsoft.com/office/powerpoint/2010/main" val="3453651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000" b="1" dirty="0" smtClean="0"/>
              <a:t>Hasznosulási lehetőségek</a:t>
            </a:r>
            <a:endParaRPr lang="hu-HU" sz="4000" b="1" dirty="0"/>
          </a:p>
        </p:txBody>
      </p:sp>
      <p:sp>
        <p:nvSpPr>
          <p:cNvPr id="3" name="Tartalom helye 2"/>
          <p:cNvSpPr>
            <a:spLocks noGrp="1"/>
          </p:cNvSpPr>
          <p:nvPr>
            <p:ph idx="1"/>
          </p:nvPr>
        </p:nvSpPr>
        <p:spPr/>
        <p:txBody>
          <a:bodyPr>
            <a:normAutofit fontScale="92500" lnSpcReduction="10000"/>
          </a:bodyPr>
          <a:lstStyle/>
          <a:p>
            <a:pPr>
              <a:buFont typeface="Wingdings" panose="05000000000000000000" pitchFamily="2" charset="2"/>
              <a:buChar char="§"/>
            </a:pPr>
            <a:r>
              <a:rPr lang="hu-HU" sz="2000" dirty="0" smtClean="0"/>
              <a:t>Lényegi </a:t>
            </a:r>
            <a:r>
              <a:rPr lang="hu-HU" sz="2000" dirty="0"/>
              <a:t>kérdés, hogy a partnerek milyen módon tudják majd hasznosítani saját célra a közös munka </a:t>
            </a:r>
            <a:r>
              <a:rPr lang="hu-HU" sz="2000" dirty="0" smtClean="0"/>
              <a:t>eredményeit</a:t>
            </a:r>
          </a:p>
          <a:p>
            <a:pPr lvl="1">
              <a:buFont typeface="Wingdings" panose="05000000000000000000" pitchFamily="2" charset="2"/>
              <a:buChar char="ü"/>
            </a:pPr>
            <a:r>
              <a:rPr lang="hu-HU" sz="2000" dirty="0" smtClean="0"/>
              <a:t>A </a:t>
            </a:r>
            <a:r>
              <a:rPr lang="hu-HU" sz="2000" dirty="0"/>
              <a:t>legkézenfekvőbb megoldás az adatok szerepeltetése a katalógusaikban, de </a:t>
            </a:r>
            <a:endParaRPr lang="hu-HU" sz="2000" dirty="0" smtClean="0"/>
          </a:p>
          <a:p>
            <a:pPr lvl="1">
              <a:buFont typeface="Wingdings" panose="05000000000000000000" pitchFamily="2" charset="2"/>
              <a:buChar char="ü"/>
            </a:pPr>
            <a:r>
              <a:rPr lang="hu-HU" sz="2000" dirty="0" smtClean="0"/>
              <a:t>megfelelő </a:t>
            </a:r>
            <a:r>
              <a:rPr lang="hu-HU" sz="2000" dirty="0"/>
              <a:t>erőforrásokkal akár saját önálló szolgáltatás kialakítása is </a:t>
            </a:r>
            <a:r>
              <a:rPr lang="hu-HU" sz="2000" dirty="0" smtClean="0"/>
              <a:t>megtörténhet</a:t>
            </a:r>
            <a:endParaRPr lang="hu-HU" sz="2000" dirty="0"/>
          </a:p>
          <a:p>
            <a:pPr>
              <a:buFont typeface="Wingdings" panose="05000000000000000000" pitchFamily="2" charset="2"/>
              <a:buChar char="§"/>
            </a:pPr>
            <a:r>
              <a:rPr lang="hu-HU" sz="2000" dirty="0" smtClean="0"/>
              <a:t>A </a:t>
            </a:r>
            <a:r>
              <a:rPr lang="hu-HU" sz="2000" dirty="0" err="1" smtClean="0"/>
              <a:t>Webarchívum</a:t>
            </a:r>
            <a:r>
              <a:rPr lang="hu-HU" sz="2000" dirty="0" smtClean="0"/>
              <a:t> ismertetett egy távlati projektelképzelést is a közösen létrehozott archív állomány hasznosítására</a:t>
            </a:r>
          </a:p>
          <a:p>
            <a:pPr lvl="1">
              <a:buFont typeface="Wingdings" panose="05000000000000000000" pitchFamily="2" charset="2"/>
              <a:buChar char="ü"/>
            </a:pPr>
            <a:r>
              <a:rPr lang="hu-HU" sz="1800" dirty="0" smtClean="0"/>
              <a:t>Az </a:t>
            </a:r>
            <a:r>
              <a:rPr lang="hu-HU" sz="1800" dirty="0"/>
              <a:t>ötlet a KDS keretében létrehozott Rákóczi archívum (</a:t>
            </a:r>
            <a:r>
              <a:rPr lang="hu-HU" sz="1800" dirty="0">
                <a:hlinkClick r:id="rId2"/>
              </a:rPr>
              <a:t>http://rakoczi2019.webarchivum.oszk.hu</a:t>
            </a:r>
            <a:r>
              <a:rPr lang="hu-HU" sz="1800" dirty="0" smtClean="0">
                <a:hlinkClick r:id="rId2"/>
              </a:rPr>
              <a:t>/</a:t>
            </a:r>
            <a:r>
              <a:rPr lang="hu-HU" sz="1800" dirty="0" smtClean="0"/>
              <a:t>) </a:t>
            </a:r>
            <a:r>
              <a:rPr lang="hu-HU" sz="1800" dirty="0"/>
              <a:t>mintaalkalmazás továbbgondolása a 626/2020. (XII. 22.) kormányrendeletben kapott lehetőség, vagyis a közpénzből, állami és önkormányzati forrásból készült webhelyek archivált változatának külön felhasználói szerződés nélküli nyilvános szolgáltatási joga </a:t>
            </a:r>
            <a:r>
              <a:rPr lang="hu-HU" sz="1800" dirty="0" smtClean="0"/>
              <a:t>mentén</a:t>
            </a:r>
          </a:p>
          <a:p>
            <a:pPr lvl="1">
              <a:buFont typeface="Wingdings" panose="05000000000000000000" pitchFamily="2" charset="2"/>
              <a:buChar char="ü"/>
            </a:pPr>
            <a:r>
              <a:rPr lang="hu-HU" sz="1800" dirty="0" smtClean="0"/>
              <a:t>Olyan </a:t>
            </a:r>
            <a:r>
              <a:rPr lang="hu-HU" sz="1800" dirty="0"/>
              <a:t>tematika alapján lehetne létrehozni digitális gyűjteményt, melyhez illeszkedő webhelyek archivált változatának szolgáltatásához nem kell külön engedély és számottevő felhasználói érdeklődésre tarthat számot</a:t>
            </a:r>
          </a:p>
          <a:p>
            <a:pPr lvl="1">
              <a:buFont typeface="Wingdings" panose="05000000000000000000" pitchFamily="2" charset="2"/>
              <a:buChar char="ü"/>
            </a:pPr>
            <a:r>
              <a:rPr lang="hu-HU" sz="1800" dirty="0" smtClean="0"/>
              <a:t>Ilyen </a:t>
            </a:r>
            <a:r>
              <a:rPr lang="hu-HU" sz="1800" dirty="0"/>
              <a:t>lehetne például egy “iskolák régen és ma” tematikájú gyűjtemény, melyben össze lehetne gyűjteni egy megyei könyvtár illetékességi körébe tartozó oktatási intézményekről szóló digitalizált vagy eleve digitális könyvtári anyagokat mai intézmények archivált webtartalmával, mely nagy része nyilvánosan is szolgáltatható lenne a kormányrendelet </a:t>
            </a:r>
            <a:r>
              <a:rPr lang="hu-HU" sz="1800" dirty="0" smtClean="0"/>
              <a:t>alapján</a:t>
            </a:r>
            <a:endParaRPr lang="hu-HU" sz="1800" dirty="0"/>
          </a:p>
        </p:txBody>
      </p:sp>
    </p:spTree>
    <p:extLst>
      <p:ext uri="{BB962C8B-B14F-4D97-AF65-F5344CB8AC3E}">
        <p14:creationId xmlns:p14="http://schemas.microsoft.com/office/powerpoint/2010/main" val="3856481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000" b="1" dirty="0" smtClean="0"/>
              <a:t>Megyei könyvtárak megkeresése</a:t>
            </a:r>
            <a:endParaRPr lang="hu-HU" sz="4000" b="1" dirty="0"/>
          </a:p>
        </p:txBody>
      </p:sp>
      <p:sp>
        <p:nvSpPr>
          <p:cNvPr id="3" name="Tartalom helye 2"/>
          <p:cNvSpPr>
            <a:spLocks noGrp="1"/>
          </p:cNvSpPr>
          <p:nvPr>
            <p:ph idx="1"/>
          </p:nvPr>
        </p:nvSpPr>
        <p:spPr>
          <a:xfrm>
            <a:off x="838200" y="1608667"/>
            <a:ext cx="10515600" cy="4568295"/>
          </a:xfrm>
        </p:spPr>
        <p:txBody>
          <a:bodyPr>
            <a:normAutofit lnSpcReduction="10000"/>
          </a:bodyPr>
          <a:lstStyle/>
          <a:p>
            <a:pPr>
              <a:buFont typeface="Wingdings" panose="05000000000000000000" pitchFamily="2" charset="2"/>
              <a:buChar char="§"/>
            </a:pPr>
            <a:r>
              <a:rPr lang="hu-HU" sz="2000" dirty="0"/>
              <a:t>Májusban először azt a három megyei könyvtárat kerestük meg tervezetünkkel, amelyek a KDS után kifejezték érdeklődésüket a további közös munka iránt is, </a:t>
            </a:r>
            <a:r>
              <a:rPr lang="hu-HU" sz="2000" dirty="0" smtClean="0"/>
              <a:t>majd </a:t>
            </a:r>
            <a:r>
              <a:rPr lang="hu-HU" sz="2000" dirty="0"/>
              <a:t>július végén az összes többinek is elküldtük </a:t>
            </a:r>
            <a:r>
              <a:rPr lang="hu-HU" sz="2000" dirty="0" smtClean="0"/>
              <a:t>kezdeményezésünket</a:t>
            </a:r>
          </a:p>
          <a:p>
            <a:pPr lvl="1">
              <a:buFont typeface="Wingdings" panose="05000000000000000000" pitchFamily="2" charset="2"/>
              <a:buChar char="ü"/>
            </a:pPr>
            <a:r>
              <a:rPr lang="hu-HU" sz="1800" dirty="0"/>
              <a:t>Talán </a:t>
            </a:r>
            <a:r>
              <a:rPr lang="hu-HU" sz="1800" dirty="0" smtClean="0"/>
              <a:t>az időzítésnek </a:t>
            </a:r>
            <a:r>
              <a:rPr lang="hu-HU" sz="1800" dirty="0"/>
              <a:t>köszönhető, hogy hét könyvtártól semmilyen választ nem </a:t>
            </a:r>
            <a:r>
              <a:rPr lang="hu-HU" sz="1800" dirty="0" smtClean="0"/>
              <a:t>kaptunk</a:t>
            </a:r>
          </a:p>
          <a:p>
            <a:pPr lvl="1">
              <a:buFont typeface="Wingdings" panose="05000000000000000000" pitchFamily="2" charset="2"/>
              <a:buChar char="ü"/>
            </a:pPr>
            <a:r>
              <a:rPr lang="hu-HU" sz="1800" dirty="0" smtClean="0"/>
              <a:t>Ez </a:t>
            </a:r>
            <a:r>
              <a:rPr lang="hu-HU" sz="1800" dirty="0"/>
              <a:t>nem </a:t>
            </a:r>
            <a:r>
              <a:rPr lang="hu-HU" sz="1800" dirty="0" smtClean="0"/>
              <a:t>mindenkinél jelenti azt, </a:t>
            </a:r>
            <a:r>
              <a:rPr lang="hu-HU" sz="1800" dirty="0"/>
              <a:t>hogy </a:t>
            </a:r>
            <a:r>
              <a:rPr lang="hu-HU" sz="1800" dirty="0" smtClean="0"/>
              <a:t>egyáltalán nem reagáltak</a:t>
            </a:r>
            <a:r>
              <a:rPr lang="hu-HU" sz="1800" dirty="0"/>
              <a:t> a megkeresésünkre, mert a szeptemberi </a:t>
            </a:r>
            <a:r>
              <a:rPr lang="hu-HU" sz="1800" dirty="0" smtClean="0"/>
              <a:t>tanfolyamunkon voltak olyan </a:t>
            </a:r>
            <a:r>
              <a:rPr lang="hu-HU" sz="1800" dirty="0"/>
              <a:t>kollégák, akik az egyik ilyen könyvtárból jöttek “felderítési” </a:t>
            </a:r>
            <a:r>
              <a:rPr lang="hu-HU" sz="1800" dirty="0" smtClean="0"/>
              <a:t>célzattal</a:t>
            </a:r>
          </a:p>
          <a:p>
            <a:pPr lvl="1">
              <a:buFont typeface="Wingdings" panose="05000000000000000000" pitchFamily="2" charset="2"/>
              <a:buChar char="ü"/>
            </a:pPr>
            <a:r>
              <a:rPr lang="hu-HU" sz="1800" dirty="0"/>
              <a:t>Sajnos egy megyei könyvtárnak a lehetőségeik hiánya miatt el kellett utasítania </a:t>
            </a:r>
            <a:r>
              <a:rPr lang="hu-HU" sz="1800" dirty="0" smtClean="0"/>
              <a:t>megkeresésünket</a:t>
            </a:r>
          </a:p>
          <a:p>
            <a:pPr>
              <a:buFont typeface="Wingdings" panose="05000000000000000000" pitchFamily="2" charset="2"/>
              <a:buChar char="§"/>
            </a:pPr>
            <a:r>
              <a:rPr lang="hu-HU" sz="2000" dirty="0" smtClean="0"/>
              <a:t>Ugyanakkor voltak</a:t>
            </a:r>
            <a:r>
              <a:rPr lang="hu-HU" sz="2000" dirty="0"/>
              <a:t>, </a:t>
            </a:r>
            <a:r>
              <a:rPr lang="hu-HU" sz="2000" dirty="0" smtClean="0"/>
              <a:t>akik maguktól</a:t>
            </a:r>
            <a:r>
              <a:rPr lang="hu-HU" sz="2000" dirty="0"/>
              <a:t> érdeklődtek </a:t>
            </a:r>
            <a:r>
              <a:rPr lang="hu-HU" sz="2000" dirty="0" smtClean="0"/>
              <a:t>együttműködési lehetőségekről</a:t>
            </a:r>
          </a:p>
          <a:p>
            <a:pPr lvl="1">
              <a:buFont typeface="Wingdings" panose="05000000000000000000" pitchFamily="2" charset="2"/>
              <a:buChar char="ü"/>
            </a:pPr>
            <a:r>
              <a:rPr lang="hu-HU" sz="1800" dirty="0"/>
              <a:t>Sándor Tibor (FSZEK) saját kezdeményezésre kereste meg a </a:t>
            </a:r>
            <a:r>
              <a:rPr lang="hu-HU" sz="1800" dirty="0" err="1" smtClean="0"/>
              <a:t>Webarchívumot</a:t>
            </a:r>
            <a:endParaRPr lang="hu-HU" sz="1800" dirty="0" smtClean="0"/>
          </a:p>
          <a:p>
            <a:pPr lvl="1">
              <a:buFont typeface="Wingdings" panose="05000000000000000000" pitchFamily="2" charset="2"/>
              <a:buChar char="ü"/>
            </a:pPr>
            <a:r>
              <a:rPr lang="hu-HU" sz="1800" dirty="0"/>
              <a:t>Kokas Károly (SZTE EK) régi dédelgetett terve egy regionális </a:t>
            </a:r>
            <a:r>
              <a:rPr lang="hu-HU" sz="1800" dirty="0" err="1"/>
              <a:t>webarchívum</a:t>
            </a:r>
            <a:r>
              <a:rPr lang="hu-HU" sz="1800" dirty="0"/>
              <a:t> </a:t>
            </a:r>
            <a:r>
              <a:rPr lang="hu-HU" sz="1800" dirty="0" smtClean="0"/>
              <a:t>kialakítása</a:t>
            </a:r>
          </a:p>
          <a:p>
            <a:pPr lvl="1">
              <a:buFont typeface="Wingdings" panose="05000000000000000000" pitchFamily="2" charset="2"/>
              <a:buChar char="ü"/>
            </a:pPr>
            <a:r>
              <a:rPr lang="hu-HU" sz="1800" dirty="0"/>
              <a:t>Takács Dániel (ELTE </a:t>
            </a:r>
            <a:r>
              <a:rPr lang="hu-HU" sz="1800" dirty="0" smtClean="0"/>
              <a:t>ÁJK Könyvtár</a:t>
            </a:r>
            <a:r>
              <a:rPr lang="hu-HU" sz="1800" dirty="0"/>
              <a:t>) pedig egy </a:t>
            </a:r>
            <a:r>
              <a:rPr lang="hu-HU" sz="1800" dirty="0" smtClean="0"/>
              <a:t>év </a:t>
            </a:r>
            <a:r>
              <a:rPr lang="hu-HU" sz="1800" dirty="0"/>
              <a:t>eleji tanfolyamunk nyomán kezdett el </a:t>
            </a:r>
            <a:r>
              <a:rPr lang="hu-HU" sz="1800" dirty="0" smtClean="0"/>
              <a:t>gondolkozni</a:t>
            </a:r>
          </a:p>
          <a:p>
            <a:pPr>
              <a:buFont typeface="Wingdings" panose="05000000000000000000" pitchFamily="2" charset="2"/>
              <a:buChar char="§"/>
            </a:pPr>
            <a:r>
              <a:rPr lang="hu-HU" sz="2000" dirty="0" smtClean="0"/>
              <a:t>Egy </a:t>
            </a:r>
            <a:r>
              <a:rPr lang="hu-HU" sz="2000" dirty="0"/>
              <a:t>régióban több könyvtár </a:t>
            </a:r>
            <a:r>
              <a:rPr lang="hu-HU" sz="2000" dirty="0" smtClean="0"/>
              <a:t>is lehet </a:t>
            </a:r>
            <a:r>
              <a:rPr lang="hu-HU" sz="2000" dirty="0"/>
              <a:t>“illetékes” </a:t>
            </a:r>
            <a:r>
              <a:rPr lang="hu-HU" sz="2000" dirty="0" smtClean="0"/>
              <a:t>(pl. egy </a:t>
            </a:r>
            <a:r>
              <a:rPr lang="hu-HU" sz="2000" dirty="0"/>
              <a:t>megyei és egy egyetemi is), </a:t>
            </a:r>
            <a:r>
              <a:rPr lang="hu-HU" sz="2000" dirty="0" smtClean="0"/>
              <a:t>ők </a:t>
            </a:r>
            <a:r>
              <a:rPr lang="hu-HU" sz="2000" dirty="0"/>
              <a:t>is megoszthatják </a:t>
            </a:r>
            <a:r>
              <a:rPr lang="hu-HU" sz="2000" dirty="0" smtClean="0"/>
              <a:t>egymás között a </a:t>
            </a:r>
            <a:r>
              <a:rPr lang="hu-HU" sz="2000" dirty="0"/>
              <a:t>feladatot saját profiljuknak megfelelően</a:t>
            </a:r>
          </a:p>
          <a:p>
            <a:pPr>
              <a:buFont typeface="Wingdings" panose="05000000000000000000" pitchFamily="2" charset="2"/>
              <a:buChar char="§"/>
            </a:pPr>
            <a:r>
              <a:rPr lang="hu-HU" sz="2000" dirty="0" smtClean="0"/>
              <a:t>Tematikus alapon is lehet részgyűjteményeket létrehozni, így az ELTE ÁJK Könyvtár jogi, míg az FSZEK budapesti mellett szociológiai gyűjteményeket is gondozhatna</a:t>
            </a:r>
            <a:endParaRPr lang="hu-HU" sz="2000" dirty="0"/>
          </a:p>
        </p:txBody>
      </p:sp>
    </p:spTree>
    <p:extLst>
      <p:ext uri="{BB962C8B-B14F-4D97-AF65-F5344CB8AC3E}">
        <p14:creationId xmlns:p14="http://schemas.microsoft.com/office/powerpoint/2010/main" val="2859823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000" b="1" dirty="0" smtClean="0"/>
              <a:t>Megbeszélések – eredmények 1.</a:t>
            </a:r>
            <a:endParaRPr lang="hu-HU" sz="4000" b="1" dirty="0"/>
          </a:p>
        </p:txBody>
      </p:sp>
      <p:sp>
        <p:nvSpPr>
          <p:cNvPr id="3" name="Tartalom helye 2"/>
          <p:cNvSpPr>
            <a:spLocks noGrp="1"/>
          </p:cNvSpPr>
          <p:nvPr>
            <p:ph idx="1"/>
          </p:nvPr>
        </p:nvSpPr>
        <p:spPr/>
        <p:txBody>
          <a:bodyPr>
            <a:normAutofit/>
          </a:bodyPr>
          <a:lstStyle/>
          <a:p>
            <a:pPr>
              <a:buFont typeface="Wingdings" panose="05000000000000000000" pitchFamily="2" charset="2"/>
              <a:buChar char="§"/>
            </a:pPr>
            <a:r>
              <a:rPr lang="hu-HU" sz="2000" dirty="0" smtClean="0"/>
              <a:t>Online </a:t>
            </a:r>
            <a:r>
              <a:rPr lang="hu-HU" sz="2000" dirty="0"/>
              <a:t>beszélgetések sorozatát folytattuk </a:t>
            </a:r>
            <a:r>
              <a:rPr lang="hu-HU" sz="2000" dirty="0" smtClean="0"/>
              <a:t>le a könyvtárak képviselőivel, </a:t>
            </a:r>
            <a:r>
              <a:rPr lang="hu-HU" sz="2000" dirty="0"/>
              <a:t>ismertettük </a:t>
            </a:r>
            <a:r>
              <a:rPr lang="hu-HU" sz="2000" dirty="0" smtClean="0"/>
              <a:t>elgondolásainkat </a:t>
            </a:r>
            <a:r>
              <a:rPr lang="hu-HU" sz="2000" dirty="0"/>
              <a:t>és próbáltuk megválaszolni a felmerülő </a:t>
            </a:r>
            <a:r>
              <a:rPr lang="hu-HU" sz="2000" dirty="0" smtClean="0"/>
              <a:t>kérdéseiket</a:t>
            </a:r>
          </a:p>
          <a:p>
            <a:pPr lvl="1">
              <a:buFont typeface="Wingdings" panose="05000000000000000000" pitchFamily="2" charset="2"/>
              <a:buChar char="ü"/>
            </a:pPr>
            <a:r>
              <a:rPr lang="hu-HU" sz="1800" dirty="0" smtClean="0"/>
              <a:t>Sok </a:t>
            </a:r>
            <a:r>
              <a:rPr lang="hu-HU" sz="1800" dirty="0"/>
              <a:t>érdekes ötletet, felvetést kaptunk, ezekkel folyamatosan csiszolgattuk az </a:t>
            </a:r>
            <a:r>
              <a:rPr lang="hu-HU" sz="1800" dirty="0" smtClean="0"/>
              <a:t>anyagunkat</a:t>
            </a:r>
          </a:p>
          <a:p>
            <a:pPr lvl="1">
              <a:buFont typeface="Wingdings" panose="05000000000000000000" pitchFamily="2" charset="2"/>
              <a:buChar char="ü"/>
            </a:pPr>
            <a:r>
              <a:rPr lang="hu-HU" sz="1800" dirty="0" smtClean="0"/>
              <a:t>Kellemes </a:t>
            </a:r>
            <a:r>
              <a:rPr lang="hu-HU" sz="1800" dirty="0"/>
              <a:t>“meglepetés” volt, hogy a kollégákat nem is kellett győzködni a </a:t>
            </a:r>
            <a:r>
              <a:rPr lang="hu-HU" sz="1800" dirty="0" err="1"/>
              <a:t>webarchiválás</a:t>
            </a:r>
            <a:r>
              <a:rPr lang="hu-HU" sz="1800" dirty="0"/>
              <a:t> és az online dokumentumok megőrzésének fontosságáról, ezek helyét pontosan látták saját gyűjteményeikben, elsősorban a helytörténetben, és kifejezetten nyitottak voltak az </a:t>
            </a:r>
            <a:r>
              <a:rPr lang="hu-HU" sz="1800" dirty="0" smtClean="0"/>
              <a:t>együttműködésre</a:t>
            </a:r>
          </a:p>
          <a:p>
            <a:pPr lvl="1">
              <a:buFont typeface="Wingdings" panose="05000000000000000000" pitchFamily="2" charset="2"/>
              <a:buChar char="ü"/>
            </a:pPr>
            <a:r>
              <a:rPr lang="hu-HU" sz="1800" dirty="0" smtClean="0"/>
              <a:t>Problémák </a:t>
            </a:r>
            <a:r>
              <a:rPr lang="hu-HU" sz="1800" dirty="0"/>
              <a:t>persze felmerültek, hiszen nem egyformák a könyvtárak lehetőségei, mindegyik más-más helyzetben van erőforrás tekintetében, talán ezért is marad ki egy-egy pont néhány előkészített </a:t>
            </a:r>
            <a:r>
              <a:rPr lang="hu-HU" sz="1800" dirty="0" smtClean="0"/>
              <a:t>megállapodásból</a:t>
            </a:r>
          </a:p>
          <a:p>
            <a:pPr lvl="1">
              <a:buFont typeface="Wingdings" panose="05000000000000000000" pitchFamily="2" charset="2"/>
              <a:buChar char="ü"/>
            </a:pPr>
            <a:r>
              <a:rPr lang="hu-HU" sz="1800" dirty="0" smtClean="0"/>
              <a:t>A regionális </a:t>
            </a:r>
            <a:r>
              <a:rPr lang="hu-HU" sz="1800" dirty="0"/>
              <a:t>gyűjtemény kialakítása és gondozása sehol sem volt kérdéses, hiszen ez illeszkedik kézenfekvő módon saját </a:t>
            </a:r>
            <a:r>
              <a:rPr lang="hu-HU" sz="1800" dirty="0" smtClean="0"/>
              <a:t>tevékenységükhöz</a:t>
            </a:r>
          </a:p>
          <a:p>
            <a:pPr>
              <a:buFont typeface="Wingdings" panose="05000000000000000000" pitchFamily="2" charset="2"/>
              <a:buChar char="§"/>
            </a:pPr>
            <a:r>
              <a:rPr lang="hu-HU" sz="2000" dirty="0" smtClean="0"/>
              <a:t>Mindezek </a:t>
            </a:r>
            <a:r>
              <a:rPr lang="hu-HU" sz="2000" dirty="0"/>
              <a:t>következtében ősszel már több megállapodás-tervezetet tudtunk továbbítani jogi véglegesítésre és reményeink szerint mielőbbi </a:t>
            </a:r>
            <a:r>
              <a:rPr lang="hu-HU" sz="2000" dirty="0" smtClean="0"/>
              <a:t>aláírásra</a:t>
            </a:r>
            <a:endParaRPr lang="hu-HU" sz="2000" dirty="0"/>
          </a:p>
        </p:txBody>
      </p:sp>
    </p:spTree>
    <p:extLst>
      <p:ext uri="{BB962C8B-B14F-4D97-AF65-F5344CB8AC3E}">
        <p14:creationId xmlns:p14="http://schemas.microsoft.com/office/powerpoint/2010/main" val="2887031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Megbeszélések – eredmények 2.</a:t>
            </a:r>
            <a:endParaRPr lang="hu-HU" sz="4000" dirty="0"/>
          </a:p>
        </p:txBody>
      </p:sp>
      <p:sp>
        <p:nvSpPr>
          <p:cNvPr id="3" name="Tartalom helye 2"/>
          <p:cNvSpPr>
            <a:spLocks noGrp="1"/>
          </p:cNvSpPr>
          <p:nvPr>
            <p:ph sz="half" idx="1"/>
          </p:nvPr>
        </p:nvSpPr>
        <p:spPr>
          <a:xfrm>
            <a:off x="677334" y="1625600"/>
            <a:ext cx="5342466" cy="4157133"/>
          </a:xfrm>
        </p:spPr>
        <p:txBody>
          <a:bodyPr>
            <a:normAutofit fontScale="92500" lnSpcReduction="10000"/>
          </a:bodyPr>
          <a:lstStyle/>
          <a:p>
            <a:pPr fontAlgn="base">
              <a:buFont typeface="Wingdings" panose="05000000000000000000" pitchFamily="2" charset="2"/>
              <a:buChar char="§"/>
            </a:pPr>
            <a:r>
              <a:rPr lang="hu-HU" sz="2200" dirty="0"/>
              <a:t>Hét könyvtár esetében tudtuk továbbítani a megállapodást aláírásra:</a:t>
            </a:r>
            <a:endParaRPr lang="hu-HU" sz="1900" dirty="0"/>
          </a:p>
          <a:p>
            <a:pPr lvl="1" fontAlgn="base">
              <a:buFont typeface="Wingdings" panose="05000000000000000000" pitchFamily="2" charset="2"/>
              <a:buChar char="ü"/>
            </a:pPr>
            <a:r>
              <a:rPr lang="hu-HU" sz="1900" dirty="0"/>
              <a:t>II. Rákóczi Ferenc Megyei és Városi Könyvtár (RFMVK), Miskolc</a:t>
            </a:r>
          </a:p>
          <a:p>
            <a:pPr lvl="1" fontAlgn="base">
              <a:buFont typeface="Wingdings" panose="05000000000000000000" pitchFamily="2" charset="2"/>
              <a:buChar char="ü"/>
            </a:pPr>
            <a:r>
              <a:rPr lang="hu-HU" sz="1900" dirty="0"/>
              <a:t>Bács-Kiskun Megyei Katona József Könyvtár (KJMK), Kecskemét</a:t>
            </a:r>
          </a:p>
          <a:p>
            <a:pPr lvl="1" fontAlgn="base">
              <a:buFont typeface="Wingdings" panose="05000000000000000000" pitchFamily="2" charset="2"/>
              <a:buChar char="ü"/>
            </a:pPr>
            <a:r>
              <a:rPr lang="hu-HU" sz="1900" dirty="0"/>
              <a:t>Balassi Bálint Megyei Könyvtár (BBMK), Salgótarján</a:t>
            </a:r>
          </a:p>
          <a:p>
            <a:pPr lvl="1" fontAlgn="base">
              <a:buFont typeface="Wingdings" panose="05000000000000000000" pitchFamily="2" charset="2"/>
              <a:buChar char="ü"/>
            </a:pPr>
            <a:r>
              <a:rPr lang="hu-HU" sz="1900" dirty="0"/>
              <a:t>Berzsenyi Dániel Megyei és Városi Könyvtár (BDMVK), Szombathely</a:t>
            </a:r>
          </a:p>
          <a:p>
            <a:pPr lvl="1" fontAlgn="base">
              <a:buFont typeface="Wingdings" panose="05000000000000000000" pitchFamily="2" charset="2"/>
              <a:buChar char="ü"/>
            </a:pPr>
            <a:r>
              <a:rPr lang="hu-HU" sz="1900" dirty="0"/>
              <a:t>Somogyi Károly Városi és Megyei Könyvtár (SKVMK), Szeged</a:t>
            </a:r>
          </a:p>
          <a:p>
            <a:pPr lvl="1" fontAlgn="base">
              <a:buFont typeface="Wingdings" panose="05000000000000000000" pitchFamily="2" charset="2"/>
              <a:buChar char="ü"/>
            </a:pPr>
            <a:r>
              <a:rPr lang="hu-HU" sz="1900" dirty="0"/>
              <a:t>ELTE Jogi Kari Könyvtára (ELTE ÁJK Könyvtár), Budapest</a:t>
            </a:r>
          </a:p>
          <a:p>
            <a:pPr lvl="1" fontAlgn="base">
              <a:buFont typeface="Wingdings" panose="05000000000000000000" pitchFamily="2" charset="2"/>
              <a:buChar char="ü"/>
            </a:pPr>
            <a:r>
              <a:rPr lang="hu-HU" sz="1900" dirty="0"/>
              <a:t>Fővárosi Szabó Ervin Könyvtár (FSZEK), Budapest</a:t>
            </a:r>
          </a:p>
          <a:p>
            <a:endParaRPr lang="hu-HU" dirty="0"/>
          </a:p>
        </p:txBody>
      </p:sp>
      <p:sp>
        <p:nvSpPr>
          <p:cNvPr id="4" name="Tartalom helye 3"/>
          <p:cNvSpPr>
            <a:spLocks noGrp="1"/>
          </p:cNvSpPr>
          <p:nvPr>
            <p:ph sz="half" idx="2"/>
          </p:nvPr>
        </p:nvSpPr>
        <p:spPr>
          <a:xfrm>
            <a:off x="6096001" y="1625599"/>
            <a:ext cx="5418666" cy="4690533"/>
          </a:xfrm>
        </p:spPr>
        <p:txBody>
          <a:bodyPr>
            <a:normAutofit fontScale="92500" lnSpcReduction="10000"/>
          </a:bodyPr>
          <a:lstStyle/>
          <a:p>
            <a:pPr marL="285750" indent="-285750">
              <a:buFont typeface="Wingdings" panose="05000000000000000000" pitchFamily="2" charset="2"/>
              <a:buChar char="§"/>
            </a:pPr>
            <a:r>
              <a:rPr lang="hu-HU" sz="2200" dirty="0"/>
              <a:t>Három könyvtár esetében már voltak megbeszélések, formai válaszra válunk:</a:t>
            </a:r>
          </a:p>
          <a:p>
            <a:pPr lvl="1">
              <a:buFont typeface="Wingdings" panose="05000000000000000000" pitchFamily="2" charset="2"/>
              <a:buChar char="ü"/>
            </a:pPr>
            <a:r>
              <a:rPr lang="hu-HU" sz="1900" dirty="0"/>
              <a:t>Békés Megyei Könyvtár (BMK), Békéscsaba</a:t>
            </a:r>
          </a:p>
          <a:p>
            <a:pPr lvl="1">
              <a:buFont typeface="Wingdings" panose="05000000000000000000" pitchFamily="2" charset="2"/>
              <a:buChar char="ü"/>
            </a:pPr>
            <a:r>
              <a:rPr lang="hu-HU" sz="1900" dirty="0"/>
              <a:t>Bródy Sándor Megyei és Városi Könyvtár (BSMVK), Eger</a:t>
            </a:r>
          </a:p>
          <a:p>
            <a:pPr lvl="1">
              <a:buFont typeface="Wingdings" panose="05000000000000000000" pitchFamily="2" charset="2"/>
              <a:buChar char="ü"/>
            </a:pPr>
            <a:r>
              <a:rPr lang="hu-HU" sz="1900" dirty="0"/>
              <a:t>Vörösmarty Mihály Könyvtár (VMK), Székesfehérvár</a:t>
            </a:r>
          </a:p>
          <a:p>
            <a:pPr marL="285750" indent="-285750">
              <a:buFont typeface="Wingdings" panose="05000000000000000000" pitchFamily="2" charset="2"/>
              <a:buChar char="§"/>
            </a:pPr>
            <a:r>
              <a:rPr lang="hu-HU" sz="2200" dirty="0"/>
              <a:t>Négy könyvtártól pozitív visszajelzésünk van, de technikai okokból még nem tudtunk beszélni: </a:t>
            </a:r>
          </a:p>
          <a:p>
            <a:pPr marL="742950" lvl="1" indent="-285750">
              <a:buFont typeface="Wingdings" panose="05000000000000000000" pitchFamily="2" charset="2"/>
              <a:buChar char="ü"/>
            </a:pPr>
            <a:r>
              <a:rPr lang="hu-HU" sz="1900" dirty="0"/>
              <a:t>Dr. Kovács Pál Megyei Könyvtár és Közösségi Tér (KPMKKT), Győr</a:t>
            </a:r>
          </a:p>
          <a:p>
            <a:pPr marL="742950" lvl="1" indent="-285750">
              <a:buFont typeface="Wingdings" panose="05000000000000000000" pitchFamily="2" charset="2"/>
              <a:buChar char="ü"/>
            </a:pPr>
            <a:r>
              <a:rPr lang="hu-HU" sz="1900" dirty="0"/>
              <a:t>Móricz Zsigmond Megyei és Városi Könyvtár (MZSMVK), Nyíregyháza</a:t>
            </a:r>
          </a:p>
          <a:p>
            <a:pPr marL="742950" lvl="1" indent="-285750">
              <a:buFont typeface="Wingdings" panose="05000000000000000000" pitchFamily="2" charset="2"/>
              <a:buChar char="ü"/>
            </a:pPr>
            <a:r>
              <a:rPr lang="hu-HU" sz="1900" dirty="0"/>
              <a:t>Verseghy Ferenc Könyvtár és Közművelődési Intézmény (VFK), Szolnok</a:t>
            </a:r>
          </a:p>
          <a:p>
            <a:pPr marL="742950" lvl="1" indent="-285750">
              <a:buFont typeface="Wingdings" panose="05000000000000000000" pitchFamily="2" charset="2"/>
              <a:buChar char="ü"/>
            </a:pPr>
            <a:r>
              <a:rPr lang="hu-HU" sz="1900" dirty="0"/>
              <a:t>Szegedi Tudományegyetem Klebelsberg </a:t>
            </a:r>
            <a:r>
              <a:rPr lang="hu-HU" sz="1900" dirty="0" err="1"/>
              <a:t>Kuno</a:t>
            </a:r>
            <a:r>
              <a:rPr lang="hu-HU" sz="1900" dirty="0"/>
              <a:t> Könyvtára (SZTE EK), Szeged</a:t>
            </a:r>
          </a:p>
          <a:p>
            <a:endParaRPr lang="hu-HU" dirty="0"/>
          </a:p>
        </p:txBody>
      </p:sp>
    </p:spTree>
    <p:extLst>
      <p:ext uri="{BB962C8B-B14F-4D97-AF65-F5344CB8AC3E}">
        <p14:creationId xmlns:p14="http://schemas.microsoft.com/office/powerpoint/2010/main" val="1841428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000" b="1" dirty="0" smtClean="0"/>
              <a:t>Pozitív visszacsatolás</a:t>
            </a:r>
            <a:endParaRPr lang="hu-HU" sz="4000" b="1" dirty="0"/>
          </a:p>
        </p:txBody>
      </p:sp>
      <p:sp>
        <p:nvSpPr>
          <p:cNvPr id="3" name="Tartalom helye 2"/>
          <p:cNvSpPr>
            <a:spLocks noGrp="1"/>
          </p:cNvSpPr>
          <p:nvPr>
            <p:ph idx="1"/>
          </p:nvPr>
        </p:nvSpPr>
        <p:spPr/>
        <p:txBody>
          <a:bodyPr>
            <a:normAutofit/>
          </a:bodyPr>
          <a:lstStyle/>
          <a:p>
            <a:pPr>
              <a:buFont typeface="Wingdings" panose="05000000000000000000" pitchFamily="2" charset="2"/>
              <a:buChar char="§"/>
            </a:pPr>
            <a:r>
              <a:rPr lang="hu-HU" sz="2000" dirty="0" smtClean="0"/>
              <a:t>Pozitív visszacsatolások igazolják egy kezdeményezés helyességét</a:t>
            </a:r>
          </a:p>
          <a:p>
            <a:pPr>
              <a:buFont typeface="Wingdings" panose="05000000000000000000" pitchFamily="2" charset="2"/>
              <a:buChar char="§"/>
            </a:pPr>
            <a:r>
              <a:rPr lang="hu-HU" sz="2000" dirty="0" smtClean="0"/>
              <a:t>Két példa, </a:t>
            </a:r>
            <a:r>
              <a:rPr lang="hu-HU" sz="2000" dirty="0"/>
              <a:t>ami </a:t>
            </a:r>
            <a:r>
              <a:rPr lang="hu-HU" sz="2000" dirty="0" smtClean="0"/>
              <a:t>túlmutat </a:t>
            </a:r>
            <a:r>
              <a:rPr lang="hu-HU" sz="2000" dirty="0"/>
              <a:t>az általános helyeslésen, és konkrét </a:t>
            </a:r>
            <a:r>
              <a:rPr lang="hu-HU" sz="2000" dirty="0" smtClean="0"/>
              <a:t>hasznosulást, illetve önálló kezdeményezést mutat</a:t>
            </a:r>
            <a:endParaRPr lang="hu-HU" sz="2000" dirty="0"/>
          </a:p>
          <a:p>
            <a:pPr lvl="1">
              <a:buFont typeface="Wingdings" panose="05000000000000000000" pitchFamily="2" charset="2"/>
              <a:buChar char="ü"/>
            </a:pPr>
            <a:r>
              <a:rPr lang="hu-HU" sz="1800" dirty="0" smtClean="0"/>
              <a:t>Az </a:t>
            </a:r>
            <a:r>
              <a:rPr lang="hu-HU" sz="1800" dirty="0"/>
              <a:t>automatikus mentések eredményessége sokszor kis befektetéssel, plusz munkával látványosan </a:t>
            </a:r>
            <a:r>
              <a:rPr lang="hu-HU" sz="1800" dirty="0" smtClean="0"/>
              <a:t>javíthatók, ahog</a:t>
            </a:r>
            <a:r>
              <a:rPr lang="hu-HU" sz="1800" dirty="0"/>
              <a:t>y</a:t>
            </a:r>
            <a:r>
              <a:rPr lang="hu-HU" sz="1800" dirty="0" smtClean="0"/>
              <a:t> </a:t>
            </a:r>
            <a:r>
              <a:rPr lang="hu-HU" sz="1800" dirty="0"/>
              <a:t>a szombathelyi Berzsenyi Dániel Megyei és Városi Könyvtár nemrég megújult honlapja esetében </a:t>
            </a:r>
            <a:r>
              <a:rPr lang="hu-HU" sz="1800" dirty="0" smtClean="0"/>
              <a:t>is </a:t>
            </a:r>
            <a:r>
              <a:rPr lang="hu-HU" sz="1800" dirty="0"/>
              <a:t>sikerült megoldani, hogy az arató robot ne tévedjen folyton az akadálymentes felületre, így az archivált honlap is olyan felhasználói élményt képes nyújtani, mint az </a:t>
            </a:r>
            <a:r>
              <a:rPr lang="hu-HU" sz="1800" dirty="0" smtClean="0"/>
              <a:t>élő – erről szól majd a mai </a:t>
            </a:r>
            <a:r>
              <a:rPr lang="hu-HU" sz="1800" dirty="0"/>
              <a:t>konferencia </a:t>
            </a:r>
            <a:r>
              <a:rPr lang="hu-HU" sz="1800" dirty="0" smtClean="0"/>
              <a:t>záró előadása</a:t>
            </a:r>
          </a:p>
          <a:p>
            <a:pPr lvl="1">
              <a:buFont typeface="Wingdings" panose="05000000000000000000" pitchFamily="2" charset="2"/>
              <a:buChar char="ü"/>
            </a:pPr>
            <a:r>
              <a:rPr lang="hu-HU" sz="1800" dirty="0"/>
              <a:t>A székesfehérvári Vörösmarty Mihály Könyvtár új igazgatóhelyettese, Horváth Adrienn vetette fel, hogy a jövő évi városi Aranybulla emlékévhez kapcsolódóan lehetne csinálni egy a Rákóczi archívumhoz hasonló tematikus gyűjteményt is, vagyis összegyűjteni és feldolgozni az eseményhez és az emlékévhez kapcsolódó </a:t>
            </a:r>
            <a:r>
              <a:rPr lang="hu-HU" sz="1800" dirty="0" smtClean="0"/>
              <a:t>digitális vagy digitalizált dokumentumokat és webes tartalmakat – erről szól majd reméljük a jövő évi konferencia egyik előadása</a:t>
            </a:r>
            <a:endParaRPr lang="hu-HU" sz="1800" dirty="0"/>
          </a:p>
          <a:p>
            <a:pPr>
              <a:buFont typeface="Wingdings" panose="05000000000000000000" pitchFamily="2" charset="2"/>
              <a:buChar char="§"/>
            </a:pPr>
            <a:r>
              <a:rPr lang="hu-HU" sz="2000" dirty="0" smtClean="0"/>
              <a:t>Abszolút pozitív visszacsatolás: ha 2022-ben már a megvalósult együttműködésről adhatunk számot… </a:t>
            </a:r>
            <a:r>
              <a:rPr lang="hu-HU" sz="2000" dirty="0" smtClean="0">
                <a:sym typeface="Wingdings" panose="05000000000000000000" pitchFamily="2" charset="2"/>
              </a:rPr>
              <a:t></a:t>
            </a:r>
            <a:endParaRPr lang="hu-HU" sz="2000" dirty="0"/>
          </a:p>
        </p:txBody>
      </p:sp>
    </p:spTree>
    <p:extLst>
      <p:ext uri="{BB962C8B-B14F-4D97-AF65-F5344CB8AC3E}">
        <p14:creationId xmlns:p14="http://schemas.microsoft.com/office/powerpoint/2010/main" val="2408343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3"/>
          <a:stretch>
            <a:fillRect/>
          </a:stretch>
        </p:blipFill>
        <p:spPr>
          <a:xfrm>
            <a:off x="133350" y="114300"/>
            <a:ext cx="4876800" cy="6697980"/>
          </a:xfrm>
          <a:prstGeom prst="rect">
            <a:avLst/>
          </a:prstGeom>
        </p:spPr>
      </p:pic>
      <p:pic>
        <p:nvPicPr>
          <p:cNvPr id="5" name="Kép 4"/>
          <p:cNvPicPr>
            <a:picLocks noChangeAspect="1"/>
          </p:cNvPicPr>
          <p:nvPr/>
        </p:nvPicPr>
        <p:blipFill>
          <a:blip r:embed="rId4"/>
          <a:stretch>
            <a:fillRect/>
          </a:stretch>
        </p:blipFill>
        <p:spPr>
          <a:xfrm>
            <a:off x="5079036" y="114300"/>
            <a:ext cx="4876800" cy="5002530"/>
          </a:xfrm>
          <a:prstGeom prst="rect">
            <a:avLst/>
          </a:prstGeom>
        </p:spPr>
      </p:pic>
      <p:sp>
        <p:nvSpPr>
          <p:cNvPr id="6" name="Szövegdoboz 5"/>
          <p:cNvSpPr txBox="1"/>
          <p:nvPr/>
        </p:nvSpPr>
        <p:spPr>
          <a:xfrm>
            <a:off x="5269705" y="6091259"/>
            <a:ext cx="3933825" cy="646331"/>
          </a:xfrm>
          <a:prstGeom prst="rect">
            <a:avLst/>
          </a:prstGeom>
          <a:noFill/>
        </p:spPr>
        <p:txBody>
          <a:bodyPr wrap="square" rtlCol="0">
            <a:spAutoFit/>
          </a:bodyPr>
          <a:lstStyle/>
          <a:p>
            <a:pPr algn="ctr"/>
            <a:r>
              <a:rPr lang="hu-HU" sz="3600" i="1" dirty="0" smtClean="0">
                <a:solidFill>
                  <a:srgbClr val="660066"/>
                </a:solidFill>
                <a:latin typeface="Adobe Garamond Pro" panose="02020502060506020403" pitchFamily="18" charset="-18"/>
              </a:rPr>
              <a:t>Köszönöm a figyelmet!</a:t>
            </a:r>
            <a:endParaRPr lang="hu-HU" sz="3600" i="1" dirty="0">
              <a:solidFill>
                <a:srgbClr val="660066"/>
              </a:solidFill>
              <a:latin typeface="Adobe Garamond Pro" panose="02020502060506020403" pitchFamily="18" charset="-18"/>
            </a:endParaRPr>
          </a:p>
        </p:txBody>
      </p:sp>
      <p:graphicFrame>
        <p:nvGraphicFramePr>
          <p:cNvPr id="8" name="Objektum 7"/>
          <p:cNvGraphicFramePr>
            <a:graphicFrameLocks noChangeAspect="1"/>
          </p:cNvGraphicFramePr>
          <p:nvPr>
            <p:extLst>
              <p:ext uri="{D42A27DB-BD31-4B8C-83A1-F6EECF244321}">
                <p14:modId xmlns:p14="http://schemas.microsoft.com/office/powerpoint/2010/main" val="1581179107"/>
              </p:ext>
            </p:extLst>
          </p:nvPr>
        </p:nvGraphicFramePr>
        <p:xfrm>
          <a:off x="9384675" y="5327650"/>
          <a:ext cx="2666664" cy="1409940"/>
        </p:xfrm>
        <a:graphic>
          <a:graphicData uri="http://schemas.openxmlformats.org/presentationml/2006/ole">
            <mc:AlternateContent xmlns:mc="http://schemas.openxmlformats.org/markup-compatibility/2006">
              <mc:Choice xmlns:v="urn:schemas-microsoft-com:vml" Requires="v">
                <p:oleObj spid="_x0000_s2057" name="Image" r:id="rId5" imgW="7619040" imgH="4028400" progId="Photoshop.Image.13">
                  <p:embed/>
                </p:oleObj>
              </mc:Choice>
              <mc:Fallback>
                <p:oleObj name="Image" r:id="rId5" imgW="7619040" imgH="4028400" progId="Photoshop.Image.13">
                  <p:embed/>
                  <p:pic>
                    <p:nvPicPr>
                      <p:cNvPr id="0" name=""/>
                      <p:cNvPicPr/>
                      <p:nvPr/>
                    </p:nvPicPr>
                    <p:blipFill>
                      <a:blip r:embed="rId6"/>
                      <a:stretch>
                        <a:fillRect/>
                      </a:stretch>
                    </p:blipFill>
                    <p:spPr>
                      <a:xfrm>
                        <a:off x="9384675" y="5327650"/>
                        <a:ext cx="2666664" cy="1409940"/>
                      </a:xfrm>
                      <a:prstGeom prst="rect">
                        <a:avLst/>
                      </a:prstGeom>
                    </p:spPr>
                  </p:pic>
                </p:oleObj>
              </mc:Fallback>
            </mc:AlternateContent>
          </a:graphicData>
        </a:graphic>
      </p:graphicFrame>
      <p:sp>
        <p:nvSpPr>
          <p:cNvPr id="9" name="Szövegdoboz 8"/>
          <p:cNvSpPr txBox="1"/>
          <p:nvPr/>
        </p:nvSpPr>
        <p:spPr>
          <a:xfrm>
            <a:off x="10277981" y="5327650"/>
            <a:ext cx="880051" cy="307777"/>
          </a:xfrm>
          <a:prstGeom prst="rect">
            <a:avLst/>
          </a:prstGeom>
          <a:noFill/>
        </p:spPr>
        <p:txBody>
          <a:bodyPr wrap="square" rtlCol="0">
            <a:spAutoFit/>
          </a:bodyPr>
          <a:lstStyle/>
          <a:p>
            <a:pPr algn="ctr"/>
            <a:r>
              <a:rPr lang="hu-HU" sz="1400" b="1" i="1" dirty="0" smtClean="0">
                <a:solidFill>
                  <a:schemeClr val="bg1"/>
                </a:solidFill>
              </a:rPr>
              <a:t>2022 ?</a:t>
            </a:r>
          </a:p>
        </p:txBody>
      </p:sp>
    </p:spTree>
    <p:extLst>
      <p:ext uri="{BB962C8B-B14F-4D97-AF65-F5344CB8AC3E}">
        <p14:creationId xmlns:p14="http://schemas.microsoft.com/office/powerpoint/2010/main" val="3087810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Éves “külkapcsolati”</a:t>
            </a:r>
            <a:r>
              <a:rPr lang="hu-HU" sz="4000" b="1" dirty="0"/>
              <a:t> </a:t>
            </a:r>
            <a:r>
              <a:rPr lang="hu-HU" sz="4000" b="1" dirty="0" smtClean="0"/>
              <a:t>feladatlista </a:t>
            </a:r>
            <a:endParaRPr lang="hu-HU" sz="4000" b="1" dirty="0"/>
          </a:p>
        </p:txBody>
      </p:sp>
      <p:sp>
        <p:nvSpPr>
          <p:cNvPr id="3" name="Tartalom helye 2"/>
          <p:cNvSpPr>
            <a:spLocks noGrp="1"/>
          </p:cNvSpPr>
          <p:nvPr>
            <p:ph idx="1"/>
          </p:nvPr>
        </p:nvSpPr>
        <p:spPr>
          <a:xfrm>
            <a:off x="745067" y="1825625"/>
            <a:ext cx="10608733" cy="4351338"/>
          </a:xfrm>
        </p:spPr>
        <p:txBody>
          <a:bodyPr wrap="square">
            <a:normAutofit/>
          </a:bodyPr>
          <a:lstStyle/>
          <a:p>
            <a:pPr>
              <a:lnSpc>
                <a:spcPct val="100000"/>
              </a:lnSpc>
              <a:buFont typeface="Wingdings" panose="05000000000000000000" pitchFamily="2" charset="2"/>
              <a:buChar char="Ø"/>
            </a:pPr>
            <a:r>
              <a:rPr lang="hu-HU" sz="2000" b="1" i="1" dirty="0" smtClean="0"/>
              <a:t>Megkeresni</a:t>
            </a:r>
            <a:r>
              <a:rPr lang="hu-HU" sz="2000" b="1" i="1" dirty="0"/>
              <a:t> a környező országok </a:t>
            </a:r>
            <a:r>
              <a:rPr lang="hu-HU" sz="2000" b="1" i="1" dirty="0" err="1" smtClean="0"/>
              <a:t>webarchívumait</a:t>
            </a:r>
            <a:r>
              <a:rPr lang="hu-HU" sz="2000" b="1" i="1" dirty="0" smtClean="0"/>
              <a:t>, </a:t>
            </a:r>
            <a:r>
              <a:rPr lang="hu-HU" sz="2000" dirty="0" smtClean="0"/>
              <a:t>kezdeményezni együttműködés kialakítását, az archívumok összekapcsolását és közös keresés létrehozását</a:t>
            </a:r>
          </a:p>
          <a:p>
            <a:pPr lvl="1">
              <a:lnSpc>
                <a:spcPct val="100000"/>
              </a:lnSpc>
              <a:buFont typeface="Wingdings" panose="05000000000000000000" pitchFamily="2" charset="2"/>
              <a:buChar char="ü"/>
            </a:pPr>
            <a:r>
              <a:rPr lang="hu-HU" sz="1800" dirty="0" smtClean="0"/>
              <a:t>Ennek </a:t>
            </a:r>
            <a:r>
              <a:rPr lang="hu-HU" sz="1800" dirty="0"/>
              <a:t>eredményét a </a:t>
            </a:r>
            <a:r>
              <a:rPr lang="hu-HU" sz="1800" dirty="0" err="1"/>
              <a:t>workshop</a:t>
            </a:r>
            <a:r>
              <a:rPr lang="hu-HU" sz="1800" dirty="0"/>
              <a:t> első napján </a:t>
            </a:r>
            <a:r>
              <a:rPr lang="hu-HU" sz="1800" dirty="0" smtClean="0"/>
              <a:t>láthattuk</a:t>
            </a:r>
          </a:p>
          <a:p>
            <a:pPr>
              <a:lnSpc>
                <a:spcPct val="100000"/>
              </a:lnSpc>
              <a:buFont typeface="Wingdings" panose="05000000000000000000" pitchFamily="2" charset="2"/>
              <a:buChar char="Ø"/>
            </a:pPr>
            <a:r>
              <a:rPr lang="hu-HU" sz="2000" b="1" i="1" dirty="0" smtClean="0"/>
              <a:t>Felvenni </a:t>
            </a:r>
            <a:r>
              <a:rPr lang="hu-HU" sz="2000" b="1" i="1" dirty="0"/>
              <a:t>a kapcsolatot az egyetemi és kutatói szférával </a:t>
            </a:r>
            <a:r>
              <a:rPr lang="hu-HU" sz="2000" dirty="0"/>
              <a:t>közös projektek létrehozása céljából, </a:t>
            </a:r>
            <a:r>
              <a:rPr lang="hu-HU" sz="2000" dirty="0" smtClean="0"/>
              <a:t>és hogy </a:t>
            </a:r>
            <a:r>
              <a:rPr lang="hu-HU" sz="2000" dirty="0"/>
              <a:t>a </a:t>
            </a:r>
            <a:r>
              <a:rPr lang="hu-HU" sz="2000" dirty="0" err="1"/>
              <a:t>webarchiválás</a:t>
            </a:r>
            <a:r>
              <a:rPr lang="hu-HU" sz="2000" dirty="0"/>
              <a:t> is bekerüljön a </a:t>
            </a:r>
            <a:r>
              <a:rPr lang="hu-HU" sz="2000" dirty="0" err="1"/>
              <a:t>könyvtárosképzés</a:t>
            </a:r>
            <a:r>
              <a:rPr lang="hu-HU" sz="2000" dirty="0"/>
              <a:t> </a:t>
            </a:r>
            <a:r>
              <a:rPr lang="hu-HU" sz="2000" dirty="0" smtClean="0"/>
              <a:t>anyagába</a:t>
            </a:r>
          </a:p>
          <a:p>
            <a:pPr lvl="1">
              <a:lnSpc>
                <a:spcPct val="100000"/>
              </a:lnSpc>
              <a:buFont typeface="Wingdings" panose="05000000000000000000" pitchFamily="2" charset="2"/>
              <a:buChar char="ü"/>
            </a:pPr>
            <a:r>
              <a:rPr lang="hu-HU" sz="1800" dirty="0" smtClean="0"/>
              <a:t>Közös </a:t>
            </a:r>
            <a:r>
              <a:rPr lang="hu-HU" sz="1800" dirty="0"/>
              <a:t>projektek még </a:t>
            </a:r>
            <a:r>
              <a:rPr lang="hu-HU" sz="1800" dirty="0" smtClean="0"/>
              <a:t>nem indultak, </a:t>
            </a:r>
            <a:r>
              <a:rPr lang="hu-HU" sz="1800" dirty="0"/>
              <a:t>de már több “alapozó” beszélgetés lezajlott, </a:t>
            </a:r>
            <a:r>
              <a:rPr lang="hu-HU" sz="1800" dirty="0" smtClean="0"/>
              <a:t>így</a:t>
            </a:r>
            <a:r>
              <a:rPr lang="hu-HU" sz="1800" dirty="0"/>
              <a:t> ma két digitális bölcsészeti műhely képviseletében is lesz előadás a </a:t>
            </a:r>
            <a:r>
              <a:rPr lang="hu-HU" sz="1800" dirty="0" err="1" smtClean="0"/>
              <a:t>workshopon</a:t>
            </a:r>
            <a:endParaRPr lang="hu-HU" sz="1800" dirty="0" smtClean="0"/>
          </a:p>
          <a:p>
            <a:pPr lvl="1">
              <a:lnSpc>
                <a:spcPct val="100000"/>
              </a:lnSpc>
              <a:buFont typeface="Wingdings" panose="05000000000000000000" pitchFamily="2" charset="2"/>
              <a:buChar char="ü"/>
            </a:pPr>
            <a:r>
              <a:rPr lang="hu-HU" sz="1800" dirty="0" smtClean="0"/>
              <a:t>Az ELTE-n tartott bemutatkozó </a:t>
            </a:r>
            <a:r>
              <a:rPr lang="hu-HU" sz="1800" dirty="0"/>
              <a:t>óra nyomán egy gyakornok </a:t>
            </a:r>
            <a:r>
              <a:rPr lang="hu-HU" sz="1800" dirty="0" smtClean="0"/>
              <a:t>jelentkezett hozzánk és ismerkedhetett meg </a:t>
            </a:r>
            <a:r>
              <a:rPr lang="hu-HU" sz="1800" dirty="0"/>
              <a:t>közelebbről </a:t>
            </a:r>
            <a:r>
              <a:rPr lang="hu-HU" sz="1800" dirty="0" smtClean="0"/>
              <a:t>a munkánkkal</a:t>
            </a:r>
          </a:p>
          <a:p>
            <a:pPr>
              <a:lnSpc>
                <a:spcPct val="100000"/>
              </a:lnSpc>
              <a:buFont typeface="Wingdings" panose="05000000000000000000" pitchFamily="2" charset="2"/>
              <a:buChar char="Ø"/>
            </a:pPr>
            <a:r>
              <a:rPr lang="hu-HU" sz="2000" b="1" i="1" dirty="0" smtClean="0"/>
              <a:t>Együttműködések kialakítása a </a:t>
            </a:r>
            <a:r>
              <a:rPr lang="hu-HU" sz="2000" b="1" i="1" dirty="0"/>
              <a:t>megyei hatókörű könyvtárakkal,</a:t>
            </a:r>
            <a:r>
              <a:rPr lang="hu-HU" sz="2000" dirty="0"/>
              <a:t> egyfajta regionális </a:t>
            </a:r>
            <a:r>
              <a:rPr lang="hu-HU" sz="2000" dirty="0" err="1"/>
              <a:t>webarchívum</a:t>
            </a:r>
            <a:r>
              <a:rPr lang="hu-HU" sz="2000" dirty="0"/>
              <a:t> hálózat létrehozása és bizonyos feladatmegosztás </a:t>
            </a:r>
            <a:r>
              <a:rPr lang="hu-HU" sz="2000" dirty="0" smtClean="0"/>
              <a:t>céljából</a:t>
            </a:r>
          </a:p>
          <a:p>
            <a:pPr lvl="1">
              <a:lnSpc>
                <a:spcPct val="100000"/>
              </a:lnSpc>
              <a:buFont typeface="Wingdings" panose="05000000000000000000" pitchFamily="2" charset="2"/>
              <a:buChar char="ü"/>
            </a:pPr>
            <a:r>
              <a:rPr lang="hu-HU" sz="1800" dirty="0" smtClean="0"/>
              <a:t>Erről </a:t>
            </a:r>
            <a:r>
              <a:rPr lang="hu-HU" sz="1800" dirty="0"/>
              <a:t>a történetről fog szólni ez az </a:t>
            </a:r>
            <a:r>
              <a:rPr lang="hu-HU" sz="1800" dirty="0" smtClean="0"/>
              <a:t>előadás</a:t>
            </a:r>
            <a:r>
              <a:rPr lang="hu-HU" sz="1800" dirty="0"/>
              <a:t> </a:t>
            </a:r>
            <a:r>
              <a:rPr lang="hu-HU" sz="1800" dirty="0" smtClean="0">
                <a:sym typeface="Wingdings" panose="05000000000000000000" pitchFamily="2" charset="2"/>
              </a:rPr>
              <a:t></a:t>
            </a:r>
            <a:endParaRPr lang="hu-HU" sz="1800" dirty="0"/>
          </a:p>
        </p:txBody>
      </p:sp>
    </p:spTree>
    <p:extLst>
      <p:ext uri="{BB962C8B-B14F-4D97-AF65-F5344CB8AC3E}">
        <p14:creationId xmlns:p14="http://schemas.microsoft.com/office/powerpoint/2010/main" val="1378650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Egy repülőgép-hordozó harccsoport</a:t>
            </a:r>
            <a:endParaRPr lang="hu-HU" sz="4000" b="1" dirty="0"/>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690688"/>
            <a:ext cx="6400800" cy="4089575"/>
          </a:xfrm>
        </p:spPr>
      </p:pic>
      <p:sp>
        <p:nvSpPr>
          <p:cNvPr id="6" name="Szövegdoboz 5"/>
          <p:cNvSpPr txBox="1"/>
          <p:nvPr/>
        </p:nvSpPr>
        <p:spPr>
          <a:xfrm>
            <a:off x="7315199" y="4703045"/>
            <a:ext cx="3777343" cy="1077218"/>
          </a:xfrm>
          <a:prstGeom prst="rect">
            <a:avLst/>
          </a:prstGeom>
          <a:noFill/>
        </p:spPr>
        <p:txBody>
          <a:bodyPr wrap="square" rtlCol="0">
            <a:spAutoFit/>
          </a:bodyPr>
          <a:lstStyle/>
          <a:p>
            <a:pPr marL="285750" indent="-285750">
              <a:buFont typeface="Wingdings" panose="05000000000000000000" pitchFamily="2" charset="2"/>
              <a:buChar char="ü"/>
            </a:pPr>
            <a:r>
              <a:rPr lang="hu-HU" sz="1600" dirty="0"/>
              <a:t>Önálló működés</a:t>
            </a:r>
          </a:p>
          <a:p>
            <a:pPr marL="285750" indent="-285750">
              <a:buFont typeface="Wingdings" panose="05000000000000000000" pitchFamily="2" charset="2"/>
              <a:buChar char="ü"/>
            </a:pPr>
            <a:r>
              <a:rPr lang="hu-HU" sz="1600" dirty="0" smtClean="0"/>
              <a:t>Összetett fegyverrendszer</a:t>
            </a:r>
          </a:p>
          <a:p>
            <a:pPr marL="285750" indent="-285750">
              <a:buFont typeface="Wingdings" panose="05000000000000000000" pitchFamily="2" charset="2"/>
              <a:buChar char="ü"/>
            </a:pPr>
            <a:r>
              <a:rPr lang="hu-HU" sz="1600" dirty="0" smtClean="0"/>
              <a:t>Általános képességű és specializált egységek összessége</a:t>
            </a:r>
          </a:p>
        </p:txBody>
      </p:sp>
      <p:sp>
        <p:nvSpPr>
          <p:cNvPr id="7" name="Szövegdoboz 6"/>
          <p:cNvSpPr txBox="1"/>
          <p:nvPr/>
        </p:nvSpPr>
        <p:spPr>
          <a:xfrm>
            <a:off x="838200" y="5780263"/>
            <a:ext cx="6400800" cy="246221"/>
          </a:xfrm>
          <a:prstGeom prst="rect">
            <a:avLst/>
          </a:prstGeom>
          <a:noFill/>
        </p:spPr>
        <p:txBody>
          <a:bodyPr wrap="square" rtlCol="0">
            <a:spAutoFit/>
          </a:bodyPr>
          <a:lstStyle/>
          <a:p>
            <a:r>
              <a:rPr lang="hu-HU" sz="1000" i="1" dirty="0" smtClean="0"/>
              <a:t>Fotó: </a:t>
            </a:r>
            <a:r>
              <a:rPr lang="hu-HU" sz="1000" i="1" dirty="0"/>
              <a:t>PH2 Gabriel </a:t>
            </a:r>
            <a:r>
              <a:rPr lang="hu-HU" sz="1000" i="1" dirty="0" smtClean="0"/>
              <a:t>Wilson / U. S. </a:t>
            </a:r>
            <a:r>
              <a:rPr lang="hu-HU" sz="1000" i="1" dirty="0" err="1" smtClean="0"/>
              <a:t>Navy</a:t>
            </a:r>
            <a:r>
              <a:rPr lang="hu-HU" sz="1000" i="1" dirty="0"/>
              <a:t> (https://</a:t>
            </a:r>
            <a:r>
              <a:rPr lang="hu-HU" sz="1000" i="1" dirty="0" smtClean="0"/>
              <a:t>commons.wikimedia.org/wiki/File:Abraham-Lincoln-battlegroup.jpg)</a:t>
            </a:r>
            <a:endParaRPr lang="hu-HU" sz="1000" i="1" dirty="0"/>
          </a:p>
        </p:txBody>
      </p:sp>
      <p:sp>
        <p:nvSpPr>
          <p:cNvPr id="8" name="Szövegdoboz 7"/>
          <p:cNvSpPr txBox="1"/>
          <p:nvPr/>
        </p:nvSpPr>
        <p:spPr>
          <a:xfrm>
            <a:off x="7238999" y="1939033"/>
            <a:ext cx="4114801" cy="2308324"/>
          </a:xfrm>
          <a:prstGeom prst="rect">
            <a:avLst/>
          </a:prstGeom>
          <a:noFill/>
        </p:spPr>
        <p:txBody>
          <a:bodyPr wrap="square" rtlCol="0">
            <a:spAutoFit/>
          </a:bodyPr>
          <a:lstStyle/>
          <a:p>
            <a:pPr algn="r"/>
            <a:r>
              <a:rPr lang="hu-HU" sz="1600" i="1" dirty="0" smtClean="0"/>
              <a:t>Bár egy nagy repülőgép-hordozóra sokféle eszköz telepíthető, mégis csoportban működtetik, úgy hatékonyabb mind a védelem, mind a támadás a </a:t>
            </a:r>
            <a:r>
              <a:rPr lang="hu-HU" sz="1600" i="1" dirty="0" smtClean="0"/>
              <a:t>szempontjából:</a:t>
            </a:r>
          </a:p>
          <a:p>
            <a:pPr algn="r"/>
            <a:r>
              <a:rPr lang="hu-HU" sz="1600" i="1" dirty="0"/>
              <a:t>a részfeladatok megosztása és </a:t>
            </a:r>
            <a:r>
              <a:rPr lang="hu-HU" sz="1600" i="1" dirty="0" err="1"/>
              <a:t>diszlokálása</a:t>
            </a:r>
            <a:r>
              <a:rPr lang="hu-HU" sz="1600" i="1" dirty="0"/>
              <a:t> fenntartja a működőképességet a rendszer egyes elemeinek sérülése esetén is, ráadásul több irányba teszi lehetővé a párhuzamos működést is</a:t>
            </a:r>
            <a:endParaRPr lang="hu-HU" sz="1600" i="1" dirty="0"/>
          </a:p>
        </p:txBody>
      </p:sp>
    </p:spTree>
    <p:extLst>
      <p:ext uri="{BB962C8B-B14F-4D97-AF65-F5344CB8AC3E}">
        <p14:creationId xmlns:p14="http://schemas.microsoft.com/office/powerpoint/2010/main" val="1728981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40229" y="365125"/>
            <a:ext cx="10676707" cy="1325563"/>
          </a:xfrm>
        </p:spPr>
        <p:txBody>
          <a:bodyPr/>
          <a:lstStyle/>
          <a:p>
            <a:r>
              <a:rPr lang="hu-HU" sz="4000" b="1" dirty="0" smtClean="0"/>
              <a:t>A </a:t>
            </a:r>
            <a:r>
              <a:rPr lang="hu-HU" sz="4000" b="1" dirty="0" err="1" smtClean="0"/>
              <a:t>webarchiválás</a:t>
            </a:r>
            <a:r>
              <a:rPr lang="hu-HU" sz="4000" b="1" dirty="0" smtClean="0"/>
              <a:t> „meghonosítása”, ismeretterjesztés</a:t>
            </a:r>
            <a:endParaRPr lang="hu-HU" sz="4000" b="1" dirty="0"/>
          </a:p>
        </p:txBody>
      </p:sp>
      <p:sp>
        <p:nvSpPr>
          <p:cNvPr id="3" name="Tartalom helye 2"/>
          <p:cNvSpPr>
            <a:spLocks noGrp="1"/>
          </p:cNvSpPr>
          <p:nvPr>
            <p:ph idx="1"/>
          </p:nvPr>
        </p:nvSpPr>
        <p:spPr>
          <a:xfrm>
            <a:off x="838200" y="1471749"/>
            <a:ext cx="10500360" cy="4705214"/>
          </a:xfrm>
        </p:spPr>
        <p:txBody>
          <a:bodyPr>
            <a:normAutofit/>
          </a:bodyPr>
          <a:lstStyle/>
          <a:p>
            <a:pPr>
              <a:buFont typeface="Wingdings" panose="05000000000000000000" pitchFamily="2" charset="2"/>
              <a:buChar char="§"/>
            </a:pPr>
            <a:r>
              <a:rPr lang="hu-HU" sz="2000" dirty="0" smtClean="0"/>
              <a:t>A </a:t>
            </a:r>
            <a:r>
              <a:rPr lang="hu-HU" sz="2000" dirty="0" err="1" smtClean="0"/>
              <a:t>webarchiválás</a:t>
            </a:r>
            <a:r>
              <a:rPr lang="hu-HU" sz="2000" dirty="0" smtClean="0"/>
              <a:t> bevezetése </a:t>
            </a:r>
            <a:r>
              <a:rPr lang="hu-HU" sz="2000" dirty="0"/>
              <a:t>a szakmai és a közgyűjteményi </a:t>
            </a:r>
            <a:r>
              <a:rPr lang="hu-HU" sz="2000" dirty="0" smtClean="0"/>
              <a:t>köztudatba</a:t>
            </a:r>
          </a:p>
          <a:p>
            <a:pPr>
              <a:buFont typeface="Wingdings" panose="05000000000000000000" pitchFamily="2" charset="2"/>
              <a:buChar char="§"/>
            </a:pPr>
            <a:r>
              <a:rPr lang="hu-HU" sz="2000" dirty="0" smtClean="0"/>
              <a:t>Ismeretátadással</a:t>
            </a:r>
            <a:r>
              <a:rPr lang="hu-HU" sz="2000" dirty="0"/>
              <a:t> ösztönözzük mások bekapcsolódását ebbe a tevékenységbe, helyi gyűjtemények </a:t>
            </a:r>
            <a:r>
              <a:rPr lang="hu-HU" sz="2000" dirty="0" smtClean="0"/>
              <a:t>kialakítását</a:t>
            </a:r>
          </a:p>
          <a:p>
            <a:pPr>
              <a:buFont typeface="Wingdings" panose="05000000000000000000" pitchFamily="2" charset="2"/>
              <a:buChar char="§"/>
            </a:pPr>
            <a:r>
              <a:rPr lang="hu-HU" sz="2000" dirty="0"/>
              <a:t>Nem az a cél, hogy mások végezzék helyettünk a munkát, hanem az, hogy minél eredményesebben végezhessük </a:t>
            </a:r>
            <a:r>
              <a:rPr lang="hu-HU" sz="2000" dirty="0" smtClean="0"/>
              <a:t>feladatunkat – mindannyian</a:t>
            </a:r>
          </a:p>
          <a:p>
            <a:pPr>
              <a:buFont typeface="Wingdings" panose="05000000000000000000" pitchFamily="2" charset="2"/>
              <a:buChar char="§"/>
            </a:pPr>
            <a:r>
              <a:rPr lang="hu-HU" sz="2000" dirty="0" smtClean="0"/>
              <a:t>A digitálisan </a:t>
            </a:r>
            <a:r>
              <a:rPr lang="hu-HU" sz="2000" dirty="0"/>
              <a:t>születő kulturális javak megőrzése új kihívások elé állítják a hazai </a:t>
            </a:r>
            <a:r>
              <a:rPr lang="hu-HU" sz="2000" dirty="0" smtClean="0"/>
              <a:t>közgyűjteményeket</a:t>
            </a:r>
          </a:p>
          <a:p>
            <a:pPr>
              <a:buFont typeface="Wingdings" panose="05000000000000000000" pitchFamily="2" charset="2"/>
              <a:buChar char="§"/>
            </a:pPr>
            <a:r>
              <a:rPr lang="hu-HU" sz="2000" dirty="0" smtClean="0"/>
              <a:t>Az </a:t>
            </a:r>
            <a:r>
              <a:rPr lang="hu-HU" sz="2000" dirty="0"/>
              <a:t>egyedi dokumentumok mellett egyre nagyobb súllyal jelennek meg </a:t>
            </a:r>
            <a:r>
              <a:rPr lang="hu-HU" sz="2000" dirty="0" smtClean="0"/>
              <a:t>a </a:t>
            </a:r>
            <a:r>
              <a:rPr lang="hu-HU" sz="2000" dirty="0"/>
              <a:t>webhelyek összetett </a:t>
            </a:r>
            <a:r>
              <a:rPr lang="hu-HU" sz="2000" dirty="0" smtClean="0"/>
              <a:t>tartalmai</a:t>
            </a:r>
          </a:p>
          <a:p>
            <a:pPr>
              <a:buFont typeface="Wingdings" panose="05000000000000000000" pitchFamily="2" charset="2"/>
              <a:buChar char="§"/>
            </a:pPr>
            <a:r>
              <a:rPr lang="hu-HU" sz="2000" dirty="0" smtClean="0"/>
              <a:t>Ezek </a:t>
            </a:r>
            <a:r>
              <a:rPr lang="hu-HU" sz="2000" dirty="0"/>
              <a:t>begyűjtése és tömeges archiválása speciális technológiát és szaktudást </a:t>
            </a:r>
            <a:r>
              <a:rPr lang="hu-HU" sz="2000" dirty="0" smtClean="0"/>
              <a:t>igényel</a:t>
            </a:r>
          </a:p>
          <a:p>
            <a:pPr>
              <a:buFont typeface="Wingdings" panose="05000000000000000000" pitchFamily="2" charset="2"/>
              <a:buChar char="§"/>
            </a:pPr>
            <a:r>
              <a:rPr lang="hu-HU" sz="2000" dirty="0"/>
              <a:t>A feladat fontossága és komplexitása nem engedi, hogy a nemzeti </a:t>
            </a:r>
            <a:r>
              <a:rPr lang="hu-HU" sz="2000" dirty="0" err="1"/>
              <a:t>webarchívum</a:t>
            </a:r>
            <a:r>
              <a:rPr lang="hu-HU" sz="2000" dirty="0"/>
              <a:t> elszigetelten működjön más digitális </a:t>
            </a:r>
            <a:r>
              <a:rPr lang="hu-HU" sz="2000" dirty="0" smtClean="0"/>
              <a:t>gyűjteményektől</a:t>
            </a:r>
          </a:p>
          <a:p>
            <a:pPr>
              <a:buFont typeface="Wingdings" panose="05000000000000000000" pitchFamily="2" charset="2"/>
              <a:buChar char="§"/>
            </a:pPr>
            <a:r>
              <a:rPr lang="hu-HU" sz="2000" dirty="0" smtClean="0"/>
              <a:t>Az </a:t>
            </a:r>
            <a:r>
              <a:rPr lang="hu-HU" sz="2000" dirty="0"/>
              <a:t>ország </a:t>
            </a:r>
            <a:r>
              <a:rPr lang="hu-HU" sz="2000" dirty="0" smtClean="0"/>
              <a:t>közgyűjteményei kapcsolódni </a:t>
            </a:r>
            <a:r>
              <a:rPr lang="hu-HU" sz="2000" dirty="0"/>
              <a:t>tudjanak ehhez a </a:t>
            </a:r>
            <a:r>
              <a:rPr lang="hu-HU" sz="2000" dirty="0" smtClean="0"/>
              <a:t>projekthez</a:t>
            </a:r>
            <a:r>
              <a:rPr lang="hu-HU" sz="2000" dirty="0"/>
              <a:t>, hozzátéve ki-ki a maga tudását a közös </a:t>
            </a:r>
            <a:r>
              <a:rPr lang="hu-HU" sz="2000" dirty="0" smtClean="0"/>
              <a:t>cél </a:t>
            </a:r>
            <a:r>
              <a:rPr lang="hu-HU" sz="2000" dirty="0"/>
              <a:t>érdekében</a:t>
            </a:r>
          </a:p>
        </p:txBody>
      </p:sp>
    </p:spTree>
    <p:extLst>
      <p:ext uri="{BB962C8B-B14F-4D97-AF65-F5344CB8AC3E}">
        <p14:creationId xmlns:p14="http://schemas.microsoft.com/office/powerpoint/2010/main" val="1685545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000" b="1" dirty="0"/>
              <a:t>Az első formális együttműködés</a:t>
            </a:r>
          </a:p>
        </p:txBody>
      </p:sp>
      <p:sp>
        <p:nvSpPr>
          <p:cNvPr id="3" name="Tartalom helye 2"/>
          <p:cNvSpPr>
            <a:spLocks noGrp="1"/>
          </p:cNvSpPr>
          <p:nvPr>
            <p:ph idx="1"/>
          </p:nvPr>
        </p:nvSpPr>
        <p:spPr>
          <a:xfrm>
            <a:off x="838200" y="1825625"/>
            <a:ext cx="10515600" cy="2589621"/>
          </a:xfrm>
        </p:spPr>
        <p:txBody>
          <a:bodyPr>
            <a:normAutofit/>
          </a:bodyPr>
          <a:lstStyle/>
          <a:p>
            <a:pPr>
              <a:buFont typeface="Wingdings" panose="05000000000000000000" pitchFamily="2" charset="2"/>
              <a:buChar char="§"/>
            </a:pPr>
            <a:r>
              <a:rPr lang="hu-HU" sz="2000" dirty="0"/>
              <a:t>Az első formális együttműködésre a Közgyűjteményi Digitalizálási </a:t>
            </a:r>
            <a:r>
              <a:rPr lang="hu-HU" sz="2000" dirty="0" smtClean="0"/>
              <a:t>Stratégia (KDS) </a:t>
            </a:r>
            <a:r>
              <a:rPr lang="hu-HU" sz="2000" dirty="0"/>
              <a:t>könyvtári ágának végrehajtása során </a:t>
            </a:r>
            <a:r>
              <a:rPr lang="hu-HU" sz="2000" dirty="0" smtClean="0"/>
              <a:t>2019-ben </a:t>
            </a:r>
            <a:r>
              <a:rPr lang="hu-HU" sz="2000" dirty="0"/>
              <a:t>kiírt pályázat keretében került sor néhány megyei hatókörű könyvtár és az OSZK </a:t>
            </a:r>
            <a:r>
              <a:rPr lang="hu-HU" sz="2000" dirty="0" err="1"/>
              <a:t>Webarchívuma</a:t>
            </a:r>
            <a:r>
              <a:rPr lang="hu-HU" sz="2000" dirty="0"/>
              <a:t> </a:t>
            </a:r>
            <a:r>
              <a:rPr lang="hu-HU" sz="2000" dirty="0" smtClean="0"/>
              <a:t>között</a:t>
            </a:r>
          </a:p>
          <a:p>
            <a:pPr>
              <a:buFont typeface="Wingdings" panose="05000000000000000000" pitchFamily="2" charset="2"/>
              <a:buChar char="§"/>
            </a:pPr>
            <a:r>
              <a:rPr lang="hu-HU" sz="2000" dirty="0"/>
              <a:t>Ennek nem titkolt célja volt hosszú távú együttműködés kialakítása azon intézményekkel, melyek ezt a célt felvállalják és szeretnék beépíteni saját tevékenységük </a:t>
            </a:r>
            <a:r>
              <a:rPr lang="hu-HU" sz="2000" dirty="0" smtClean="0"/>
              <a:t>közé</a:t>
            </a:r>
          </a:p>
          <a:p>
            <a:pPr>
              <a:buFont typeface="Wingdings" panose="05000000000000000000" pitchFamily="2" charset="2"/>
              <a:buChar char="§"/>
            </a:pPr>
            <a:r>
              <a:rPr lang="hu-HU" sz="2000" dirty="0"/>
              <a:t>A projekt keretében megvalósult közös munka már felvázolta egy lehetséges, minden résztvevőnek hasznos munkamegosztás </a:t>
            </a:r>
            <a:r>
              <a:rPr lang="hu-HU" sz="2000" dirty="0" smtClean="0"/>
              <a:t>kereteit, és az együttműködés értékelése lehetőséget adott az elgondolások finomhangolására</a:t>
            </a:r>
          </a:p>
          <a:p>
            <a:endParaRPr lang="hu-HU" sz="2000" dirty="0"/>
          </a:p>
        </p:txBody>
      </p:sp>
      <p:sp>
        <p:nvSpPr>
          <p:cNvPr id="4" name="Szövegdoboz 3"/>
          <p:cNvSpPr txBox="1"/>
          <p:nvPr/>
        </p:nvSpPr>
        <p:spPr>
          <a:xfrm>
            <a:off x="2194560" y="4711337"/>
            <a:ext cx="9159240" cy="1508105"/>
          </a:xfrm>
          <a:prstGeom prst="rect">
            <a:avLst/>
          </a:prstGeom>
          <a:noFill/>
        </p:spPr>
        <p:txBody>
          <a:bodyPr wrap="square" rtlCol="0">
            <a:spAutoFit/>
          </a:bodyPr>
          <a:lstStyle/>
          <a:p>
            <a:r>
              <a:rPr lang="hu-HU" sz="1600" i="1" dirty="0" smtClean="0"/>
              <a:t>Visky </a:t>
            </a:r>
            <a:r>
              <a:rPr lang="hu-HU" sz="1600" i="1" dirty="0"/>
              <a:t>Á. L. (2020). Gyorsmérleg az OSZK </a:t>
            </a:r>
            <a:r>
              <a:rPr lang="hu-HU" sz="1600" i="1" dirty="0" err="1"/>
              <a:t>Webarchívum</a:t>
            </a:r>
            <a:r>
              <a:rPr lang="hu-HU" sz="1600" i="1" dirty="0"/>
              <a:t> és a KDS-K pályázat nyerteseinek </a:t>
            </a:r>
            <a:r>
              <a:rPr lang="hu-HU" sz="1600" i="1" dirty="0" smtClean="0"/>
              <a:t>együttműködéséről</a:t>
            </a:r>
            <a:r>
              <a:rPr lang="hu-HU" sz="1600" dirty="0" smtClean="0"/>
              <a:t> </a:t>
            </a:r>
          </a:p>
          <a:p>
            <a:r>
              <a:rPr lang="hu-HU" sz="1600" dirty="0" smtClean="0"/>
              <a:t>Könyv</a:t>
            </a:r>
            <a:r>
              <a:rPr lang="hu-HU" sz="1600" dirty="0"/>
              <a:t>, Könyvtár, Könyvtáros 29(7-8), 24-38.</a:t>
            </a:r>
          </a:p>
          <a:p>
            <a:r>
              <a:rPr lang="hu-HU" sz="1400" dirty="0" smtClean="0">
                <a:hlinkClick r:id="rId2"/>
              </a:rPr>
              <a:t>http</a:t>
            </a:r>
            <a:r>
              <a:rPr lang="hu-HU" sz="1400" dirty="0">
                <a:hlinkClick r:id="rId2"/>
              </a:rPr>
              <a:t>://</a:t>
            </a:r>
            <a:r>
              <a:rPr lang="hu-HU" sz="1400" dirty="0" smtClean="0">
                <a:hlinkClick r:id="rId2"/>
              </a:rPr>
              <a:t>epa.oszk.hu/01300/01367/00330/pdf/EPA01367_3K_2020_07-08_024-038.pdf</a:t>
            </a:r>
            <a:endParaRPr lang="hu-HU" sz="1400" dirty="0" smtClean="0"/>
          </a:p>
          <a:p>
            <a:r>
              <a:rPr lang="hu-HU" sz="1600" i="1" dirty="0" smtClean="0"/>
              <a:t>Visky </a:t>
            </a:r>
            <a:r>
              <a:rPr lang="hu-HU" sz="1600" i="1" dirty="0"/>
              <a:t>Á. L. (2021). Együttműködési lehetőségek a </a:t>
            </a:r>
            <a:r>
              <a:rPr lang="hu-HU" sz="1600" i="1" dirty="0" err="1"/>
              <a:t>webarchiválás</a:t>
            </a:r>
            <a:r>
              <a:rPr lang="hu-HU" sz="1600" i="1" dirty="0"/>
              <a:t> </a:t>
            </a:r>
            <a:r>
              <a:rPr lang="hu-HU" sz="1600" i="1" dirty="0" smtClean="0"/>
              <a:t>területén</a:t>
            </a:r>
            <a:endParaRPr lang="hu-HU" sz="1600" dirty="0" smtClean="0"/>
          </a:p>
          <a:p>
            <a:r>
              <a:rPr lang="hu-HU" sz="1600" dirty="0" smtClean="0"/>
              <a:t>Könyvtári </a:t>
            </a:r>
            <a:r>
              <a:rPr lang="hu-HU" sz="1600" dirty="0"/>
              <a:t>Figyelő, 67(1), 39-45</a:t>
            </a:r>
            <a:r>
              <a:rPr lang="hu-HU" sz="1600" dirty="0" smtClean="0"/>
              <a:t>.</a:t>
            </a:r>
            <a:r>
              <a:rPr lang="hu-HU" sz="1600" dirty="0"/>
              <a:t/>
            </a:r>
            <a:br>
              <a:rPr lang="hu-HU" sz="1600" dirty="0"/>
            </a:br>
            <a:r>
              <a:rPr lang="hu-HU" sz="1400" dirty="0">
                <a:hlinkClick r:id="rId3"/>
              </a:rPr>
              <a:t>https://</a:t>
            </a:r>
            <a:r>
              <a:rPr lang="hu-HU" sz="1400" dirty="0" smtClean="0">
                <a:hlinkClick r:id="rId3"/>
              </a:rPr>
              <a:t>epa.oszk.hu/00100/00143/00364/pdf/EPA00143_konyvtari_figyelo_2021_01_039-045.pdf</a:t>
            </a:r>
            <a:endParaRPr lang="hu-HU" sz="1400" dirty="0"/>
          </a:p>
        </p:txBody>
      </p:sp>
    </p:spTree>
    <p:extLst>
      <p:ext uri="{BB962C8B-B14F-4D97-AF65-F5344CB8AC3E}">
        <p14:creationId xmlns:p14="http://schemas.microsoft.com/office/powerpoint/2010/main" val="2699726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000" b="1" dirty="0" smtClean="0"/>
              <a:t>Együttműködési megállapodás-tervezet</a:t>
            </a:r>
            <a:endParaRPr lang="hu-HU" sz="4000" b="1" dirty="0"/>
          </a:p>
        </p:txBody>
      </p:sp>
      <p:sp>
        <p:nvSpPr>
          <p:cNvPr id="3" name="Tartalom helye 2"/>
          <p:cNvSpPr>
            <a:spLocks noGrp="1"/>
          </p:cNvSpPr>
          <p:nvPr>
            <p:ph idx="1"/>
          </p:nvPr>
        </p:nvSpPr>
        <p:spPr/>
        <p:txBody>
          <a:bodyPr>
            <a:normAutofit/>
          </a:bodyPr>
          <a:lstStyle/>
          <a:p>
            <a:pPr>
              <a:buFont typeface="Wingdings" panose="05000000000000000000" pitchFamily="2" charset="2"/>
              <a:buChar char="§"/>
            </a:pPr>
            <a:r>
              <a:rPr lang="hu-HU" sz="2000" dirty="0" smtClean="0"/>
              <a:t>Kidolgoztunk </a:t>
            </a:r>
            <a:r>
              <a:rPr lang="hu-HU" sz="2000" dirty="0"/>
              <a:t>egy intézmények közötti megállapodás-tervezetet, ami a </a:t>
            </a:r>
            <a:r>
              <a:rPr lang="hu-HU" sz="2000" dirty="0" smtClean="0"/>
              <a:t>közös </a:t>
            </a:r>
            <a:r>
              <a:rPr lang="hu-HU" sz="2000" dirty="0"/>
              <a:t>munka alapjait foglalná </a:t>
            </a:r>
            <a:r>
              <a:rPr lang="hu-HU" sz="2000" dirty="0" smtClean="0"/>
              <a:t>írásba</a:t>
            </a:r>
          </a:p>
          <a:p>
            <a:pPr>
              <a:buFont typeface="Wingdings" panose="05000000000000000000" pitchFamily="2" charset="2"/>
              <a:buChar char="§"/>
            </a:pPr>
            <a:r>
              <a:rPr lang="hu-HU" sz="2000" dirty="0"/>
              <a:t>Moldován István felvetése nyomán nyár elején kibővítettük a tervezetet az online közzétett dokumentumokra </a:t>
            </a:r>
            <a:r>
              <a:rPr lang="hu-HU" sz="2000" dirty="0" smtClean="0"/>
              <a:t>is</a:t>
            </a:r>
          </a:p>
          <a:p>
            <a:pPr lvl="1">
              <a:buFont typeface="Wingdings" panose="05000000000000000000" pitchFamily="2" charset="2"/>
              <a:buChar char="ü"/>
            </a:pPr>
            <a:r>
              <a:rPr lang="hu-HU" sz="1800" dirty="0" smtClean="0"/>
              <a:t>Ugyanannak </a:t>
            </a:r>
            <a:r>
              <a:rPr lang="hu-HU" sz="1800" dirty="0"/>
              <a:t>a gyűjtőkörnek (“internetes tartalom”) </a:t>
            </a:r>
            <a:r>
              <a:rPr lang="hu-HU" sz="1800" dirty="0" smtClean="0"/>
              <a:t>részei, más megnyilvánulásai</a:t>
            </a:r>
          </a:p>
          <a:p>
            <a:pPr lvl="1">
              <a:buFont typeface="Wingdings" panose="05000000000000000000" pitchFamily="2" charset="2"/>
              <a:buChar char="ü"/>
            </a:pPr>
            <a:r>
              <a:rPr lang="hu-HU" sz="1800" dirty="0" smtClean="0"/>
              <a:t>A </a:t>
            </a:r>
            <a:r>
              <a:rPr lang="hu-HU" sz="1800" dirty="0"/>
              <a:t>tömeges </a:t>
            </a:r>
            <a:r>
              <a:rPr lang="hu-HU" sz="1800" dirty="0" err="1"/>
              <a:t>webarchiválás</a:t>
            </a:r>
            <a:r>
              <a:rPr lang="hu-HU" sz="1800" dirty="0"/>
              <a:t> mellett nagyon is van helye az egyedi megőrzésnek </a:t>
            </a:r>
            <a:r>
              <a:rPr lang="hu-HU" sz="1800" dirty="0" smtClean="0"/>
              <a:t>is</a:t>
            </a:r>
          </a:p>
          <a:p>
            <a:pPr lvl="1">
              <a:buFont typeface="Wingdings" panose="05000000000000000000" pitchFamily="2" charset="2"/>
              <a:buChar char="ü"/>
            </a:pPr>
            <a:r>
              <a:rPr lang="hu-HU" sz="1800" dirty="0" smtClean="0"/>
              <a:t>Plusz </a:t>
            </a:r>
            <a:r>
              <a:rPr lang="hu-HU" sz="1800" dirty="0"/>
              <a:t>munkát nem jelent </a:t>
            </a:r>
            <a:r>
              <a:rPr lang="hu-HU" sz="1800" dirty="0" smtClean="0"/>
              <a:t>a </a:t>
            </a:r>
            <a:r>
              <a:rPr lang="hu-HU" sz="1800" dirty="0"/>
              <a:t>partnereknek, mivel az általános tevékenység részeként kerülnek elő ezek </a:t>
            </a:r>
            <a:r>
              <a:rPr lang="hu-HU" sz="1800" dirty="0" smtClean="0"/>
              <a:t>is</a:t>
            </a:r>
          </a:p>
          <a:p>
            <a:pPr>
              <a:buFont typeface="Wingdings" panose="05000000000000000000" pitchFamily="2" charset="2"/>
              <a:buChar char="§"/>
            </a:pPr>
            <a:r>
              <a:rPr lang="hu-HU" sz="2000" dirty="0" smtClean="0"/>
              <a:t>Különbség </a:t>
            </a:r>
            <a:r>
              <a:rPr lang="hu-HU" sz="2000" dirty="0"/>
              <a:t>a </a:t>
            </a:r>
            <a:r>
              <a:rPr lang="hu-HU" sz="2000" dirty="0" err="1"/>
              <a:t>KDS-ben</a:t>
            </a:r>
            <a:r>
              <a:rPr lang="hu-HU" sz="2000" dirty="0"/>
              <a:t> történt együttműködéshez képest, hogy </a:t>
            </a:r>
            <a:endParaRPr lang="hu-HU" sz="2000" dirty="0" smtClean="0"/>
          </a:p>
          <a:p>
            <a:pPr lvl="1">
              <a:buFont typeface="Wingdings" panose="05000000000000000000" pitchFamily="2" charset="2"/>
              <a:buChar char="ü"/>
            </a:pPr>
            <a:r>
              <a:rPr lang="hu-HU" sz="1800" dirty="0" smtClean="0"/>
              <a:t>most </a:t>
            </a:r>
            <a:r>
              <a:rPr lang="hu-HU" sz="1800" dirty="0"/>
              <a:t>nem a könyvtári világnak csak egy részét elérő, záros határidejű és “pénzdíjas” projektről van szó, </a:t>
            </a:r>
            <a:endParaRPr lang="hu-HU" sz="1800" dirty="0" smtClean="0"/>
          </a:p>
          <a:p>
            <a:pPr lvl="1">
              <a:buFont typeface="Wingdings" panose="05000000000000000000" pitchFamily="2" charset="2"/>
              <a:buChar char="ü"/>
            </a:pPr>
            <a:r>
              <a:rPr lang="hu-HU" sz="1800" dirty="0" smtClean="0"/>
              <a:t>hanem </a:t>
            </a:r>
            <a:r>
              <a:rPr lang="hu-HU" sz="1800" dirty="0"/>
              <a:t>önkéntes, </a:t>
            </a:r>
            <a:r>
              <a:rPr lang="hu-HU" sz="1800" dirty="0" err="1"/>
              <a:t>hosszútávú</a:t>
            </a:r>
            <a:r>
              <a:rPr lang="hu-HU" sz="1800" dirty="0"/>
              <a:t> és tartós közös </a:t>
            </a:r>
            <a:r>
              <a:rPr lang="hu-HU" sz="1800" dirty="0" smtClean="0"/>
              <a:t>munkakapcsolatról</a:t>
            </a:r>
            <a:r>
              <a:rPr lang="hu-HU" sz="1800" dirty="0"/>
              <a:t>, </a:t>
            </a:r>
            <a:endParaRPr lang="hu-HU" sz="1800" dirty="0" smtClean="0"/>
          </a:p>
          <a:p>
            <a:pPr lvl="1">
              <a:buFont typeface="Wingdings" panose="05000000000000000000" pitchFamily="2" charset="2"/>
              <a:buChar char="ü"/>
            </a:pPr>
            <a:r>
              <a:rPr lang="hu-HU" sz="1800" dirty="0" smtClean="0"/>
              <a:t>ezért </a:t>
            </a:r>
            <a:r>
              <a:rPr lang="hu-HU" sz="1800" dirty="0"/>
              <a:t>is szükséges formalizált megállapodással </a:t>
            </a:r>
            <a:r>
              <a:rPr lang="hu-HU" sz="1800" dirty="0" smtClean="0"/>
              <a:t>végezni</a:t>
            </a:r>
            <a:endParaRPr lang="hu-HU" sz="1800" dirty="0"/>
          </a:p>
        </p:txBody>
      </p:sp>
    </p:spTree>
    <p:extLst>
      <p:ext uri="{BB962C8B-B14F-4D97-AF65-F5344CB8AC3E}">
        <p14:creationId xmlns:p14="http://schemas.microsoft.com/office/powerpoint/2010/main" val="1348639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000" b="1" dirty="0" smtClean="0"/>
              <a:t>Munkamegosztás 1.</a:t>
            </a:r>
            <a:endParaRPr lang="hu-HU" sz="4000" b="1" dirty="0"/>
          </a:p>
        </p:txBody>
      </p:sp>
      <p:sp>
        <p:nvSpPr>
          <p:cNvPr id="3" name="Tartalom helye 2"/>
          <p:cNvSpPr>
            <a:spLocks noGrp="1"/>
          </p:cNvSpPr>
          <p:nvPr>
            <p:ph idx="1"/>
          </p:nvPr>
        </p:nvSpPr>
        <p:spPr/>
        <p:txBody>
          <a:bodyPr>
            <a:normAutofit/>
          </a:bodyPr>
          <a:lstStyle/>
          <a:p>
            <a:pPr>
              <a:buFont typeface="Wingdings" panose="05000000000000000000" pitchFamily="2" charset="2"/>
              <a:buChar char="§"/>
            </a:pPr>
            <a:r>
              <a:rPr lang="hu-HU" sz="2000" dirty="0" smtClean="0"/>
              <a:t>Bár </a:t>
            </a:r>
            <a:r>
              <a:rPr lang="hu-HU" sz="2000" dirty="0"/>
              <a:t>a </a:t>
            </a:r>
            <a:r>
              <a:rPr lang="hu-HU" sz="2000" dirty="0" err="1"/>
              <a:t>webarchiválás</a:t>
            </a:r>
            <a:r>
              <a:rPr lang="hu-HU" sz="2000" dirty="0"/>
              <a:t> új terület és technológia a közgyűjtemények életében, de a megőrzendő tartalom feltárása és a begyűjtött anyag feldolgozása párhuzamba állítható a hagyományos </a:t>
            </a:r>
            <a:r>
              <a:rPr lang="hu-HU" sz="2000" dirty="0" smtClean="0"/>
              <a:t>tevékenységekkel</a:t>
            </a:r>
          </a:p>
          <a:p>
            <a:pPr>
              <a:buFont typeface="Wingdings" panose="05000000000000000000" pitchFamily="2" charset="2"/>
              <a:buChar char="§"/>
            </a:pPr>
            <a:r>
              <a:rPr lang="hu-HU" sz="2000" dirty="0"/>
              <a:t>A megállapodás tervezet alapelve a kölcsönös előnyökön alapuló együttműködés, mely </a:t>
            </a:r>
            <a:r>
              <a:rPr lang="hu-HU" sz="2000" dirty="0" smtClean="0"/>
              <a:t>során</a:t>
            </a:r>
          </a:p>
          <a:p>
            <a:pPr lvl="1">
              <a:buFont typeface="Wingdings" panose="05000000000000000000" pitchFamily="2" charset="2"/>
              <a:buChar char="ü"/>
            </a:pPr>
            <a:r>
              <a:rPr lang="hu-HU" sz="1800" dirty="0" smtClean="0"/>
              <a:t> </a:t>
            </a:r>
            <a:r>
              <a:rPr lang="hu-HU" sz="1800" dirty="0"/>
              <a:t>a </a:t>
            </a:r>
            <a:r>
              <a:rPr lang="hu-HU" sz="1800" dirty="0" err="1"/>
              <a:t>Webarchívum</a:t>
            </a:r>
            <a:r>
              <a:rPr lang="hu-HU" sz="1800" dirty="0"/>
              <a:t> szervezi és fogja össze a partnerek munkáit, </a:t>
            </a:r>
            <a:endParaRPr lang="hu-HU" sz="1800" dirty="0" smtClean="0"/>
          </a:p>
          <a:p>
            <a:pPr lvl="1">
              <a:buFont typeface="Wingdings" panose="05000000000000000000" pitchFamily="2" charset="2"/>
              <a:buChar char="ü"/>
            </a:pPr>
            <a:r>
              <a:rPr lang="hu-HU" sz="1800" dirty="0" smtClean="0"/>
              <a:t>infrastruktúráját </a:t>
            </a:r>
            <a:r>
              <a:rPr lang="hu-HU" sz="1800" dirty="0"/>
              <a:t>a partnerek szempontjaival összhangban is működteti, </a:t>
            </a:r>
            <a:endParaRPr lang="hu-HU" sz="1800" dirty="0" smtClean="0"/>
          </a:p>
          <a:p>
            <a:pPr lvl="1">
              <a:buFont typeface="Wingdings" panose="05000000000000000000" pitchFamily="2" charset="2"/>
              <a:buChar char="ü"/>
            </a:pPr>
            <a:r>
              <a:rPr lang="hu-HU" sz="1800" dirty="0" smtClean="0"/>
              <a:t>míg </a:t>
            </a:r>
            <a:r>
              <a:rPr lang="hu-HU" sz="1800" dirty="0"/>
              <a:t>a partnerek kihasználva helyi beágyazottságukat elsősorban </a:t>
            </a:r>
            <a:r>
              <a:rPr lang="hu-HU" sz="1800" dirty="0" smtClean="0"/>
              <a:t>élőmunka-igényes </a:t>
            </a:r>
            <a:r>
              <a:rPr lang="hu-HU" sz="1800" dirty="0"/>
              <a:t>részfeladatokat vállalnak, és </a:t>
            </a:r>
            <a:endParaRPr lang="hu-HU" sz="1800" dirty="0" smtClean="0"/>
          </a:p>
          <a:p>
            <a:pPr lvl="1">
              <a:buFont typeface="Wingdings" panose="05000000000000000000" pitchFamily="2" charset="2"/>
              <a:buChar char="ü"/>
            </a:pPr>
            <a:r>
              <a:rPr lang="hu-HU" sz="1800" dirty="0" smtClean="0"/>
              <a:t>az </a:t>
            </a:r>
            <a:r>
              <a:rPr lang="hu-HU" sz="1800" dirty="0"/>
              <a:t>eredményeket minkét fél </a:t>
            </a:r>
            <a:r>
              <a:rPr lang="hu-HU" sz="1800" dirty="0" smtClean="0"/>
              <a:t>felhasználhatja</a:t>
            </a:r>
          </a:p>
        </p:txBody>
      </p:sp>
    </p:spTree>
    <p:extLst>
      <p:ext uri="{BB962C8B-B14F-4D97-AF65-F5344CB8AC3E}">
        <p14:creationId xmlns:p14="http://schemas.microsoft.com/office/powerpoint/2010/main" val="3584978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Munkamegosztás </a:t>
            </a:r>
            <a:r>
              <a:rPr lang="hu-HU" sz="4000" b="1" dirty="0" smtClean="0"/>
              <a:t>2.</a:t>
            </a:r>
            <a:endParaRPr lang="hu-HU" sz="4000" dirty="0"/>
          </a:p>
        </p:txBody>
      </p:sp>
      <p:sp>
        <p:nvSpPr>
          <p:cNvPr id="3" name="Tartalom helye 2"/>
          <p:cNvSpPr>
            <a:spLocks noGrp="1"/>
          </p:cNvSpPr>
          <p:nvPr>
            <p:ph idx="1"/>
          </p:nvPr>
        </p:nvSpPr>
        <p:spPr/>
        <p:txBody>
          <a:bodyPr>
            <a:normAutofit/>
          </a:bodyPr>
          <a:lstStyle/>
          <a:p>
            <a:pPr>
              <a:buFont typeface="Wingdings" panose="05000000000000000000" pitchFamily="2" charset="2"/>
              <a:buChar char="§"/>
            </a:pPr>
            <a:r>
              <a:rPr lang="hu-HU" sz="2000" dirty="0" smtClean="0"/>
              <a:t>Öt </a:t>
            </a:r>
            <a:r>
              <a:rPr lang="hu-HU" sz="2000" dirty="0"/>
              <a:t>részfeladat került megfogalmazásra, melyek felvállalásával a partnerkönyvtárak kapcsolódni tudnak a </a:t>
            </a:r>
            <a:r>
              <a:rPr lang="hu-HU" sz="2000" dirty="0" err="1"/>
              <a:t>Webarchívumban</a:t>
            </a:r>
            <a:r>
              <a:rPr lang="hu-HU" sz="2000" dirty="0"/>
              <a:t> folyó munkához: </a:t>
            </a:r>
            <a:endParaRPr lang="hu-HU" sz="2000" dirty="0" smtClean="0"/>
          </a:p>
          <a:p>
            <a:pPr lvl="1">
              <a:buFont typeface="Wingdings" panose="05000000000000000000" pitchFamily="2" charset="2"/>
              <a:buChar char="ü"/>
            </a:pPr>
            <a:r>
              <a:rPr lang="hu-HU" sz="1800" dirty="0" smtClean="0"/>
              <a:t>1</a:t>
            </a:r>
            <a:r>
              <a:rPr lang="hu-HU" sz="1800" dirty="0"/>
              <a:t>. gyűjtőkörükhöz illeszkedő gyűjtemény kialakítása és </a:t>
            </a:r>
            <a:r>
              <a:rPr lang="hu-HU" sz="1800" dirty="0" smtClean="0"/>
              <a:t>gondozása</a:t>
            </a:r>
          </a:p>
          <a:p>
            <a:pPr lvl="1">
              <a:buFont typeface="Wingdings" panose="05000000000000000000" pitchFamily="2" charset="2"/>
              <a:buChar char="ü"/>
            </a:pPr>
            <a:r>
              <a:rPr lang="hu-HU" sz="1800" dirty="0" smtClean="0"/>
              <a:t>2</a:t>
            </a:r>
            <a:r>
              <a:rPr lang="hu-HU" sz="1800" dirty="0"/>
              <a:t>. minőség-ellenőrzés ezen webhelyek vonatkozásában (ahogy a többi pontnál is értelemszerűen</a:t>
            </a:r>
            <a:r>
              <a:rPr lang="hu-HU" sz="1800" dirty="0" smtClean="0"/>
              <a:t>)</a:t>
            </a:r>
          </a:p>
          <a:p>
            <a:pPr lvl="1">
              <a:buFont typeface="Wingdings" panose="05000000000000000000" pitchFamily="2" charset="2"/>
              <a:buChar char="ü"/>
            </a:pPr>
            <a:r>
              <a:rPr lang="hu-HU" sz="1800" dirty="0" smtClean="0"/>
              <a:t>3</a:t>
            </a:r>
            <a:r>
              <a:rPr lang="hu-HU" sz="1800" dirty="0"/>
              <a:t>. </a:t>
            </a:r>
            <a:r>
              <a:rPr lang="hu-HU" sz="1800" dirty="0" err="1" smtClean="0"/>
              <a:t>metaadatolás</a:t>
            </a:r>
            <a:r>
              <a:rPr lang="hu-HU" sz="1800" dirty="0" smtClean="0"/>
              <a:t> </a:t>
            </a:r>
          </a:p>
          <a:p>
            <a:pPr lvl="1">
              <a:buFont typeface="Wingdings" panose="05000000000000000000" pitchFamily="2" charset="2"/>
              <a:buChar char="ü"/>
            </a:pPr>
            <a:r>
              <a:rPr lang="hu-HU" sz="1800" dirty="0" smtClean="0"/>
              <a:t>4</a:t>
            </a:r>
            <a:r>
              <a:rPr lang="hu-HU" sz="1800" dirty="0"/>
              <a:t>. közreműködés a nyilvános szolgáltatáshoz szükséges engedélyeztetési </a:t>
            </a:r>
            <a:r>
              <a:rPr lang="hu-HU" sz="1800" dirty="0" smtClean="0"/>
              <a:t>folyamatban </a:t>
            </a:r>
          </a:p>
          <a:p>
            <a:pPr lvl="1">
              <a:buFont typeface="Wingdings" panose="05000000000000000000" pitchFamily="2" charset="2"/>
              <a:buChar char="ü"/>
            </a:pPr>
            <a:r>
              <a:rPr lang="hu-HU" sz="1800" dirty="0" smtClean="0"/>
              <a:t>5</a:t>
            </a:r>
            <a:r>
              <a:rPr lang="hu-HU" sz="1800" dirty="0"/>
              <a:t>. kisebb, nem hardverigényes, inkább élőmunkát igénylő archiválási feladatok végzése (pl. web2-es tartalmak mentése)</a:t>
            </a:r>
          </a:p>
          <a:p>
            <a:pPr>
              <a:buFont typeface="Wingdings" panose="05000000000000000000" pitchFamily="2" charset="2"/>
              <a:buChar char="§"/>
            </a:pPr>
            <a:r>
              <a:rPr lang="hu-HU" sz="2000" dirty="0"/>
              <a:t>Külön pontként nem szerepel, de a beszélgetések során ki lett hangsúlyozva, hogy a partnereknek kiemelt figyelmet célszerű fordítaniuk a saját intézményük webtartalmainak gondozására, azok </a:t>
            </a:r>
            <a:r>
              <a:rPr lang="hu-HU" sz="2000" dirty="0" err="1"/>
              <a:t>archiválásbarát</a:t>
            </a:r>
            <a:r>
              <a:rPr lang="hu-HU" sz="2000" dirty="0"/>
              <a:t> </a:t>
            </a:r>
            <a:r>
              <a:rPr lang="hu-HU" sz="2000" dirty="0" smtClean="0"/>
              <a:t>kialakítására</a:t>
            </a:r>
          </a:p>
          <a:p>
            <a:endParaRPr lang="hu-HU" sz="2000" dirty="0"/>
          </a:p>
        </p:txBody>
      </p:sp>
    </p:spTree>
    <p:extLst>
      <p:ext uri="{BB962C8B-B14F-4D97-AF65-F5344CB8AC3E}">
        <p14:creationId xmlns:p14="http://schemas.microsoft.com/office/powerpoint/2010/main" val="1230196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000" b="1" dirty="0" smtClean="0"/>
              <a:t>Regionális gyűjtemények</a:t>
            </a:r>
            <a:endParaRPr lang="hu-HU" sz="4000" b="1" dirty="0"/>
          </a:p>
        </p:txBody>
      </p:sp>
      <p:sp>
        <p:nvSpPr>
          <p:cNvPr id="3" name="Tartalom helye 2"/>
          <p:cNvSpPr>
            <a:spLocks noGrp="1"/>
          </p:cNvSpPr>
          <p:nvPr>
            <p:ph idx="1"/>
          </p:nvPr>
        </p:nvSpPr>
        <p:spPr/>
        <p:txBody>
          <a:bodyPr>
            <a:normAutofit/>
          </a:bodyPr>
          <a:lstStyle/>
          <a:p>
            <a:pPr>
              <a:buFont typeface="Wingdings" panose="05000000000000000000" pitchFamily="2" charset="2"/>
              <a:buChar char="§"/>
            </a:pPr>
            <a:r>
              <a:rPr lang="hu-HU" sz="2000" dirty="0"/>
              <a:t>A </a:t>
            </a:r>
            <a:r>
              <a:rPr lang="hu-HU" sz="2000" dirty="0" err="1"/>
              <a:t>Webarchívum</a:t>
            </a:r>
            <a:r>
              <a:rPr lang="hu-HU" sz="2000" dirty="0"/>
              <a:t> elgondolása szerint a partnerek által létrehozott és gondozott állományt </a:t>
            </a:r>
            <a:endParaRPr lang="hu-HU" sz="2000" dirty="0" smtClean="0"/>
          </a:p>
          <a:p>
            <a:pPr lvl="1">
              <a:buFont typeface="Wingdings" panose="05000000000000000000" pitchFamily="2" charset="2"/>
              <a:buChar char="ü"/>
            </a:pPr>
            <a:r>
              <a:rPr lang="hu-HU" sz="1800" dirty="0" smtClean="0"/>
              <a:t>egyfajta </a:t>
            </a:r>
            <a:r>
              <a:rPr lang="hu-HU" sz="1800" dirty="0"/>
              <a:t>virtuális gyűjteményként kezelné, vagyis </a:t>
            </a:r>
            <a:r>
              <a:rPr lang="hu-HU" sz="1800" dirty="0" smtClean="0"/>
              <a:t>az összegyűjtött </a:t>
            </a:r>
            <a:r>
              <a:rPr lang="hu-HU" sz="1800" dirty="0"/>
              <a:t>címeket átvenné saját gyűjteményébe és azok mentén archiválná </a:t>
            </a:r>
            <a:r>
              <a:rPr lang="hu-HU" sz="1800" dirty="0" smtClean="0"/>
              <a:t>őket, </a:t>
            </a:r>
          </a:p>
          <a:p>
            <a:pPr lvl="1">
              <a:buFont typeface="Wingdings" panose="05000000000000000000" pitchFamily="2" charset="2"/>
              <a:buChar char="ü"/>
            </a:pPr>
            <a:r>
              <a:rPr lang="hu-HU" sz="1800" dirty="0" smtClean="0"/>
              <a:t>gyűjteményként </a:t>
            </a:r>
            <a:r>
              <a:rPr lang="hu-HU" sz="1800" dirty="0"/>
              <a:t>történő aratásra csak a partnerek kérésére kerülne sor a hagyományos webhelyek esetében, hogy átadhatóak legyenek saját felhasználásra a keletkező WARC fájlok, </a:t>
            </a:r>
            <a:endParaRPr lang="hu-HU" sz="1800" dirty="0" smtClean="0"/>
          </a:p>
          <a:p>
            <a:pPr lvl="1">
              <a:buFont typeface="Wingdings" panose="05000000000000000000" pitchFamily="2" charset="2"/>
              <a:buChar char="ü"/>
            </a:pPr>
            <a:r>
              <a:rPr lang="hu-HU" sz="1800" dirty="0" smtClean="0"/>
              <a:t>ellenben </a:t>
            </a:r>
            <a:r>
              <a:rPr lang="hu-HU" sz="1800" dirty="0"/>
              <a:t>a web2-es tartalmak más technológiát igénylő archiválása a partnerek feladata </a:t>
            </a:r>
            <a:r>
              <a:rPr lang="hu-HU" sz="1800" dirty="0" smtClean="0"/>
              <a:t>lenne</a:t>
            </a:r>
          </a:p>
          <a:p>
            <a:pPr>
              <a:buFont typeface="Wingdings" panose="05000000000000000000" pitchFamily="2" charset="2"/>
              <a:buChar char="§"/>
            </a:pPr>
            <a:r>
              <a:rPr lang="hu-HU" sz="2000" dirty="0"/>
              <a:t>A webhelyek gyűjtésére és nyilvántartására a </a:t>
            </a:r>
            <a:r>
              <a:rPr lang="hu-HU" sz="2000" dirty="0" err="1"/>
              <a:t>Webarchívum</a:t>
            </a:r>
            <a:r>
              <a:rPr lang="hu-HU" sz="2000" dirty="0"/>
              <a:t> előzetesen kialakított egy táblázatot is, melynek funkciói a megbeszéléseken ismertetésre </a:t>
            </a:r>
            <a:r>
              <a:rPr lang="hu-HU" sz="2000" dirty="0" smtClean="0"/>
              <a:t>kerültek</a:t>
            </a:r>
          </a:p>
          <a:p>
            <a:pPr lvl="1">
              <a:buFont typeface="Wingdings" panose="05000000000000000000" pitchFamily="2" charset="2"/>
              <a:buChar char="ü"/>
            </a:pPr>
            <a:r>
              <a:rPr lang="hu-HU" sz="1800" dirty="0" smtClean="0"/>
              <a:t>A </a:t>
            </a:r>
            <a:r>
              <a:rPr lang="hu-HU" sz="1800" dirty="0"/>
              <a:t>gyűjtemény egyik forrása a </a:t>
            </a:r>
            <a:r>
              <a:rPr lang="hu-HU" sz="1800" dirty="0" err="1"/>
              <a:t>Webarchívumban</a:t>
            </a:r>
            <a:r>
              <a:rPr lang="hu-HU" sz="1800" dirty="0"/>
              <a:t> már nyilvántartott tételek leválogatása és feltöltése lenne, </a:t>
            </a:r>
            <a:endParaRPr lang="hu-HU" sz="1800" dirty="0" smtClean="0"/>
          </a:p>
          <a:p>
            <a:pPr lvl="1">
              <a:buFont typeface="Wingdings" panose="05000000000000000000" pitchFamily="2" charset="2"/>
              <a:buChar char="ü"/>
            </a:pPr>
            <a:r>
              <a:rPr lang="hu-HU" sz="1800" dirty="0" smtClean="0"/>
              <a:t>a </a:t>
            </a:r>
            <a:r>
              <a:rPr lang="hu-HU" sz="1800" dirty="0"/>
              <a:t>másik forrás a </a:t>
            </a:r>
            <a:r>
              <a:rPr lang="hu-HU" sz="1800" dirty="0" smtClean="0"/>
              <a:t>partnerek gyűjtése</a:t>
            </a:r>
          </a:p>
          <a:p>
            <a:endParaRPr lang="hu-HU" sz="2000" dirty="0"/>
          </a:p>
        </p:txBody>
      </p:sp>
    </p:spTree>
    <p:extLst>
      <p:ext uri="{BB962C8B-B14F-4D97-AF65-F5344CB8AC3E}">
        <p14:creationId xmlns:p14="http://schemas.microsoft.com/office/powerpoint/2010/main" val="3737367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TotalTime>
  <Words>1276</Words>
  <Application>Microsoft Office PowerPoint</Application>
  <PresentationFormat>Szélesvásznú</PresentationFormat>
  <Paragraphs>136</Paragraphs>
  <Slides>16</Slides>
  <Notes>0</Notes>
  <HiddenSlides>0</HiddenSlides>
  <MMClips>0</MMClips>
  <ScaleCrop>false</ScaleCrop>
  <HeadingPairs>
    <vt:vector size="8" baseType="variant">
      <vt:variant>
        <vt:lpstr>Használt betűtípusok</vt:lpstr>
      </vt:variant>
      <vt:variant>
        <vt:i4>5</vt:i4>
      </vt:variant>
      <vt:variant>
        <vt:lpstr>Téma</vt:lpstr>
      </vt:variant>
      <vt:variant>
        <vt:i4>1</vt:i4>
      </vt:variant>
      <vt:variant>
        <vt:lpstr>Beágyazott OLE kiszolgálók</vt:lpstr>
      </vt:variant>
      <vt:variant>
        <vt:i4>1</vt:i4>
      </vt:variant>
      <vt:variant>
        <vt:lpstr>Diacímek</vt:lpstr>
      </vt:variant>
      <vt:variant>
        <vt:i4>16</vt:i4>
      </vt:variant>
    </vt:vector>
  </HeadingPairs>
  <TitlesOfParts>
    <vt:vector size="23" baseType="lpstr">
      <vt:lpstr>Adobe Garamond Pro</vt:lpstr>
      <vt:lpstr>Arial</vt:lpstr>
      <vt:lpstr>Calibri</vt:lpstr>
      <vt:lpstr>Calibri Light</vt:lpstr>
      <vt:lpstr>Wingdings</vt:lpstr>
      <vt:lpstr>Office-téma</vt:lpstr>
      <vt:lpstr>Image</vt:lpstr>
      <vt:lpstr>Együttműködés kialakítása a megyei könyvtárakkal</vt:lpstr>
      <vt:lpstr>Éves “külkapcsolati” feladatlista </vt:lpstr>
      <vt:lpstr>Egy repülőgép-hordozó harccsoport</vt:lpstr>
      <vt:lpstr>A webarchiválás „meghonosítása”, ismeretterjesztés</vt:lpstr>
      <vt:lpstr>Az első formális együttműködés</vt:lpstr>
      <vt:lpstr>Együttműködési megállapodás-tervezet</vt:lpstr>
      <vt:lpstr>Munkamegosztás 1.</vt:lpstr>
      <vt:lpstr>Munkamegosztás 2.</vt:lpstr>
      <vt:lpstr>Regionális gyűjtemények</vt:lpstr>
      <vt:lpstr>Regionális gyűjtemény – megyei sablon</vt:lpstr>
      <vt:lpstr>Hasznosulási lehetőségek</vt:lpstr>
      <vt:lpstr>Megyei könyvtárak megkeresése</vt:lpstr>
      <vt:lpstr>Megbeszélések – eredmények 1.</vt:lpstr>
      <vt:lpstr>Megbeszélések – eredmények 2.</vt:lpstr>
      <vt:lpstr>Pozitív visszacsatolás</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Együttműködés kialakítása a megyei könyvtárakkal</dc:title>
  <dc:creator>Visky Ákos László</dc:creator>
  <cp:lastModifiedBy>Visky Ákos László</cp:lastModifiedBy>
  <cp:revision>67</cp:revision>
  <dcterms:created xsi:type="dcterms:W3CDTF">2021-11-23T11:08:38Z</dcterms:created>
  <dcterms:modified xsi:type="dcterms:W3CDTF">2021-11-24T10:50:30Z</dcterms:modified>
</cp:coreProperties>
</file>