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9144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76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7367" y="1418479"/>
            <a:ext cx="3740785" cy="4711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860804" y="4533900"/>
            <a:ext cx="5394960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719316" y="4533900"/>
            <a:ext cx="649224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3337" y="6424611"/>
            <a:ext cx="719137" cy="4048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88987" y="6651623"/>
            <a:ext cx="1562100" cy="1936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469" y="151352"/>
            <a:ext cx="8989060" cy="920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4274" y="1289447"/>
            <a:ext cx="8515451" cy="4615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jp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9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jp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image" Target="../media/image9.png"/><Relationship Id="rId7" Type="http://schemas.openxmlformats.org/officeDocument/2006/relationships/image" Target="../media/image6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10" Type="http://schemas.openxmlformats.org/officeDocument/2006/relationships/image" Target="../media/image76.png"/><Relationship Id="rId4" Type="http://schemas.openxmlformats.org/officeDocument/2006/relationships/hyperlink" Target="http://www.arl.org/bm~doc/ff10-malpas.pdf" TargetMode="External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image" Target="../media/image9.png"/><Relationship Id="rId21" Type="http://schemas.openxmlformats.org/officeDocument/2006/relationships/image" Target="../media/image93.png"/><Relationship Id="rId7" Type="http://schemas.openxmlformats.org/officeDocument/2006/relationships/image" Target="../media/image80.jpg"/><Relationship Id="rId12" Type="http://schemas.openxmlformats.org/officeDocument/2006/relationships/image" Target="../media/image84.jpg"/><Relationship Id="rId17" Type="http://schemas.openxmlformats.org/officeDocument/2006/relationships/image" Target="../media/image8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g"/><Relationship Id="rId11" Type="http://schemas.openxmlformats.org/officeDocument/2006/relationships/image" Target="../media/image83.png"/><Relationship Id="rId5" Type="http://schemas.openxmlformats.org/officeDocument/2006/relationships/image" Target="../media/image78.jp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4" Type="http://schemas.openxmlformats.org/officeDocument/2006/relationships/image" Target="../media/image77.jpg"/><Relationship Id="rId9" Type="http://schemas.openxmlformats.org/officeDocument/2006/relationships/image" Target="../media/image81.png"/><Relationship Id="rId14" Type="http://schemas.openxmlformats.org/officeDocument/2006/relationships/image" Target="../media/image86.png"/><Relationship Id="rId22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g"/><Relationship Id="rId3" Type="http://schemas.openxmlformats.org/officeDocument/2006/relationships/image" Target="../media/image95.jp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68.png"/><Relationship Id="rId4" Type="http://schemas.openxmlformats.org/officeDocument/2006/relationships/image" Target="../media/image9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g"/><Relationship Id="rId3" Type="http://schemas.openxmlformats.org/officeDocument/2006/relationships/image" Target="../media/image9.png"/><Relationship Id="rId7" Type="http://schemas.openxmlformats.org/officeDocument/2006/relationships/image" Target="../media/image10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jpg"/><Relationship Id="rId4" Type="http://schemas.openxmlformats.org/officeDocument/2006/relationships/image" Target="../media/image68.png"/><Relationship Id="rId9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9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jp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9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jpg"/><Relationship Id="rId9" Type="http://schemas.openxmlformats.org/officeDocument/2006/relationships/image" Target="../media/image1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9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jpg"/><Relationship Id="rId5" Type="http://schemas.openxmlformats.org/officeDocument/2006/relationships/image" Target="../media/image125.png"/><Relationship Id="rId4" Type="http://schemas.openxmlformats.org/officeDocument/2006/relationships/image" Target="../media/image1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jpg"/><Relationship Id="rId4" Type="http://schemas.openxmlformats.org/officeDocument/2006/relationships/image" Target="../media/image1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g"/><Relationship Id="rId3" Type="http://schemas.openxmlformats.org/officeDocument/2006/relationships/image" Target="../media/image9.png"/><Relationship Id="rId7" Type="http://schemas.openxmlformats.org/officeDocument/2006/relationships/image" Target="../media/image8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g"/><Relationship Id="rId5" Type="http://schemas.openxmlformats.org/officeDocument/2006/relationships/image" Target="../media/image131.png"/><Relationship Id="rId10" Type="http://schemas.openxmlformats.org/officeDocument/2006/relationships/image" Target="../media/image134.png"/><Relationship Id="rId4" Type="http://schemas.openxmlformats.org/officeDocument/2006/relationships/image" Target="../media/image130.png"/><Relationship Id="rId9" Type="http://schemas.openxmlformats.org/officeDocument/2006/relationships/image" Target="../media/image1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mkok.hu/web/" TargetMode="External"/><Relationship Id="rId3" Type="http://schemas.openxmlformats.org/officeDocument/2006/relationships/image" Target="../media/image135.jp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jpg"/><Relationship Id="rId5" Type="http://schemas.openxmlformats.org/officeDocument/2006/relationships/image" Target="../media/image137.jpg"/><Relationship Id="rId4" Type="http://schemas.openxmlformats.org/officeDocument/2006/relationships/image" Target="../media/image136.jpg"/><Relationship Id="rId9" Type="http://schemas.openxmlformats.org/officeDocument/2006/relationships/hyperlink" Target="http://www.vasikonyvtarak.h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Horvath.Zoltanne@iqpp.hu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9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hyperlink" Target="http://www.chla-absc.ca/2010/graphics/chla2010-slides-paper09.pdf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hyperlink" Target="http://www.uhl-library.nhs.uk/ICLC%20Presentations/_MAIN%20...)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search.library.gsu.edu/content.php?pid" TargetMode="Externa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812" y="22225"/>
            <a:ext cx="2043049" cy="1463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42147" y="2232660"/>
            <a:ext cx="649224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1163" y="2720339"/>
            <a:ext cx="649224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96783" y="2848355"/>
            <a:ext cx="499872" cy="688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20750" y="2401984"/>
            <a:ext cx="7446009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0"/>
              </a:lnSpc>
            </a:pPr>
            <a:r>
              <a:rPr sz="3200" dirty="0">
                <a:solidFill>
                  <a:srgbClr val="0033CC"/>
                </a:solidFill>
                <a:latin typeface="Arial"/>
                <a:cs typeface="Arial"/>
              </a:rPr>
              <a:t>„Könyvtári</a:t>
            </a:r>
            <a:r>
              <a:rPr sz="3200" spc="-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CC"/>
                </a:solidFill>
                <a:latin typeface="Arial"/>
                <a:cs typeface="Arial"/>
              </a:rPr>
              <a:t>invázi</a:t>
            </a:r>
            <a:r>
              <a:rPr sz="3200" spc="-10" dirty="0">
                <a:solidFill>
                  <a:srgbClr val="0033CC"/>
                </a:solidFill>
                <a:latin typeface="Arial"/>
                <a:cs typeface="Arial"/>
              </a:rPr>
              <a:t>ó</a:t>
            </a:r>
            <a:r>
              <a:rPr sz="3200" dirty="0">
                <a:solidFill>
                  <a:srgbClr val="0033CC"/>
                </a:solidFill>
                <a:latin typeface="Arial"/>
                <a:cs typeface="Arial"/>
              </a:rPr>
              <a:t>”</a:t>
            </a:r>
            <a:r>
              <a:rPr sz="32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CC"/>
                </a:solidFill>
                <a:latin typeface="Arial"/>
                <a:cs typeface="Arial"/>
              </a:rPr>
              <a:t>–</a:t>
            </a:r>
            <a:r>
              <a:rPr sz="3200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CC"/>
                </a:solidFill>
                <a:latin typeface="Arial"/>
                <a:cs typeface="Arial"/>
              </a:rPr>
              <a:t>fe</a:t>
            </a:r>
            <a:r>
              <a:rPr sz="3200" spc="-15" dirty="0">
                <a:solidFill>
                  <a:srgbClr val="0033CC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0033CC"/>
                </a:solidFill>
                <a:latin typeface="Arial"/>
                <a:cs typeface="Arial"/>
              </a:rPr>
              <a:t>h</a:t>
            </a:r>
            <a:r>
              <a:rPr sz="3200" spc="-10" dirty="0">
                <a:solidFill>
                  <a:srgbClr val="0033CC"/>
                </a:solidFill>
                <a:latin typeface="Arial"/>
                <a:cs typeface="Arial"/>
              </a:rPr>
              <a:t>ő</a:t>
            </a:r>
            <a:r>
              <a:rPr sz="3200" dirty="0">
                <a:solidFill>
                  <a:srgbClr val="0033CC"/>
                </a:solidFill>
                <a:latin typeface="Arial"/>
                <a:cs typeface="Arial"/>
              </a:rPr>
              <a:t>b</a:t>
            </a:r>
            <a:r>
              <a:rPr sz="3200" spc="-10" dirty="0">
                <a:solidFill>
                  <a:srgbClr val="0033CC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033CC"/>
                </a:solidFill>
                <a:latin typeface="Arial"/>
                <a:cs typeface="Arial"/>
              </a:rPr>
              <a:t>n </a:t>
            </a:r>
            <a:r>
              <a:rPr sz="3200" spc="-15" dirty="0">
                <a:solidFill>
                  <a:srgbClr val="0033CC"/>
                </a:solidFill>
                <a:latin typeface="Arial"/>
                <a:cs typeface="Arial"/>
              </a:rPr>
              <a:t>é</a:t>
            </a:r>
            <a:r>
              <a:rPr sz="3200" dirty="0">
                <a:solidFill>
                  <a:srgbClr val="0033CC"/>
                </a:solidFill>
                <a:latin typeface="Arial"/>
                <a:cs typeface="Arial"/>
              </a:rPr>
              <a:t>s </a:t>
            </a:r>
            <a:r>
              <a:rPr sz="3200" spc="-15" dirty="0">
                <a:solidFill>
                  <a:srgbClr val="0033CC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0033CC"/>
                </a:solidFill>
                <a:latin typeface="Arial"/>
                <a:cs typeface="Arial"/>
              </a:rPr>
              <a:t>o</a:t>
            </a:r>
            <a:r>
              <a:rPr sz="3200" spc="-10" dirty="0">
                <a:solidFill>
                  <a:srgbClr val="0033CC"/>
                </a:solidFill>
                <a:latin typeface="Arial"/>
                <a:cs typeface="Arial"/>
              </a:rPr>
              <a:t>b</a:t>
            </a:r>
            <a:r>
              <a:rPr sz="3200" dirty="0">
                <a:solidFill>
                  <a:srgbClr val="0033CC"/>
                </a:solidFill>
                <a:latin typeface="Arial"/>
                <a:cs typeface="Arial"/>
              </a:rPr>
              <a:t>il</a:t>
            </a:r>
            <a:r>
              <a:rPr sz="3200" spc="-15" dirty="0">
                <a:solidFill>
                  <a:srgbClr val="0033CC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033CC"/>
                </a:solidFill>
                <a:latin typeface="Arial"/>
                <a:cs typeface="Arial"/>
              </a:rPr>
              <a:t>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88735" y="3800855"/>
            <a:ext cx="649223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98638" y="3426237"/>
            <a:ext cx="6718934" cy="141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Infor</a:t>
            </a:r>
            <a:r>
              <a:rPr sz="2400" spc="5" dirty="0">
                <a:solidFill>
                  <a:srgbClr val="0033CC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ác</a:t>
            </a:r>
            <a:r>
              <a:rPr sz="2400" spc="-10" dirty="0">
                <a:solidFill>
                  <a:srgbClr val="0033CC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ó szá</a:t>
            </a:r>
            <a:r>
              <a:rPr sz="2400" spc="-15" dirty="0">
                <a:solidFill>
                  <a:srgbClr val="0033CC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lítás új g</a:t>
            </a:r>
            <a:r>
              <a:rPr sz="2400" spc="-10" dirty="0">
                <a:solidFill>
                  <a:srgbClr val="0033CC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0033CC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ráci</a:t>
            </a:r>
            <a:r>
              <a:rPr sz="2400" spc="-10" dirty="0">
                <a:solidFill>
                  <a:srgbClr val="0033CC"/>
                </a:solidFill>
                <a:latin typeface="Arial"/>
                <a:cs typeface="Arial"/>
              </a:rPr>
              <a:t>ó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s</a:t>
            </a:r>
            <a:r>
              <a:rPr sz="2400" spc="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tech</a:t>
            </a:r>
            <a:r>
              <a:rPr sz="2400" spc="-10" dirty="0">
                <a:solidFill>
                  <a:srgbClr val="0033CC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0033CC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ó</a:t>
            </a:r>
            <a:r>
              <a:rPr sz="2400" spc="-10" dirty="0">
                <a:solidFill>
                  <a:srgbClr val="0033CC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33CC"/>
                </a:solidFill>
                <a:latin typeface="Arial"/>
                <a:cs typeface="Arial"/>
              </a:rPr>
              <a:t>á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kkal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R="105410" algn="ctr">
              <a:lnSpc>
                <a:spcPct val="100000"/>
              </a:lnSpc>
              <a:spcBef>
                <a:spcPts val="2070"/>
              </a:spcBef>
            </a:pPr>
            <a:r>
              <a:rPr sz="3200" dirty="0">
                <a:solidFill>
                  <a:srgbClr val="0080FF"/>
                </a:solidFill>
                <a:latin typeface="Arial"/>
                <a:cs typeface="Arial"/>
              </a:rPr>
              <a:t>Horváth</a:t>
            </a:r>
            <a:r>
              <a:rPr sz="3200" spc="-3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80FF"/>
                </a:solidFill>
                <a:latin typeface="Arial"/>
                <a:cs typeface="Arial"/>
              </a:rPr>
              <a:t>Zo</a:t>
            </a:r>
            <a:r>
              <a:rPr sz="3200" spc="-10" dirty="0">
                <a:solidFill>
                  <a:srgbClr val="0080F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0080FF"/>
                </a:solidFill>
                <a:latin typeface="Arial"/>
                <a:cs typeface="Arial"/>
              </a:rPr>
              <a:t>tá</a:t>
            </a:r>
            <a:r>
              <a:rPr sz="3200" spc="-15" dirty="0">
                <a:solidFill>
                  <a:srgbClr val="0080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080FF"/>
                </a:solidFill>
                <a:latin typeface="Arial"/>
                <a:cs typeface="Arial"/>
              </a:rPr>
              <a:t>né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5564" y="4087367"/>
            <a:ext cx="5434584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5987" y="4911852"/>
            <a:ext cx="7773923" cy="669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1288" y="5759196"/>
            <a:ext cx="6925056" cy="6827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1560" y="4063619"/>
            <a:ext cx="5431320" cy="6470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2556" y="4887595"/>
            <a:ext cx="7771066" cy="6666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7856" y="5735002"/>
            <a:ext cx="6921089" cy="6803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6537" y="890524"/>
            <a:ext cx="8547100" cy="2987675"/>
          </a:xfrm>
          <a:custGeom>
            <a:avLst/>
            <a:gdLst/>
            <a:ahLst/>
            <a:cxnLst/>
            <a:rect l="l" t="t" r="r" b="b"/>
            <a:pathLst>
              <a:path w="8547100" h="2987675">
                <a:moveTo>
                  <a:pt x="0" y="2987675"/>
                </a:moveTo>
                <a:lnTo>
                  <a:pt x="8547100" y="2987675"/>
                </a:lnTo>
                <a:lnTo>
                  <a:pt x="8547100" y="0"/>
                </a:lnTo>
                <a:lnTo>
                  <a:pt x="0" y="0"/>
                </a:lnTo>
                <a:lnTo>
                  <a:pt x="0" y="2987675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8838" y="964581"/>
            <a:ext cx="8200390" cy="287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olgá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tatás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nem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hel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hez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kötö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674370" marR="663575" indent="-635" algn="ctr">
              <a:lnSpc>
                <a:spcPct val="15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felhasználó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nem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forrásl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ké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hanem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infor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ációt Szelektív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és ért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kelt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infor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ációk,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intézi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ek,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„guide</a:t>
            </a: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ok</a:t>
            </a:r>
            <a:endParaRPr sz="2000">
              <a:latin typeface="Arial"/>
              <a:cs typeface="Arial"/>
            </a:endParaRPr>
          </a:p>
          <a:p>
            <a:pPr marL="12700" marR="5080" indent="-635" algn="ctr">
              <a:lnSpc>
                <a:spcPct val="15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kön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tárnak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hoz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kell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adnia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tudá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át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források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értékelés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hez Állni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kell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ersen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 Goog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erű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olgá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ások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eg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erűségé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endParaRPr sz="2000">
              <a:latin typeface="Arial"/>
              <a:cs typeface="Arial"/>
            </a:endParaRPr>
          </a:p>
          <a:p>
            <a:pPr marL="387350" marR="380365" algn="ctr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Infor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atikai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jártas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ág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alap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án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mentori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erepet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kell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ál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alni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az Interne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és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ada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bá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isokban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aló keresés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során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223" rIns="0" bIns="0" rtlCol="0">
            <a:spAutoFit/>
          </a:bodyPr>
          <a:lstStyle/>
          <a:p>
            <a:pPr marL="5081905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Parad</a:t>
            </a:r>
            <a:r>
              <a:rPr spc="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gma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váltás?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80228" y="287575"/>
            <a:ext cx="419036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32000" algn="l"/>
              </a:tabLst>
            </a:pPr>
            <a:r>
              <a:rPr sz="4400" dirty="0">
                <a:solidFill>
                  <a:srgbClr val="0080FF"/>
                </a:solidFill>
                <a:latin typeface="Arial"/>
                <a:cs typeface="Arial"/>
              </a:rPr>
              <a:t>„A</a:t>
            </a:r>
            <a:r>
              <a:rPr sz="4400" spc="-24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0080FF"/>
                </a:solidFill>
                <a:latin typeface="Arial"/>
                <a:cs typeface="Arial"/>
              </a:rPr>
              <a:t>web	túl</a:t>
            </a:r>
            <a:r>
              <a:rPr sz="4400" spc="1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0080FF"/>
                </a:solidFill>
                <a:latin typeface="Arial"/>
                <a:cs typeface="Arial"/>
              </a:rPr>
              <a:t>n</a:t>
            </a:r>
            <a:r>
              <a:rPr sz="4400" spc="-15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r>
              <a:rPr sz="4400" dirty="0">
                <a:solidFill>
                  <a:srgbClr val="0080FF"/>
                </a:solidFill>
                <a:latin typeface="Arial"/>
                <a:cs typeface="Arial"/>
              </a:rPr>
              <a:t>gy”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94691" rIns="0" bIns="0" rtlCol="0">
            <a:spAutoFit/>
          </a:bodyPr>
          <a:lstStyle/>
          <a:p>
            <a:pPr marL="153035" algn="ctr">
              <a:lnSpc>
                <a:spcPct val="100000"/>
              </a:lnSpc>
            </a:pPr>
            <a:r>
              <a:rPr sz="4800" b="1" dirty="0">
                <a:solidFill>
                  <a:srgbClr val="0066CC"/>
                </a:solidFill>
                <a:latin typeface="Arial"/>
                <a:cs typeface="Arial"/>
              </a:rPr>
              <a:t>„Next ge</a:t>
            </a:r>
            <a:r>
              <a:rPr sz="4800" b="1" spc="-20" dirty="0">
                <a:solidFill>
                  <a:srgbClr val="0066CC"/>
                </a:solidFill>
                <a:latin typeface="Arial"/>
                <a:cs typeface="Arial"/>
              </a:rPr>
              <a:t>n</a:t>
            </a:r>
            <a:r>
              <a:rPr sz="4800" b="1" dirty="0">
                <a:solidFill>
                  <a:srgbClr val="0066CC"/>
                </a:solidFill>
                <a:latin typeface="Arial"/>
                <a:cs typeface="Arial"/>
              </a:rPr>
              <a:t>erat</a:t>
            </a:r>
            <a:r>
              <a:rPr sz="4800" b="1" spc="-15" dirty="0">
                <a:solidFill>
                  <a:srgbClr val="0066CC"/>
                </a:solidFill>
                <a:latin typeface="Arial"/>
                <a:cs typeface="Arial"/>
              </a:rPr>
              <a:t>i</a:t>
            </a:r>
            <a:r>
              <a:rPr sz="4800" b="1" dirty="0">
                <a:solidFill>
                  <a:srgbClr val="0066CC"/>
                </a:solidFill>
                <a:latin typeface="Arial"/>
                <a:cs typeface="Arial"/>
              </a:rPr>
              <a:t>on”</a:t>
            </a:r>
            <a:r>
              <a:rPr sz="4800" b="1" spc="8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0066CC"/>
                </a:solidFill>
                <a:latin typeface="Arial"/>
                <a:cs typeface="Arial"/>
              </a:rPr>
              <a:t>–</a:t>
            </a:r>
            <a:endParaRPr sz="4800">
              <a:latin typeface="Arial"/>
              <a:cs typeface="Arial"/>
            </a:endParaRPr>
          </a:p>
          <a:p>
            <a:pPr marL="152400" algn="ctr">
              <a:lnSpc>
                <a:spcPct val="100000"/>
              </a:lnSpc>
              <a:spcBef>
                <a:spcPts val="2135"/>
              </a:spcBef>
            </a:pPr>
            <a:r>
              <a:rPr sz="4000" b="1" spc="-30" dirty="0">
                <a:solidFill>
                  <a:srgbClr val="0066CC"/>
                </a:solidFill>
                <a:latin typeface="Arial"/>
                <a:cs typeface="Arial"/>
              </a:rPr>
              <a:t>OC</a:t>
            </a:r>
            <a:r>
              <a:rPr sz="4000" b="1" spc="-45" dirty="0">
                <a:solidFill>
                  <a:srgbClr val="0066CC"/>
                </a:solidFill>
                <a:latin typeface="Arial"/>
                <a:cs typeface="Arial"/>
              </a:rPr>
              <a:t>L</a:t>
            </a:r>
            <a:r>
              <a:rPr sz="4000" b="1" spc="-30" dirty="0">
                <a:solidFill>
                  <a:srgbClr val="0066CC"/>
                </a:solidFill>
                <a:latin typeface="Arial"/>
                <a:cs typeface="Arial"/>
              </a:rPr>
              <a:t>C</a:t>
            </a:r>
            <a:r>
              <a:rPr sz="4000" b="1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0066CC"/>
                </a:solidFill>
                <a:latin typeface="Arial"/>
                <a:cs typeface="Arial"/>
              </a:rPr>
              <a:t>stratégiák</a:t>
            </a:r>
            <a:r>
              <a:rPr sz="4000" b="1" spc="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66CC"/>
                </a:solidFill>
                <a:latin typeface="Arial"/>
                <a:cs typeface="Arial"/>
              </a:rPr>
              <a:t>és</a:t>
            </a:r>
            <a:r>
              <a:rPr sz="4000" b="1" spc="-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66CC"/>
                </a:solidFill>
                <a:latin typeface="Arial"/>
                <a:cs typeface="Arial"/>
              </a:rPr>
              <a:t>techn</a:t>
            </a:r>
            <a:r>
              <a:rPr sz="4000" b="1" spc="-45" dirty="0">
                <a:solidFill>
                  <a:srgbClr val="0066CC"/>
                </a:solidFill>
                <a:latin typeface="Arial"/>
                <a:cs typeface="Arial"/>
              </a:rPr>
              <a:t>o</a:t>
            </a:r>
            <a:r>
              <a:rPr sz="4000" b="1" spc="-20" dirty="0">
                <a:solidFill>
                  <a:srgbClr val="0066CC"/>
                </a:solidFill>
                <a:latin typeface="Arial"/>
                <a:cs typeface="Arial"/>
              </a:rPr>
              <a:t>lógiák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50408" y="4846320"/>
            <a:ext cx="2426208" cy="1848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26151" y="4822825"/>
            <a:ext cx="2424049" cy="1844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391" y="5007864"/>
            <a:ext cx="3508248" cy="1554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4443" y="5023865"/>
            <a:ext cx="3401237" cy="1446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720850" cy="1552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68526" y="0"/>
            <a:ext cx="1050925" cy="15303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44925" y="4419536"/>
            <a:ext cx="1402080" cy="408305"/>
          </a:xfrm>
          <a:custGeom>
            <a:avLst/>
            <a:gdLst/>
            <a:ahLst/>
            <a:cxnLst/>
            <a:rect l="l" t="t" r="r" b="b"/>
            <a:pathLst>
              <a:path w="1402079" h="408304">
                <a:moveTo>
                  <a:pt x="0" y="407987"/>
                </a:moveTo>
                <a:lnTo>
                  <a:pt x="1401826" y="407987"/>
                </a:lnTo>
                <a:lnTo>
                  <a:pt x="1401826" y="0"/>
                </a:lnTo>
                <a:lnTo>
                  <a:pt x="0" y="0"/>
                </a:lnTo>
                <a:lnTo>
                  <a:pt x="0" y="4079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44925" y="4419536"/>
            <a:ext cx="1401826" cy="4079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05100" y="0"/>
            <a:ext cx="1143000" cy="14954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8275" y="115886"/>
            <a:ext cx="6327775" cy="1127983"/>
          </a:xfrm>
          <a:custGeom>
            <a:avLst/>
            <a:gdLst/>
            <a:ahLst/>
            <a:cxnLst/>
            <a:rect l="l" t="t" r="r" b="b"/>
            <a:pathLst>
              <a:path w="6327775" h="995680">
                <a:moveTo>
                  <a:pt x="0" y="995362"/>
                </a:moveTo>
                <a:lnTo>
                  <a:pt x="6327775" y="995362"/>
                </a:lnTo>
                <a:lnTo>
                  <a:pt x="6327775" y="0"/>
                </a:lnTo>
                <a:lnTo>
                  <a:pt x="0" y="0"/>
                </a:lnTo>
                <a:lnTo>
                  <a:pt x="0" y="995362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40734" y="126729"/>
            <a:ext cx="5614670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25295">
              <a:lnSpc>
                <a:spcPct val="100000"/>
              </a:lnSpc>
              <a:tabLst>
                <a:tab pos="3009900" algn="l"/>
                <a:tab pos="3288029" algn="l"/>
                <a:tab pos="3390900" algn="l"/>
              </a:tabLst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„</a:t>
            </a:r>
            <a:r>
              <a:rPr sz="36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ext	generatio</a:t>
            </a:r>
            <a:r>
              <a:rPr sz="36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” rendsz</a:t>
            </a:r>
            <a:r>
              <a:rPr sz="36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rek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és	a		könyvtárak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8777" y="1344802"/>
            <a:ext cx="152400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8777" y="2149475"/>
            <a:ext cx="152400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777" y="2624963"/>
            <a:ext cx="152400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8777" y="3429634"/>
            <a:ext cx="152400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8777" y="4234307"/>
            <a:ext cx="152400" cy="160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8777" y="5038978"/>
            <a:ext cx="152400" cy="160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8777" y="5843651"/>
            <a:ext cx="152400" cy="160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9066" y="1243869"/>
            <a:ext cx="8209915" cy="5160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35"/>
              </a:lnSpc>
            </a:pP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Miért 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al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ban</a:t>
            </a:r>
            <a:r>
              <a:rPr sz="24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ne</a:t>
            </a:r>
            <a:r>
              <a:rPr sz="2400" spc="-20" dirty="0">
                <a:solidFill>
                  <a:srgbClr val="000066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4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ge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erációs</a:t>
            </a:r>
            <a:r>
              <a:rPr sz="24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mego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dás</a:t>
            </a:r>
            <a:r>
              <a:rPr sz="24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a „we</a:t>
            </a:r>
            <a:r>
              <a:rPr sz="2400" spc="15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-sca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man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ment”?</a:t>
            </a:r>
            <a:endParaRPr sz="2400" dirty="0">
              <a:latin typeface="Arial"/>
              <a:cs typeface="Arial"/>
            </a:endParaRPr>
          </a:p>
          <a:p>
            <a:pPr marL="12700" marR="1389380">
              <a:lnSpc>
                <a:spcPct val="130000"/>
              </a:lnSpc>
            </a:pP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Miben</a:t>
            </a:r>
            <a:r>
              <a:rPr sz="24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segít a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66"/>
                </a:solidFill>
                <a:latin typeface="Arial"/>
                <a:cs typeface="Arial"/>
              </a:rPr>
              <a:t>cl</a:t>
            </a:r>
            <a:r>
              <a:rPr sz="2400" i="1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400" i="1" dirty="0">
                <a:solidFill>
                  <a:srgbClr val="000066"/>
                </a:solidFill>
                <a:latin typeface="Arial"/>
                <a:cs typeface="Arial"/>
              </a:rPr>
              <a:t>ud</a:t>
            </a:r>
            <a:r>
              <a:rPr sz="2400" i="1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66"/>
                </a:solidFill>
                <a:latin typeface="Arial"/>
                <a:cs typeface="Arial"/>
              </a:rPr>
              <a:t>co</a:t>
            </a:r>
            <a:r>
              <a:rPr sz="2400" i="1" spc="-25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2400" i="1" dirty="0">
                <a:solidFill>
                  <a:srgbClr val="000066"/>
                </a:solidFill>
                <a:latin typeface="Arial"/>
                <a:cs typeface="Arial"/>
              </a:rPr>
              <a:t>puti</a:t>
            </a:r>
            <a:r>
              <a:rPr sz="2400" i="1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400" i="1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2400" i="1" spc="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könyvtáraknak? Miben</a:t>
            </a:r>
            <a:r>
              <a:rPr sz="24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vá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toztat</a:t>
            </a:r>
            <a:r>
              <a:rPr sz="2400" spc="5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meg a</a:t>
            </a:r>
            <a:r>
              <a:rPr sz="24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66"/>
                </a:solidFill>
                <a:latin typeface="Arial"/>
                <a:cs typeface="Arial"/>
              </a:rPr>
              <a:t>w</a:t>
            </a:r>
            <a:r>
              <a:rPr sz="2400" i="1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400" i="1" spc="-5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2400" i="1" dirty="0">
                <a:solidFill>
                  <a:srgbClr val="000066"/>
                </a:solidFill>
                <a:latin typeface="Arial"/>
                <a:cs typeface="Arial"/>
              </a:rPr>
              <a:t>-sca</a:t>
            </a:r>
            <a:r>
              <a:rPr sz="2400" i="1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400" i="1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400" i="1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2400" i="1" dirty="0">
                <a:solidFill>
                  <a:srgbClr val="000066"/>
                </a:solidFill>
                <a:latin typeface="Arial"/>
                <a:cs typeface="Arial"/>
              </a:rPr>
              <a:t>an</a:t>
            </a:r>
            <a:r>
              <a:rPr sz="2400" i="1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400" i="1" dirty="0">
                <a:solidFill>
                  <a:srgbClr val="000066"/>
                </a:solidFill>
                <a:latin typeface="Arial"/>
                <a:cs typeface="Arial"/>
              </a:rPr>
              <a:t>ge</a:t>
            </a:r>
            <a:r>
              <a:rPr sz="2400" i="1" spc="-20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2400" i="1" spc="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400" i="1" dirty="0">
                <a:solidFill>
                  <a:srgbClr val="000066"/>
                </a:solidFill>
                <a:latin typeface="Arial"/>
                <a:cs typeface="Arial"/>
              </a:rPr>
              <a:t>nt</a:t>
            </a:r>
            <a:r>
              <a:rPr sz="2400" i="1" spc="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595"/>
              </a:lnSpc>
            </a:pP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kö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yvtárak l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tősé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t?</a:t>
            </a:r>
            <a:endParaRPr sz="2400" dirty="0">
              <a:latin typeface="Arial"/>
              <a:cs typeface="Arial"/>
            </a:endParaRPr>
          </a:p>
          <a:p>
            <a:pPr marL="12700" marR="1085215">
              <a:lnSpc>
                <a:spcPts val="2590"/>
              </a:lnSpc>
              <a:spcBef>
                <a:spcPts val="1190"/>
              </a:spcBef>
            </a:pP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gyan</a:t>
            </a:r>
            <a:r>
              <a:rPr sz="24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építi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66"/>
                </a:solidFill>
                <a:latin typeface="Arial"/>
                <a:cs typeface="Arial"/>
              </a:rPr>
              <a:t>w</a:t>
            </a:r>
            <a:r>
              <a:rPr sz="2400" i="1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400" i="1" spc="-5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2400" i="1" dirty="0">
                <a:solidFill>
                  <a:srgbClr val="000066"/>
                </a:solidFill>
                <a:latin typeface="Arial"/>
                <a:cs typeface="Arial"/>
              </a:rPr>
              <a:t>-sca</a:t>
            </a:r>
            <a:r>
              <a:rPr sz="2400" i="1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400" i="1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400" i="1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2400" i="1" dirty="0">
                <a:solidFill>
                  <a:srgbClr val="000066"/>
                </a:solidFill>
                <a:latin typeface="Arial"/>
                <a:cs typeface="Arial"/>
              </a:rPr>
              <a:t>an</a:t>
            </a:r>
            <a:r>
              <a:rPr sz="2400" i="1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400" i="1" dirty="0">
                <a:solidFill>
                  <a:srgbClr val="000066"/>
                </a:solidFill>
                <a:latin typeface="Arial"/>
                <a:cs typeface="Arial"/>
              </a:rPr>
              <a:t>ge</a:t>
            </a:r>
            <a:r>
              <a:rPr sz="2400" i="1" spc="-20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2400" i="1" spc="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400" i="1" dirty="0">
                <a:solidFill>
                  <a:srgbClr val="000066"/>
                </a:solidFill>
                <a:latin typeface="Arial"/>
                <a:cs typeface="Arial"/>
              </a:rPr>
              <a:t>nt</a:t>
            </a:r>
            <a:r>
              <a:rPr sz="2400" i="1" spc="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a könyvtárak koo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erat</a:t>
            </a:r>
            <a:r>
              <a:rPr sz="2400" spc="5" dirty="0">
                <a:solidFill>
                  <a:srgbClr val="000066"/>
                </a:solidFill>
                <a:latin typeface="Arial"/>
                <a:cs typeface="Arial"/>
              </a:rPr>
              <a:t>í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v közösségét?</a:t>
            </a:r>
            <a:endParaRPr sz="2400" dirty="0">
              <a:latin typeface="Arial"/>
              <a:cs typeface="Arial"/>
            </a:endParaRPr>
          </a:p>
          <a:p>
            <a:pPr marL="12700" marR="696595">
              <a:lnSpc>
                <a:spcPts val="2590"/>
              </a:lnSpc>
              <a:spcBef>
                <a:spcPts val="1155"/>
              </a:spcBef>
            </a:pP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Cs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kkenthető-e</a:t>
            </a:r>
            <a:r>
              <a:rPr sz="24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a fen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tar</a:t>
            </a:r>
            <a:r>
              <a:rPr sz="2400" spc="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ási kö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tség </a:t>
            </a:r>
            <a:r>
              <a:rPr sz="2400" spc="5" dirty="0">
                <a:solidFill>
                  <a:srgbClr val="000066"/>
                </a:solidFill>
                <a:latin typeface="Arial"/>
                <a:cs typeface="Arial"/>
              </a:rPr>
              <a:t>(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hi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ajelentések</a:t>
            </a:r>
            <a:r>
              <a:rPr sz="2400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és keze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ések,</a:t>
            </a:r>
            <a:r>
              <a:rPr sz="24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biztons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g,</a:t>
            </a:r>
            <a:r>
              <a:rPr sz="24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up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rade</a:t>
            </a:r>
            <a:r>
              <a:rPr sz="24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stb.</a:t>
            </a:r>
            <a:r>
              <a:rPr sz="2400" spc="5" dirty="0">
                <a:solidFill>
                  <a:srgbClr val="000066"/>
                </a:solidFill>
                <a:latin typeface="Arial"/>
                <a:cs typeface="Arial"/>
              </a:rPr>
              <a:t>)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?</a:t>
            </a:r>
            <a:endParaRPr sz="2400" dirty="0">
              <a:latin typeface="Arial"/>
              <a:cs typeface="Arial"/>
            </a:endParaRPr>
          </a:p>
          <a:p>
            <a:pPr marL="12700" marR="1078230">
              <a:lnSpc>
                <a:spcPts val="2590"/>
              </a:lnSpc>
              <a:spcBef>
                <a:spcPts val="1155"/>
              </a:spcBef>
            </a:pP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Megszüntethető-e a </a:t>
            </a:r>
            <a:r>
              <a:rPr sz="2400" spc="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ová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bi</a:t>
            </a:r>
            <a:r>
              <a:rPr sz="24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IT</a:t>
            </a:r>
            <a:r>
              <a:rPr sz="2400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ardware</a:t>
            </a:r>
            <a:r>
              <a:rPr sz="24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és sof</a:t>
            </a:r>
            <a:r>
              <a:rPr sz="2400" spc="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re vásárlás</a:t>
            </a:r>
            <a:r>
              <a:rPr sz="24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kö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tsége</a:t>
            </a:r>
            <a:r>
              <a:rPr sz="24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és fel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ő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sség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?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35"/>
              </a:lnSpc>
              <a:spcBef>
                <a:spcPts val="825"/>
              </a:spcBef>
            </a:pP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nn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kel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-e</a:t>
            </a:r>
            <a:r>
              <a:rPr sz="24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tar</a:t>
            </a:r>
            <a:r>
              <a:rPr sz="2400" spc="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4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sp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ci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400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sza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emb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reket</a:t>
            </a:r>
            <a:r>
              <a:rPr sz="24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szerverek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és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rendszerek</a:t>
            </a:r>
            <a:r>
              <a:rPr sz="24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fenntar</a:t>
            </a:r>
            <a:r>
              <a:rPr sz="2400" spc="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ásá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oz és </a:t>
            </a:r>
            <a:r>
              <a:rPr sz="2400" spc="5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oly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matos karbantar</a:t>
            </a:r>
            <a:r>
              <a:rPr sz="2400" spc="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ásá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oz?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26840">
              <a:lnSpc>
                <a:spcPct val="100000"/>
              </a:lnSpc>
            </a:pPr>
            <a:r>
              <a:rPr sz="3200" b="1" dirty="0">
                <a:solidFill>
                  <a:srgbClr val="0066CC"/>
                </a:solidFill>
                <a:latin typeface="Arial"/>
                <a:cs typeface="Arial"/>
              </a:rPr>
              <a:t>„Next</a:t>
            </a:r>
            <a:r>
              <a:rPr sz="3200" b="1" spc="-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6CC"/>
                </a:solidFill>
                <a:latin typeface="Arial"/>
                <a:cs typeface="Arial"/>
              </a:rPr>
              <a:t>gen</a:t>
            </a:r>
            <a:r>
              <a:rPr sz="3200" b="1" spc="-15" dirty="0">
                <a:solidFill>
                  <a:srgbClr val="0066CC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066CC"/>
                </a:solidFill>
                <a:latin typeface="Arial"/>
                <a:cs typeface="Arial"/>
              </a:rPr>
              <a:t>ration”</a:t>
            </a:r>
            <a:r>
              <a:rPr sz="3200" b="1" spc="-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6CC"/>
                </a:solidFill>
                <a:latin typeface="Arial"/>
                <a:cs typeface="Arial"/>
              </a:rPr>
              <a:t>–</a:t>
            </a:r>
            <a:r>
              <a:rPr sz="3200" b="1" spc="-2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6CC"/>
                </a:solidFill>
                <a:latin typeface="Arial"/>
                <a:cs typeface="Arial"/>
              </a:rPr>
              <a:t>OCLC</a:t>
            </a:r>
            <a:endParaRPr sz="3200">
              <a:latin typeface="Arial"/>
              <a:cs typeface="Arial"/>
            </a:endParaRPr>
          </a:p>
          <a:p>
            <a:pPr marL="5146040">
              <a:lnSpc>
                <a:spcPct val="100000"/>
              </a:lnSpc>
              <a:spcBef>
                <a:spcPts val="30"/>
              </a:spcBef>
            </a:pPr>
            <a:r>
              <a:rPr sz="2400" b="1" dirty="0">
                <a:solidFill>
                  <a:srgbClr val="0066CC"/>
                </a:solidFill>
                <a:latin typeface="Arial"/>
                <a:cs typeface="Arial"/>
              </a:rPr>
              <a:t>stratégiák és technológiák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76240" y="1405763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76240" y="2393314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33440" y="2710307"/>
            <a:ext cx="102108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240" y="3405251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76240" y="3953890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33440" y="4929251"/>
            <a:ext cx="102108" cy="106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76240" y="5624195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07455" y="1326951"/>
            <a:ext cx="3225800" cy="4912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59079">
              <a:lnSpc>
                <a:spcPct val="80000"/>
              </a:lnSpc>
            </a:pP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Onl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ne</a:t>
            </a:r>
            <a:r>
              <a:rPr sz="1800" spc="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mp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ter</a:t>
            </a:r>
            <a:r>
              <a:rPr sz="1800" spc="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br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ry C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r>
              <a:rPr sz="1800" spc="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-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 vi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ág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b kö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vtár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formatik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kut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tási és 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tató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szerv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zete</a:t>
            </a:r>
            <a:endParaRPr sz="1800">
              <a:latin typeface="Arial"/>
              <a:cs typeface="Arial"/>
            </a:endParaRPr>
          </a:p>
          <a:p>
            <a:pPr marL="413384" indent="-40132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is</a:t>
            </a:r>
            <a:r>
              <a:rPr sz="1800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kut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tó köz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tok</a:t>
            </a:r>
            <a:endParaRPr sz="1800">
              <a:latin typeface="Arial"/>
              <a:cs typeface="Arial"/>
            </a:endParaRPr>
          </a:p>
          <a:p>
            <a:pPr marL="413384" marR="501015">
              <a:lnSpc>
                <a:spcPts val="1540"/>
              </a:lnSpc>
              <a:spcBef>
                <a:spcPts val="805"/>
              </a:spcBef>
            </a:pP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Kanada,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Németors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ág, F</a:t>
            </a:r>
            <a:r>
              <a:rPr sz="1600" spc="-2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an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iaors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ág,</a:t>
            </a:r>
            <a:r>
              <a:rPr sz="16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Holland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a, Anglia</a:t>
            </a:r>
            <a:r>
              <a:rPr sz="16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és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USA,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Kína.</a:t>
            </a:r>
            <a:endParaRPr sz="1600">
              <a:latin typeface="Arial"/>
              <a:cs typeface="Arial"/>
            </a:endParaRPr>
          </a:p>
          <a:p>
            <a:pPr marL="12700" marR="540385">
              <a:lnSpc>
                <a:spcPct val="80000"/>
              </a:lnSpc>
              <a:spcBef>
                <a:spcPts val="820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ci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zá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ás,</a:t>
            </a:r>
            <a:r>
              <a:rPr sz="1800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ratív re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dsz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rek</a:t>
            </a:r>
            <a:endParaRPr sz="1800">
              <a:latin typeface="Arial"/>
              <a:cs typeface="Arial"/>
            </a:endParaRPr>
          </a:p>
          <a:p>
            <a:pPr marL="12700" marR="137160">
              <a:lnSpc>
                <a:spcPct val="80000"/>
              </a:lnSpc>
              <a:spcBef>
                <a:spcPts val="860"/>
              </a:spcBef>
            </a:pP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Worl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 vi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ág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b 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-kat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sa,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„cl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”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és „</a:t>
            </a:r>
            <a:r>
              <a:rPr sz="1800" spc="-40" dirty="0">
                <a:solidFill>
                  <a:srgbClr val="000066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- sc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le 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ened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zsm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 tec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káv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413384" marR="5080">
              <a:lnSpc>
                <a:spcPts val="1540"/>
              </a:lnSpc>
              <a:spcBef>
                <a:spcPts val="805"/>
              </a:spcBef>
            </a:pP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WorldCat</a:t>
            </a:r>
            <a:r>
              <a:rPr sz="16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Lo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al,</a:t>
            </a:r>
            <a:r>
              <a:rPr sz="16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First</a:t>
            </a:r>
            <a:r>
              <a:rPr sz="16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Sear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h,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0066"/>
                </a:solidFill>
                <a:latin typeface="Arial"/>
                <a:cs typeface="Arial"/>
              </a:rPr>
              <a:t>Conten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6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0066"/>
                </a:solidFill>
                <a:latin typeface="Arial"/>
                <a:cs typeface="Arial"/>
              </a:rPr>
              <a:t>DM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16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0066"/>
                </a:solidFill>
                <a:latin typeface="Arial"/>
                <a:cs typeface="Arial"/>
              </a:rPr>
              <a:t>Cam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600" spc="-1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16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0066"/>
                </a:solidFill>
                <a:latin typeface="Arial"/>
                <a:cs typeface="Arial"/>
              </a:rPr>
              <a:t>W</a:t>
            </a:r>
            <a:r>
              <a:rPr sz="1600" spc="-15" dirty="0">
                <a:solidFill>
                  <a:srgbClr val="000066"/>
                </a:solidFill>
                <a:latin typeface="Arial"/>
                <a:cs typeface="Arial"/>
              </a:rPr>
              <a:t>orldC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at Registr</a:t>
            </a:r>
            <a:r>
              <a:rPr sz="1600" spc="-3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1600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Content</a:t>
            </a:r>
            <a:r>
              <a:rPr sz="16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Ana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600" spc="-3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ser</a:t>
            </a:r>
            <a:r>
              <a:rPr sz="16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stb.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  <a:spcBef>
                <a:spcPts val="390"/>
              </a:spcBef>
            </a:pP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10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0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00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li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ha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ta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le</a:t>
            </a:r>
            <a:endParaRPr sz="1800">
              <a:latin typeface="Arial"/>
              <a:cs typeface="Arial"/>
            </a:endParaRPr>
          </a:p>
          <a:p>
            <a:pPr marL="12700" marR="1020444">
              <a:lnSpc>
                <a:spcPct val="80000"/>
              </a:lnSpc>
              <a:spcBef>
                <a:spcPts val="215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ok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-h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(3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6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0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%-os 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vek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év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1652397"/>
            <a:ext cx="5308600" cy="23639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52397"/>
            <a:ext cx="5308600" cy="2364105"/>
          </a:xfrm>
          <a:custGeom>
            <a:avLst/>
            <a:gdLst/>
            <a:ahLst/>
            <a:cxnLst/>
            <a:rect l="l" t="t" r="r" b="b"/>
            <a:pathLst>
              <a:path w="5308600" h="2364104">
                <a:moveTo>
                  <a:pt x="0" y="2363978"/>
                </a:moveTo>
                <a:lnTo>
                  <a:pt x="5308600" y="2363978"/>
                </a:lnTo>
                <a:lnTo>
                  <a:pt x="5308600" y="0"/>
                </a:lnTo>
                <a:lnTo>
                  <a:pt x="0" y="0"/>
                </a:lnTo>
                <a:lnTo>
                  <a:pt x="0" y="23639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0739" y="1833642"/>
            <a:ext cx="36264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72,035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libraries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171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untries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8931" y="2380488"/>
            <a:ext cx="723900" cy="348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2063" y="2337816"/>
            <a:ext cx="963168" cy="509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0831" y="2663951"/>
            <a:ext cx="858012" cy="348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963" y="2621279"/>
            <a:ext cx="1097280" cy="5090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9889" y="2419812"/>
            <a:ext cx="763270" cy="55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2260"/>
              </a:lnSpc>
            </a:pPr>
            <a:r>
              <a:rPr sz="1900" spc="-10" dirty="0">
                <a:latin typeface="Arial"/>
                <a:cs typeface="Arial"/>
              </a:rPr>
              <a:t>1,418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260"/>
              </a:lnSpc>
            </a:pPr>
            <a:r>
              <a:rPr sz="1900" spc="-10" dirty="0">
                <a:latin typeface="Arial"/>
                <a:cs typeface="Arial"/>
              </a:rPr>
              <a:t>55,820</a:t>
            </a:r>
            <a:endParaRPr sz="19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58824" y="3160776"/>
            <a:ext cx="917448" cy="365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45108" y="3113532"/>
            <a:ext cx="1014984" cy="5364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68933" y="3202194"/>
            <a:ext cx="6623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1,091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10611" y="2540507"/>
            <a:ext cx="751332" cy="3657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14600" y="2493264"/>
            <a:ext cx="1014984" cy="5364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25952" y="2759964"/>
            <a:ext cx="832103" cy="3642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69564" y="2712720"/>
            <a:ext cx="1014984" cy="5364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73067" y="3329940"/>
            <a:ext cx="842772" cy="3642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21252" y="3282696"/>
            <a:ext cx="1014984" cy="5364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08576" y="3656076"/>
            <a:ext cx="541020" cy="3657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43" y="1653791"/>
            <a:ext cx="5306695" cy="6383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030244"/>
            <a:ext cx="5308600" cy="6220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3608832"/>
            <a:ext cx="5315712" cy="5364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030350"/>
            <a:ext cx="258978" cy="29860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49646" y="1030350"/>
            <a:ext cx="258978" cy="29860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32532" y="2891027"/>
            <a:ext cx="845819" cy="3657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82239" y="2843783"/>
            <a:ext cx="1014984" cy="5364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637789" y="2581298"/>
            <a:ext cx="830580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5,715</a:t>
            </a:r>
            <a:endParaRPr sz="2000">
              <a:latin typeface="Arial"/>
              <a:cs typeface="Arial"/>
            </a:endParaRPr>
          </a:p>
          <a:p>
            <a:pPr marL="180975">
              <a:lnSpc>
                <a:spcPct val="100000"/>
              </a:lnSpc>
              <a:spcBef>
                <a:spcPts val="360"/>
              </a:spcBef>
            </a:pPr>
            <a:r>
              <a:rPr sz="2000" dirty="0">
                <a:latin typeface="Arial"/>
                <a:cs typeface="Arial"/>
              </a:rPr>
              <a:t>1,752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493770" y="2800500"/>
            <a:ext cx="66294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4,058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44441" y="3370723"/>
            <a:ext cx="1043305" cy="607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1,800</a:t>
            </a:r>
            <a:endParaRPr sz="2000">
              <a:latin typeface="Arial"/>
              <a:cs typeface="Arial"/>
            </a:endParaRPr>
          </a:p>
          <a:p>
            <a:pPr marL="605155">
              <a:lnSpc>
                <a:spcPct val="100000"/>
              </a:lnSpc>
              <a:spcBef>
                <a:spcPts val="175"/>
              </a:spcBef>
            </a:pPr>
            <a:r>
              <a:rPr sz="2000" dirty="0">
                <a:latin typeface="Arial"/>
                <a:cs typeface="Arial"/>
              </a:rPr>
              <a:t>381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75843" y="1054608"/>
            <a:ext cx="4061459" cy="5623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1836" y="1150619"/>
            <a:ext cx="3825240" cy="42976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97586" y="1209394"/>
            <a:ext cx="34836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79546"/>
                </a:solidFill>
                <a:latin typeface="Arial"/>
                <a:cs typeface="Arial"/>
              </a:rPr>
              <a:t>C</a:t>
            </a:r>
            <a:r>
              <a:rPr sz="1600" b="1" spc="-20" dirty="0">
                <a:solidFill>
                  <a:srgbClr val="F79546"/>
                </a:solidFill>
                <a:latin typeface="Arial"/>
                <a:cs typeface="Arial"/>
              </a:rPr>
              <a:t>omm</a:t>
            </a:r>
            <a:r>
              <a:rPr sz="1600" b="1" spc="-10" dirty="0">
                <a:solidFill>
                  <a:srgbClr val="F79546"/>
                </a:solidFill>
                <a:latin typeface="Arial"/>
                <a:cs typeface="Arial"/>
              </a:rPr>
              <a:t>u</a:t>
            </a:r>
            <a:r>
              <a:rPr sz="1600" b="1" spc="-20" dirty="0">
                <a:solidFill>
                  <a:srgbClr val="F79546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F79546"/>
                </a:solidFill>
                <a:latin typeface="Arial"/>
                <a:cs typeface="Arial"/>
              </a:rPr>
              <a:t>it</a:t>
            </a:r>
            <a:r>
              <a:rPr sz="1600" b="1" spc="-35" dirty="0">
                <a:solidFill>
                  <a:srgbClr val="F79546"/>
                </a:solidFill>
                <a:latin typeface="Arial"/>
                <a:cs typeface="Arial"/>
              </a:rPr>
              <a:t>y</a:t>
            </a:r>
            <a:r>
              <a:rPr sz="1600" b="1" spc="-10" dirty="0">
                <a:solidFill>
                  <a:srgbClr val="F79546"/>
                </a:solidFill>
                <a:latin typeface="Arial"/>
                <a:cs typeface="Arial"/>
              </a:rPr>
              <a:t>:</a:t>
            </a:r>
            <a:r>
              <a:rPr sz="1600" b="1" spc="6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erati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4098925"/>
            <a:ext cx="5226050" cy="641350"/>
          </a:xfrm>
          <a:custGeom>
            <a:avLst/>
            <a:gdLst/>
            <a:ahLst/>
            <a:cxnLst/>
            <a:rect l="l" t="t" r="r" b="b"/>
            <a:pathLst>
              <a:path w="5226050" h="641350">
                <a:moveTo>
                  <a:pt x="0" y="641350"/>
                </a:moveTo>
                <a:lnTo>
                  <a:pt x="5226050" y="641350"/>
                </a:lnTo>
                <a:lnTo>
                  <a:pt x="5226050" y="0"/>
                </a:lnTo>
                <a:lnTo>
                  <a:pt x="0" y="0"/>
                </a:lnTo>
                <a:lnTo>
                  <a:pt x="0" y="64135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8739" y="4170734"/>
            <a:ext cx="486219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ecti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oope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0" y="4711700"/>
            <a:ext cx="3949700" cy="214629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97300" y="4749800"/>
            <a:ext cx="533400" cy="2108200"/>
          </a:xfrm>
          <a:custGeom>
            <a:avLst/>
            <a:gdLst/>
            <a:ahLst/>
            <a:cxnLst/>
            <a:rect l="l" t="t" r="r" b="b"/>
            <a:pathLst>
              <a:path w="533400" h="2108200">
                <a:moveTo>
                  <a:pt x="0" y="2108200"/>
                </a:moveTo>
                <a:lnTo>
                  <a:pt x="533400" y="2108200"/>
                </a:lnTo>
                <a:lnTo>
                  <a:pt x="533400" y="0"/>
                </a:lnTo>
                <a:lnTo>
                  <a:pt x="0" y="0"/>
                </a:lnTo>
                <a:lnTo>
                  <a:pt x="0" y="2108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4673600"/>
            <a:ext cx="508000" cy="2184400"/>
          </a:xfrm>
          <a:custGeom>
            <a:avLst/>
            <a:gdLst/>
            <a:ahLst/>
            <a:cxnLst/>
            <a:rect l="l" t="t" r="r" b="b"/>
            <a:pathLst>
              <a:path w="508000" h="2184400">
                <a:moveTo>
                  <a:pt x="0" y="2184400"/>
                </a:moveTo>
                <a:lnTo>
                  <a:pt x="508000" y="2184400"/>
                </a:lnTo>
                <a:lnTo>
                  <a:pt x="508000" y="0"/>
                </a:lnTo>
                <a:lnTo>
                  <a:pt x="0" y="0"/>
                </a:lnTo>
                <a:lnTo>
                  <a:pt x="0" y="218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2000" y="4724336"/>
            <a:ext cx="2438400" cy="367030"/>
          </a:xfrm>
          <a:custGeom>
            <a:avLst/>
            <a:gdLst/>
            <a:ahLst/>
            <a:cxnLst/>
            <a:rect l="l" t="t" r="r" b="b"/>
            <a:pathLst>
              <a:path w="2438400" h="367029">
                <a:moveTo>
                  <a:pt x="0" y="366712"/>
                </a:moveTo>
                <a:lnTo>
                  <a:pt x="2438400" y="366712"/>
                </a:lnTo>
                <a:lnTo>
                  <a:pt x="2438400" y="0"/>
                </a:lnTo>
                <a:lnTo>
                  <a:pt x="0" y="0"/>
                </a:lnTo>
                <a:lnTo>
                  <a:pt x="0" y="366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840739" y="4795956"/>
            <a:ext cx="15125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GRID </a:t>
            </a:r>
            <a:r>
              <a:rPr sz="1800" spc="5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ech</a:t>
            </a:r>
            <a:r>
              <a:rPr sz="1800" spc="-10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ika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9725" y="0"/>
            <a:ext cx="6264275" cy="908050"/>
          </a:xfrm>
          <a:custGeom>
            <a:avLst/>
            <a:gdLst/>
            <a:ahLst/>
            <a:cxnLst/>
            <a:rect l="l" t="t" r="r" b="b"/>
            <a:pathLst>
              <a:path w="6264275" h="908050">
                <a:moveTo>
                  <a:pt x="0" y="908050"/>
                </a:moveTo>
                <a:lnTo>
                  <a:pt x="6264275" y="908050"/>
                </a:lnTo>
                <a:lnTo>
                  <a:pt x="6264275" y="0"/>
                </a:lnTo>
                <a:lnTo>
                  <a:pt x="0" y="0"/>
                </a:lnTo>
                <a:lnTo>
                  <a:pt x="0" y="908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69284" y="18764"/>
            <a:ext cx="5397500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3366CC"/>
                </a:solidFill>
                <a:latin typeface="Arial"/>
                <a:cs typeface="Arial"/>
              </a:rPr>
              <a:t>Új g</a:t>
            </a:r>
            <a:r>
              <a:rPr sz="3200" spc="-15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3366CC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3366CC"/>
                </a:solidFill>
                <a:latin typeface="Arial"/>
                <a:cs typeface="Arial"/>
              </a:rPr>
              <a:t>rációs</a:t>
            </a:r>
            <a:r>
              <a:rPr sz="3200" spc="-3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66CC"/>
                </a:solidFill>
                <a:latin typeface="Arial"/>
                <a:cs typeface="Arial"/>
              </a:rPr>
              <a:t>s</a:t>
            </a:r>
            <a:r>
              <a:rPr sz="3200" spc="5" dirty="0">
                <a:solidFill>
                  <a:srgbClr val="3366CC"/>
                </a:solidFill>
                <a:latin typeface="Arial"/>
                <a:cs typeface="Arial"/>
              </a:rPr>
              <a:t>z</a:t>
            </a:r>
            <a:r>
              <a:rPr sz="3200" dirty="0">
                <a:solidFill>
                  <a:srgbClr val="3366CC"/>
                </a:solidFill>
                <a:latin typeface="Arial"/>
                <a:cs typeface="Arial"/>
              </a:rPr>
              <a:t>ol</a:t>
            </a:r>
            <a:r>
              <a:rPr sz="3200" spc="-15" dirty="0">
                <a:solidFill>
                  <a:srgbClr val="3366CC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rgbClr val="3366CC"/>
                </a:solidFill>
                <a:latin typeface="Arial"/>
                <a:cs typeface="Arial"/>
              </a:rPr>
              <a:t>ál</a:t>
            </a:r>
            <a:r>
              <a:rPr sz="3200" spc="-15" dirty="0">
                <a:solidFill>
                  <a:srgbClr val="3366CC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3366CC"/>
                </a:solidFill>
                <a:latin typeface="Arial"/>
                <a:cs typeface="Arial"/>
              </a:rPr>
              <a:t>at</a:t>
            </a:r>
            <a:r>
              <a:rPr sz="3200" spc="-15" dirty="0">
                <a:solidFill>
                  <a:srgbClr val="3366CC"/>
                </a:solidFill>
                <a:latin typeface="Arial"/>
                <a:cs typeface="Arial"/>
              </a:rPr>
              <a:t>á</a:t>
            </a:r>
            <a:r>
              <a:rPr sz="3200" dirty="0">
                <a:solidFill>
                  <a:srgbClr val="3366CC"/>
                </a:solidFill>
                <a:latin typeface="Arial"/>
                <a:cs typeface="Arial"/>
              </a:rPr>
              <a:t>si</a:t>
            </a:r>
            <a:r>
              <a:rPr sz="3200" spc="-1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66CC"/>
                </a:solidFill>
                <a:latin typeface="Arial"/>
                <a:cs typeface="Arial"/>
              </a:rPr>
              <a:t>és</a:t>
            </a:r>
            <a:endParaRPr sz="3200">
              <a:latin typeface="Arial"/>
              <a:cs typeface="Arial"/>
            </a:endParaRPr>
          </a:p>
          <a:p>
            <a:pPr marL="2583815">
              <a:lnSpc>
                <a:spcPct val="100000"/>
              </a:lnSpc>
            </a:pPr>
            <a:r>
              <a:rPr sz="3200" dirty="0">
                <a:solidFill>
                  <a:srgbClr val="3366CC"/>
                </a:solidFill>
                <a:latin typeface="Arial"/>
                <a:cs typeface="Arial"/>
              </a:rPr>
              <a:t>ter</a:t>
            </a:r>
            <a:r>
              <a:rPr sz="3200" spc="-15" dirty="0">
                <a:solidFill>
                  <a:srgbClr val="3366CC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3366CC"/>
                </a:solidFill>
                <a:latin typeface="Arial"/>
                <a:cs typeface="Arial"/>
              </a:rPr>
              <a:t>ékstraté</a:t>
            </a:r>
            <a:r>
              <a:rPr sz="3200" spc="-15" dirty="0">
                <a:solidFill>
                  <a:srgbClr val="3366CC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rgbClr val="3366CC"/>
                </a:solidFill>
                <a:latin typeface="Arial"/>
                <a:cs typeface="Arial"/>
              </a:rPr>
              <a:t>ia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39" y="1167002"/>
            <a:ext cx="152400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1874011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39" y="2508123"/>
            <a:ext cx="152400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3215258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3824859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40" y="4190619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" y="4556378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" y="4922139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39" y="5312283"/>
            <a:ext cx="152400" cy="160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8640" y="5726747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8640" y="6092507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1640" y="1065949"/>
            <a:ext cx="8197850" cy="522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90"/>
              </a:lnSpc>
            </a:pPr>
            <a:r>
              <a:rPr sz="2400" b="1" spc="-60" dirty="0">
                <a:solidFill>
                  <a:srgbClr val="FF0066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ilá</a:t>
            </a:r>
            <a:r>
              <a:rPr sz="2400" b="1" spc="-10" dirty="0">
                <a:solidFill>
                  <a:srgbClr val="FF0066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méretű</a:t>
            </a:r>
            <a:r>
              <a:rPr sz="2400" b="1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2400" b="1" spc="-10" dirty="0">
                <a:solidFill>
                  <a:srgbClr val="FF0066"/>
                </a:solidFill>
                <a:latin typeface="Arial"/>
                <a:cs typeface="Arial"/>
              </a:rPr>
              <a:t>ö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2400" b="1" spc="-35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vtári</a:t>
            </a:r>
            <a:r>
              <a:rPr sz="2400" b="1" spc="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infrastrukturális</a:t>
            </a:r>
            <a:r>
              <a:rPr sz="2400" b="1" spc="-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66"/>
                </a:solidFill>
                <a:latin typeface="Arial"/>
                <a:cs typeface="Arial"/>
              </a:rPr>
              <a:t>á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lózati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</a:pP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ko</a:t>
            </a:r>
            <a:r>
              <a:rPr sz="2400" b="1" spc="-10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perá</a:t>
            </a:r>
            <a:r>
              <a:rPr sz="2400" b="1" spc="-10" dirty="0">
                <a:solidFill>
                  <a:srgbClr val="FF0066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ió</a:t>
            </a:r>
            <a:endParaRPr sz="2400">
              <a:latin typeface="Arial"/>
              <a:cs typeface="Arial"/>
            </a:endParaRPr>
          </a:p>
          <a:p>
            <a:pPr marL="413384" marR="1286510">
              <a:lnSpc>
                <a:spcPct val="80000"/>
              </a:lnSpc>
              <a:spcBef>
                <a:spcPts val="1060"/>
              </a:spcBef>
            </a:pP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GRID</a:t>
            </a:r>
            <a:r>
              <a:rPr sz="2000" b="1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-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rast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uk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úra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és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olgáltatási</a:t>
            </a:r>
            <a:r>
              <a:rPr sz="20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háló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at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-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álá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ható infra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truk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úrá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al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 növeked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függvén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ében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–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„</a:t>
            </a:r>
            <a:r>
              <a:rPr sz="2000" b="1" spc="10" dirty="0">
                <a:solidFill>
                  <a:srgbClr val="0033CC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LOU</a:t>
            </a:r>
            <a:r>
              <a:rPr sz="2000" b="1" spc="5" dirty="0">
                <a:solidFill>
                  <a:srgbClr val="0033CC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”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475"/>
              </a:spcBef>
            </a:pP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„W</a:t>
            </a:r>
            <a:r>
              <a:rPr sz="2400" b="1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B </a:t>
            </a:r>
            <a:r>
              <a:rPr sz="2400" b="1" spc="-10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le”– az alk</a:t>
            </a:r>
            <a:r>
              <a:rPr sz="2400" b="1" spc="-1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lmazá</a:t>
            </a:r>
            <a:r>
              <a:rPr sz="2400" b="1" spc="-10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ok</a:t>
            </a:r>
            <a:r>
              <a:rPr sz="2400" b="1" spc="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és</a:t>
            </a:r>
            <a:r>
              <a:rPr sz="2400" b="1" spc="-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műveletek</a:t>
            </a:r>
            <a:r>
              <a:rPr sz="2400" b="1" spc="-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a </a:t>
            </a:r>
            <a:r>
              <a:rPr sz="2400" b="1" spc="25" dirty="0">
                <a:solidFill>
                  <a:srgbClr val="FF0066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FF0066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en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</a:pPr>
            <a:r>
              <a:rPr sz="2400" b="1" spc="-5" dirty="0">
                <a:solidFill>
                  <a:srgbClr val="FF0066"/>
                </a:solidFill>
                <a:latin typeface="Arial"/>
                <a:cs typeface="Arial"/>
              </a:rPr>
              <a:t>vannak</a:t>
            </a:r>
            <a:endParaRPr sz="2400">
              <a:latin typeface="Arial"/>
              <a:cs typeface="Arial"/>
            </a:endParaRPr>
          </a:p>
          <a:p>
            <a:pPr marL="413384" marR="505459">
              <a:lnSpc>
                <a:spcPct val="80000"/>
              </a:lnSpc>
              <a:spcBef>
                <a:spcPts val="1060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Eg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í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ett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lág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zintű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talógu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globális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met</a:t>
            </a:r>
            <a:r>
              <a:rPr sz="2000" spc="1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-adat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integrá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ió, </a:t>
            </a:r>
            <a:r>
              <a:rPr sz="2000" dirty="0">
                <a:solidFill>
                  <a:srgbClr val="0066CC"/>
                </a:solidFill>
                <a:latin typeface="Arial"/>
                <a:cs typeface="Arial"/>
              </a:rPr>
              <a:t>olvasói </a:t>
            </a:r>
            <a:r>
              <a:rPr sz="2000" spc="-10" dirty="0">
                <a:solidFill>
                  <a:srgbClr val="0066CC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66CC"/>
                </a:solidFill>
                <a:latin typeface="Arial"/>
                <a:cs typeface="Arial"/>
              </a:rPr>
              <a:t>ran</a:t>
            </a:r>
            <a:r>
              <a:rPr sz="2000" spc="5" dirty="0">
                <a:solidFill>
                  <a:srgbClr val="0066CC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66CC"/>
                </a:solidFill>
                <a:latin typeface="Arial"/>
                <a:cs typeface="Arial"/>
              </a:rPr>
              <a:t>akciók</a:t>
            </a:r>
            <a:r>
              <a:rPr sz="2000" spc="-4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CC"/>
                </a:solidFill>
                <a:latin typeface="Arial"/>
                <a:cs typeface="Arial"/>
              </a:rPr>
              <a:t>a re</a:t>
            </a:r>
            <a:r>
              <a:rPr sz="2000" spc="5" dirty="0">
                <a:solidFill>
                  <a:srgbClr val="0066CC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66CC"/>
                </a:solidFill>
                <a:latin typeface="Arial"/>
                <a:cs typeface="Arial"/>
              </a:rPr>
              <a:t>ord</a:t>
            </a:r>
            <a:r>
              <a:rPr sz="2000" spc="-10" dirty="0">
                <a:solidFill>
                  <a:srgbClr val="0066CC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0066CC"/>
                </a:solidFill>
                <a:latin typeface="Arial"/>
                <a:cs typeface="Arial"/>
              </a:rPr>
              <a:t>ól</a:t>
            </a:r>
            <a:endParaRPr sz="20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ublikálás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weben</a:t>
            </a: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–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re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ordból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hálózati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ormációk</a:t>
            </a:r>
            <a:endParaRPr sz="20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480"/>
              </a:spcBef>
            </a:pP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irtuális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kooperáció,</a:t>
            </a:r>
            <a:r>
              <a:rPr sz="2000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‘intelligencia”</a:t>
            </a:r>
            <a:endParaRPr sz="2000">
              <a:latin typeface="Arial"/>
              <a:cs typeface="Arial"/>
            </a:endParaRPr>
          </a:p>
          <a:p>
            <a:pPr marL="413384" marR="443865">
              <a:lnSpc>
                <a:spcPct val="120000"/>
              </a:lnSpc>
            </a:pP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irtuális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űjtemén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 „ho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t”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és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„lo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al”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rend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zer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ope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iói Portál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és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mobil in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ormáció</a:t>
            </a:r>
            <a:r>
              <a:rPr sz="20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mened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ent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400" b="1" spc="-55" dirty="0">
                <a:solidFill>
                  <a:srgbClr val="FF0066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2400" b="1" spc="5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ágméretű</a:t>
            </a:r>
            <a:r>
              <a:rPr sz="2400" b="1" spc="-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felhasználói</a:t>
            </a:r>
            <a:r>
              <a:rPr sz="2400" b="1" spc="-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köz</a:t>
            </a:r>
            <a:r>
              <a:rPr sz="2400" b="1" spc="-10" dirty="0">
                <a:solidFill>
                  <a:srgbClr val="FF0066"/>
                </a:solidFill>
                <a:latin typeface="Arial"/>
                <a:cs typeface="Arial"/>
              </a:rPr>
              <a:t>ö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ss</a:t>
            </a:r>
            <a:r>
              <a:rPr sz="2400" b="1" spc="-10" dirty="0">
                <a:solidFill>
                  <a:srgbClr val="FF0066"/>
                </a:solidFill>
                <a:latin typeface="Arial"/>
                <a:cs typeface="Arial"/>
              </a:rPr>
              <a:t>é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g</a:t>
            </a:r>
            <a:r>
              <a:rPr sz="2400" b="1" spc="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/</a:t>
            </a:r>
            <a:r>
              <a:rPr sz="2400" b="1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„so</a:t>
            </a:r>
            <a:r>
              <a:rPr sz="2400" b="1" spc="-10" dirty="0">
                <a:solidFill>
                  <a:srgbClr val="FF0066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ial </a:t>
            </a:r>
            <a:r>
              <a:rPr sz="2400" b="1" spc="-10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et</a:t>
            </a:r>
            <a:r>
              <a:rPr sz="2400" b="1" spc="25" dirty="0">
                <a:solidFill>
                  <a:srgbClr val="FF0066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orking”</a:t>
            </a:r>
            <a:endParaRPr sz="2400">
              <a:latin typeface="Arial"/>
              <a:cs typeface="Arial"/>
            </a:endParaRPr>
          </a:p>
          <a:p>
            <a:pPr marL="413384" marR="2396490">
              <a:lnSpc>
                <a:spcPct val="120000"/>
              </a:lnSpc>
              <a:spcBef>
                <a:spcPts val="100"/>
              </a:spcBef>
            </a:pP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WEB2.0</a:t>
            </a:r>
            <a:r>
              <a:rPr sz="2000" b="1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–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felhas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nálók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ho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adják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tudásu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at Kön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árak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 kö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ségi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helyeken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87900" y="6281737"/>
            <a:ext cx="1063625" cy="4238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45400" y="6384925"/>
            <a:ext cx="1143000" cy="247650"/>
          </a:xfrm>
          <a:custGeom>
            <a:avLst/>
            <a:gdLst/>
            <a:ahLst/>
            <a:cxnLst/>
            <a:rect l="l" t="t" r="r" b="b"/>
            <a:pathLst>
              <a:path w="1143000" h="247650">
                <a:moveTo>
                  <a:pt x="0" y="247650"/>
                </a:moveTo>
                <a:lnTo>
                  <a:pt x="1143000" y="247650"/>
                </a:lnTo>
                <a:lnTo>
                  <a:pt x="114300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45400" y="6384925"/>
            <a:ext cx="1143000" cy="247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29350" y="6345237"/>
            <a:ext cx="1151255" cy="282575"/>
          </a:xfrm>
          <a:custGeom>
            <a:avLst/>
            <a:gdLst/>
            <a:ahLst/>
            <a:cxnLst/>
            <a:rect l="l" t="t" r="r" b="b"/>
            <a:pathLst>
              <a:path w="1151254" h="282575">
                <a:moveTo>
                  <a:pt x="0" y="282575"/>
                </a:moveTo>
                <a:lnTo>
                  <a:pt x="1150937" y="282575"/>
                </a:lnTo>
                <a:lnTo>
                  <a:pt x="1150937" y="0"/>
                </a:lnTo>
                <a:lnTo>
                  <a:pt x="0" y="0"/>
                </a:lnTo>
                <a:lnTo>
                  <a:pt x="0" y="282575"/>
                </a:lnTo>
                <a:close/>
              </a:path>
            </a:pathLst>
          </a:custGeom>
          <a:solidFill>
            <a:srgbClr val="008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29350" y="6345237"/>
            <a:ext cx="1150937" cy="2825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26225" y="3576637"/>
            <a:ext cx="1920875" cy="8429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83575" y="4584700"/>
            <a:ext cx="631825" cy="6318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63"/>
            <a:ext cx="2517775" cy="4683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05851" y="2827337"/>
            <a:ext cx="938149" cy="5127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0297" y="183752"/>
            <a:ext cx="31248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38935" algn="l"/>
              </a:tabLst>
            </a:pPr>
            <a:r>
              <a:rPr sz="3600" dirty="0">
                <a:solidFill>
                  <a:srgbClr val="000066"/>
                </a:solidFill>
                <a:latin typeface="Arial"/>
                <a:cs typeface="Arial"/>
              </a:rPr>
              <a:t>„C</a:t>
            </a:r>
            <a:r>
              <a:rPr sz="3600" spc="5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3600" dirty="0">
                <a:solidFill>
                  <a:srgbClr val="000066"/>
                </a:solidFill>
                <a:latin typeface="Arial"/>
                <a:cs typeface="Arial"/>
              </a:rPr>
              <a:t>oud”	</a:t>
            </a:r>
            <a:r>
              <a:rPr sz="3600" spc="-1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3600" dirty="0">
                <a:solidFill>
                  <a:srgbClr val="000066"/>
                </a:solidFill>
                <a:latin typeface="Arial"/>
                <a:cs typeface="Arial"/>
              </a:rPr>
              <a:t>ípusok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90490" y="1285621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90490" y="2136013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90490" y="2986277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99050" y="1163700"/>
            <a:ext cx="3869054" cy="2399030"/>
          </a:xfrm>
          <a:prstGeom prst="rect">
            <a:avLst/>
          </a:prstGeom>
          <a:ln w="9525">
            <a:solidFill>
              <a:srgbClr val="FF00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29895" marR="527050">
              <a:lnSpc>
                <a:spcPts val="1939"/>
              </a:lnSpc>
            </a:pP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p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b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ic</a:t>
            </a:r>
            <a:r>
              <a:rPr sz="1800" b="1" spc="-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clo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d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(n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ncs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át tul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és mi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őfiz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tő h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 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tatást)</a:t>
            </a:r>
            <a:endParaRPr sz="1800">
              <a:latin typeface="Arial"/>
              <a:cs typeface="Arial"/>
            </a:endParaRPr>
          </a:p>
          <a:p>
            <a:pPr marL="429895" marR="223520">
              <a:lnSpc>
                <a:spcPct val="90000"/>
              </a:lnSpc>
              <a:spcBef>
                <a:spcPts val="835"/>
              </a:spcBef>
            </a:pP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pri</a:t>
            </a:r>
            <a:r>
              <a:rPr sz="1800" b="1" spc="-40" dirty="0">
                <a:solidFill>
                  <a:srgbClr val="FF0066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ate</a:t>
            </a:r>
            <a:r>
              <a:rPr sz="1800" b="1" spc="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clo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d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(zárt h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zati köz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ssé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t,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őrz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tt tul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rész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kke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429895" marR="727710">
              <a:lnSpc>
                <a:spcPts val="1939"/>
              </a:lnSpc>
              <a:spcBef>
                <a:spcPts val="894"/>
              </a:spcBef>
            </a:pP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h</a:t>
            </a:r>
            <a:r>
              <a:rPr sz="1800" b="1" spc="-15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brid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cl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ud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(a fe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ti kettő kom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ác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9090" y="1582419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9090" y="2601976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9090" y="2986023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9090" y="3370071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9442" y="1496457"/>
            <a:ext cx="3288029" cy="2049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2545">
              <a:lnSpc>
                <a:spcPct val="100000"/>
              </a:lnSpc>
            </a:pP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b="1" spc="-8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kön</a:t>
            </a:r>
            <a:r>
              <a:rPr sz="2000" b="1" spc="-3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2000" b="1" spc="-25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tárak</a:t>
            </a:r>
            <a:r>
              <a:rPr sz="2000" b="1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ug</a:t>
            </a:r>
            <a:r>
              <a:rPr sz="2000" b="1" spc="-4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ana</a:t>
            </a:r>
            <a:r>
              <a:rPr sz="2000" b="1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t a megosz</a:t>
            </a:r>
            <a:r>
              <a:rPr sz="2000" b="1" spc="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ott</a:t>
            </a:r>
            <a:r>
              <a:rPr sz="2000" b="1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rends</a:t>
            </a:r>
            <a:r>
              <a:rPr sz="2000" b="1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ert has</a:t>
            </a:r>
            <a:r>
              <a:rPr sz="2000" b="1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nál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ák</a:t>
            </a:r>
            <a:r>
              <a:rPr sz="20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hálóza</a:t>
            </a:r>
            <a:r>
              <a:rPr sz="2000" b="1" spc="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140000"/>
              </a:lnSpc>
              <a:spcBef>
                <a:spcPts val="55"/>
              </a:spcBef>
            </a:pP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Közös az infra</a:t>
            </a:r>
            <a:r>
              <a:rPr sz="1800" b="1" spc="-10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truktúra</a:t>
            </a:r>
            <a:r>
              <a:rPr sz="1800" b="1" spc="-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(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S) </a:t>
            </a:r>
            <a:r>
              <a:rPr sz="1800" b="1" spc="-55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zo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os</a:t>
            </a:r>
            <a:r>
              <a:rPr sz="1800" b="1" spc="3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bér</a:t>
            </a:r>
            <a:r>
              <a:rPr sz="1800" b="1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lt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p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atform</a:t>
            </a:r>
            <a:r>
              <a:rPr sz="1800" b="1" spc="-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(Pa</a:t>
            </a:r>
            <a:r>
              <a:rPr sz="1800" b="1" spc="-1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S) B</a:t>
            </a:r>
            <a:r>
              <a:rPr sz="1800" b="1" spc="-10" dirty="0">
                <a:solidFill>
                  <a:srgbClr val="FF0066"/>
                </a:solidFill>
                <a:latin typeface="Arial"/>
                <a:cs typeface="Arial"/>
              </a:rPr>
              <a:t>é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lt</a:t>
            </a:r>
            <a:r>
              <a:rPr sz="1800" b="1" spc="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szoft</a:t>
            </a:r>
            <a:r>
              <a:rPr sz="1800" b="1" spc="-40" dirty="0">
                <a:solidFill>
                  <a:srgbClr val="FF0066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ek</a:t>
            </a:r>
            <a:r>
              <a:rPr sz="1800" b="1" spc="4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(Sa</a:t>
            </a:r>
            <a:r>
              <a:rPr sz="1800" b="1" spc="-1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0500" y="3744976"/>
            <a:ext cx="8801100" cy="2980055"/>
          </a:xfrm>
          <a:custGeom>
            <a:avLst/>
            <a:gdLst/>
            <a:ahLst/>
            <a:cxnLst/>
            <a:rect l="l" t="t" r="r" b="b"/>
            <a:pathLst>
              <a:path w="8801100" h="2980054">
                <a:moveTo>
                  <a:pt x="0" y="2979674"/>
                </a:moveTo>
                <a:lnTo>
                  <a:pt x="8801100" y="2979674"/>
                </a:lnTo>
                <a:lnTo>
                  <a:pt x="8801100" y="0"/>
                </a:lnTo>
                <a:lnTo>
                  <a:pt x="0" y="0"/>
                </a:lnTo>
                <a:lnTo>
                  <a:pt x="0" y="2979674"/>
                </a:lnTo>
                <a:close/>
              </a:path>
            </a:pathLst>
          </a:custGeom>
          <a:ln w="9525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1772" y="3904869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1772" y="4331715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1772" y="4758435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1772" y="5185028"/>
            <a:ext cx="126492" cy="134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1772" y="5916612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3476" y="3819421"/>
            <a:ext cx="8152130" cy="259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az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adatokat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megos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tha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teszi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minden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fe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has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náló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ámára</a:t>
            </a:r>
            <a:endParaRPr sz="2000">
              <a:latin typeface="Arial"/>
              <a:cs typeface="Arial"/>
            </a:endParaRPr>
          </a:p>
          <a:p>
            <a:pPr marL="12700" marR="90170">
              <a:lnSpc>
                <a:spcPct val="140000"/>
              </a:lnSpc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 köny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tár</a:t>
            </a:r>
            <a:r>
              <a:rPr sz="20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ha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álja</a:t>
            </a:r>
            <a:r>
              <a:rPr sz="20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teljes ren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er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t,</a:t>
            </a:r>
            <a:r>
              <a:rPr sz="2000" spc="-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vagy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saját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gyűj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emény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„né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eté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” több,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mint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egy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„ho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t”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dsz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spc="-12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ha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dver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vagy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szof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ver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lat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al hálózati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menedz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ent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es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köz,</a:t>
            </a:r>
            <a:r>
              <a:rPr sz="2000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amely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öbbet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újt</a:t>
            </a: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az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eg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es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köny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tári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rend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köny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tári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forr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eg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szt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megnyi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ja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 lehetősé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et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az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együt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működési intelligencia kiala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í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ához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0662" y="142952"/>
            <a:ext cx="2319748" cy="1214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45761" y="2247900"/>
            <a:ext cx="621665" cy="1066800"/>
          </a:xfrm>
          <a:custGeom>
            <a:avLst/>
            <a:gdLst/>
            <a:ahLst/>
            <a:cxnLst/>
            <a:rect l="l" t="t" r="r" b="b"/>
            <a:pathLst>
              <a:path w="621664" h="1066800">
                <a:moveTo>
                  <a:pt x="437388" y="0"/>
                </a:moveTo>
                <a:lnTo>
                  <a:pt x="437388" y="266700"/>
                </a:lnTo>
                <a:lnTo>
                  <a:pt x="0" y="266700"/>
                </a:lnTo>
                <a:lnTo>
                  <a:pt x="0" y="800100"/>
                </a:lnTo>
                <a:lnTo>
                  <a:pt x="437388" y="800100"/>
                </a:lnTo>
                <a:lnTo>
                  <a:pt x="437388" y="1066800"/>
                </a:lnTo>
                <a:lnTo>
                  <a:pt x="621538" y="533400"/>
                </a:lnTo>
                <a:lnTo>
                  <a:pt x="437388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99819" y="25146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47307">
            <a:solidFill>
              <a:srgbClr val="CC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2209" y="25146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24288">
            <a:solidFill>
              <a:srgbClr val="CC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45761" y="2247900"/>
            <a:ext cx="621665" cy="1066800"/>
          </a:xfrm>
          <a:custGeom>
            <a:avLst/>
            <a:gdLst/>
            <a:ahLst/>
            <a:cxnLst/>
            <a:rect l="l" t="t" r="r" b="b"/>
            <a:pathLst>
              <a:path w="621664" h="1066800">
                <a:moveTo>
                  <a:pt x="437388" y="0"/>
                </a:moveTo>
                <a:lnTo>
                  <a:pt x="437388" y="266700"/>
                </a:lnTo>
                <a:lnTo>
                  <a:pt x="0" y="266700"/>
                </a:lnTo>
                <a:lnTo>
                  <a:pt x="0" y="800100"/>
                </a:lnTo>
                <a:lnTo>
                  <a:pt x="437388" y="800100"/>
                </a:lnTo>
                <a:lnTo>
                  <a:pt x="437388" y="1066800"/>
                </a:lnTo>
                <a:lnTo>
                  <a:pt x="621538" y="533400"/>
                </a:lnTo>
                <a:lnTo>
                  <a:pt x="437388" y="0"/>
                </a:lnTo>
                <a:close/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76801" y="2514600"/>
            <a:ext cx="46355" cy="533400"/>
          </a:xfrm>
          <a:custGeom>
            <a:avLst/>
            <a:gdLst/>
            <a:ahLst/>
            <a:cxnLst/>
            <a:rect l="l" t="t" r="r" b="b"/>
            <a:pathLst>
              <a:path w="46354" h="533400">
                <a:moveTo>
                  <a:pt x="0" y="533400"/>
                </a:moveTo>
                <a:lnTo>
                  <a:pt x="46037" y="533400"/>
                </a:lnTo>
                <a:lnTo>
                  <a:pt x="46037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30700" y="2514600"/>
            <a:ext cx="23495" cy="533400"/>
          </a:xfrm>
          <a:custGeom>
            <a:avLst/>
            <a:gdLst/>
            <a:ahLst/>
            <a:cxnLst/>
            <a:rect l="l" t="t" r="r" b="b"/>
            <a:pathLst>
              <a:path w="23495" h="533400">
                <a:moveTo>
                  <a:pt x="0" y="533400"/>
                </a:moveTo>
                <a:lnTo>
                  <a:pt x="23018" y="533400"/>
                </a:lnTo>
                <a:lnTo>
                  <a:pt x="23018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83177" y="86216"/>
            <a:ext cx="4873625" cy="913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4655">
              <a:lnSpc>
                <a:spcPct val="100000"/>
              </a:lnSpc>
              <a:tabLst>
                <a:tab pos="2141855" algn="l"/>
                <a:tab pos="2777490" algn="l"/>
              </a:tabLst>
            </a:pPr>
            <a:r>
              <a:rPr sz="3600" b="1" dirty="0">
                <a:solidFill>
                  <a:srgbClr val="3366CC"/>
                </a:solidFill>
                <a:latin typeface="Arial"/>
                <a:cs typeface="Arial"/>
              </a:rPr>
              <a:t>„GRID”	és	„CLOUD”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800" b="1" spc="-20" dirty="0">
                <a:solidFill>
                  <a:srgbClr val="3366CC"/>
                </a:solidFill>
                <a:latin typeface="Arial"/>
                <a:cs typeface="Arial"/>
              </a:rPr>
              <a:t>–</a:t>
            </a:r>
            <a:r>
              <a:rPr sz="2800" b="1" spc="-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3366CC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3366CC"/>
                </a:solidFill>
                <a:latin typeface="Arial"/>
                <a:cs typeface="Arial"/>
              </a:rPr>
              <a:t>n</a:t>
            </a:r>
            <a:r>
              <a:rPr sz="2800" b="1" spc="-50" dirty="0">
                <a:solidFill>
                  <a:srgbClr val="3366CC"/>
                </a:solidFill>
                <a:latin typeface="Arial"/>
                <a:cs typeface="Arial"/>
              </a:rPr>
              <a:t>y</a:t>
            </a:r>
            <a:r>
              <a:rPr sz="2800" b="1" spc="-10" dirty="0">
                <a:solidFill>
                  <a:srgbClr val="3366CC"/>
                </a:solidFill>
                <a:latin typeface="Arial"/>
                <a:cs typeface="Arial"/>
              </a:rPr>
              <a:t>ílt</a:t>
            </a:r>
            <a:r>
              <a:rPr sz="2800" b="1" spc="4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366CC"/>
                </a:solidFill>
                <a:latin typeface="Arial"/>
                <a:cs typeface="Arial"/>
              </a:rPr>
              <a:t>t</a:t>
            </a:r>
            <a:r>
              <a:rPr sz="2800" b="1" spc="-15" dirty="0">
                <a:solidFill>
                  <a:srgbClr val="3366CC"/>
                </a:solidFill>
                <a:latin typeface="Arial"/>
                <a:cs typeface="Arial"/>
              </a:rPr>
              <a:t>ar</a:t>
            </a:r>
            <a:r>
              <a:rPr sz="2800" b="1" spc="-5" dirty="0">
                <a:solidFill>
                  <a:srgbClr val="3366CC"/>
                </a:solidFill>
                <a:latin typeface="Arial"/>
                <a:cs typeface="Arial"/>
              </a:rPr>
              <a:t>t</a:t>
            </a:r>
            <a:r>
              <a:rPr sz="2800" b="1" spc="-20" dirty="0">
                <a:solidFill>
                  <a:srgbClr val="3366CC"/>
                </a:solidFill>
                <a:latin typeface="Arial"/>
                <a:cs typeface="Arial"/>
              </a:rPr>
              <a:t>alm</a:t>
            </a:r>
            <a:r>
              <a:rPr sz="2800" b="1" spc="-15" dirty="0">
                <a:solidFill>
                  <a:srgbClr val="3366CC"/>
                </a:solidFill>
                <a:latin typeface="Arial"/>
                <a:cs typeface="Arial"/>
              </a:rPr>
              <a:t>a</a:t>
            </a:r>
            <a:r>
              <a:rPr sz="2800" b="1" spc="-20" dirty="0">
                <a:solidFill>
                  <a:srgbClr val="3366CC"/>
                </a:solidFill>
                <a:latin typeface="Arial"/>
                <a:cs typeface="Arial"/>
              </a:rPr>
              <a:t>k</a:t>
            </a:r>
            <a:r>
              <a:rPr sz="2800" b="1" spc="-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366CC"/>
                </a:solidFill>
                <a:latin typeface="Arial"/>
                <a:cs typeface="Arial"/>
              </a:rPr>
              <a:t>k</a:t>
            </a:r>
            <a:r>
              <a:rPr sz="2800" b="1" spc="-15" dirty="0">
                <a:solidFill>
                  <a:srgbClr val="3366CC"/>
                </a:solidFill>
                <a:latin typeface="Arial"/>
                <a:cs typeface="Arial"/>
              </a:rPr>
              <a:t>ihívá</a:t>
            </a:r>
            <a:r>
              <a:rPr sz="2800" b="1" spc="-20" dirty="0">
                <a:solidFill>
                  <a:srgbClr val="3366CC"/>
                </a:solidFill>
                <a:latin typeface="Arial"/>
                <a:cs typeface="Arial"/>
              </a:rPr>
              <a:t>s</a:t>
            </a:r>
            <a:r>
              <a:rPr sz="2800" b="1" spc="-15" dirty="0">
                <a:solidFill>
                  <a:srgbClr val="3366CC"/>
                </a:solidFill>
                <a:latin typeface="Arial"/>
                <a:cs typeface="Arial"/>
              </a:rPr>
              <a:t>ára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39" y="1526539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2709164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3105404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1640" y="1440457"/>
            <a:ext cx="5200650" cy="185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DIG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000" spc="-15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LI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ZÁ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LÁ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:</a:t>
            </a:r>
            <a:r>
              <a:rPr sz="2000" spc="-1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Ha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hi</a:t>
            </a:r>
            <a:r>
              <a:rPr sz="2000" spc="-7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ru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digi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ális k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ny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tárban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tárolt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adatmennyiség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egy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év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alatt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megdu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lázódott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http://</a:t>
            </a:r>
            <a:r>
              <a:rPr sz="1200" spc="-15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ww</a:t>
            </a:r>
            <a:r>
              <a:rPr sz="1200" spc="-75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w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.</a:t>
            </a:r>
            <a:r>
              <a:rPr sz="1200" spc="5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a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r</a:t>
            </a:r>
            <a:r>
              <a:rPr sz="1200" spc="-1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l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.</a:t>
            </a:r>
            <a:r>
              <a:rPr sz="1200" spc="5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o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r</a:t>
            </a:r>
            <a:r>
              <a:rPr sz="1200" spc="-15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g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/</a:t>
            </a:r>
            <a:r>
              <a:rPr sz="1200" spc="5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bm</a:t>
            </a:r>
            <a:r>
              <a:rPr sz="1200" spc="-5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~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doc/</a:t>
            </a:r>
            <a:r>
              <a:rPr sz="1200" spc="-1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f</a:t>
            </a:r>
            <a:r>
              <a:rPr sz="1200" spc="1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f</a:t>
            </a:r>
            <a:r>
              <a:rPr sz="1200" spc="-1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1</a:t>
            </a:r>
            <a:r>
              <a:rPr sz="1200" spc="5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0</a:t>
            </a:r>
            <a:r>
              <a:rPr sz="1200" spc="-5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-</a:t>
            </a:r>
            <a:r>
              <a:rPr sz="1200" spc="5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m</a:t>
            </a:r>
            <a:r>
              <a:rPr sz="1200" spc="-1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a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l</a:t>
            </a:r>
            <a:r>
              <a:rPr sz="1200" spc="-1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pa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s.</a:t>
            </a:r>
            <a:r>
              <a:rPr sz="1200" spc="5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p</a:t>
            </a:r>
            <a:r>
              <a:rPr sz="1200" spc="-1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d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f</a:t>
            </a:r>
            <a:endParaRPr sz="12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509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674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000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cím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an duplán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digi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alizálva</a:t>
            </a:r>
            <a:endParaRPr sz="20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720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25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ny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tár</a:t>
            </a:r>
            <a:r>
              <a:rPr sz="20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2,5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millió digitalizált 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öte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éből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2912" y="317500"/>
            <a:ext cx="1063625" cy="796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150" y="312674"/>
            <a:ext cx="1073150" cy="806450"/>
          </a:xfrm>
          <a:custGeom>
            <a:avLst/>
            <a:gdLst/>
            <a:ahLst/>
            <a:cxnLst/>
            <a:rect l="l" t="t" r="r" b="b"/>
            <a:pathLst>
              <a:path w="1073150" h="806450">
                <a:moveTo>
                  <a:pt x="0" y="806450"/>
                </a:moveTo>
                <a:lnTo>
                  <a:pt x="1073150" y="806450"/>
                </a:lnTo>
                <a:lnTo>
                  <a:pt x="1073150" y="0"/>
                </a:lnTo>
                <a:lnTo>
                  <a:pt x="0" y="0"/>
                </a:lnTo>
                <a:lnTo>
                  <a:pt x="0" y="806450"/>
                </a:lnTo>
                <a:close/>
              </a:path>
            </a:pathLst>
          </a:custGeom>
          <a:ln w="9525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1800" y="3403600"/>
            <a:ext cx="5372100" cy="2362200"/>
          </a:xfrm>
          <a:custGeom>
            <a:avLst/>
            <a:gdLst/>
            <a:ahLst/>
            <a:cxnLst/>
            <a:rect l="l" t="t" r="r" b="b"/>
            <a:pathLst>
              <a:path w="5372100" h="2362200">
                <a:moveTo>
                  <a:pt x="0" y="2362200"/>
                </a:moveTo>
                <a:lnTo>
                  <a:pt x="5372100" y="2362200"/>
                </a:lnTo>
                <a:lnTo>
                  <a:pt x="5372100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1800" y="3352800"/>
            <a:ext cx="5372100" cy="2362200"/>
          </a:xfrm>
          <a:custGeom>
            <a:avLst/>
            <a:gdLst/>
            <a:ahLst/>
            <a:cxnLst/>
            <a:rect l="l" t="t" r="r" b="b"/>
            <a:pathLst>
              <a:path w="5372100" h="2362200">
                <a:moveTo>
                  <a:pt x="0" y="2362200"/>
                </a:moveTo>
                <a:lnTo>
                  <a:pt x="5372100" y="2362200"/>
                </a:lnTo>
                <a:lnTo>
                  <a:pt x="5372100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ln w="9525">
            <a:solidFill>
              <a:srgbClr val="84C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3240" y="3429000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3240" y="3918205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3240" y="4343400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3240" y="4800600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3240" y="5518404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75132" y="3268345"/>
            <a:ext cx="4923790" cy="2294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 marR="5080" indent="-13970">
              <a:lnSpc>
                <a:spcPct val="160000"/>
              </a:lnSpc>
            </a:pP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Az e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g</a:t>
            </a:r>
            <a:r>
              <a:rPr sz="1800" spc="-25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es</a:t>
            </a:r>
            <a:r>
              <a:rPr sz="1800" spc="3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tézm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1800" spc="-30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ek</a:t>
            </a:r>
            <a:r>
              <a:rPr sz="1800" spc="3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er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ő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forrása</a:t>
            </a:r>
            <a:r>
              <a:rPr sz="1800" spc="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m el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ő N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m lát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ató</a:t>
            </a:r>
            <a:r>
              <a:rPr sz="1800" spc="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őre</a:t>
            </a:r>
            <a:r>
              <a:rPr sz="1800" spc="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a ter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és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öv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ke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és Ma</a:t>
            </a:r>
            <a:r>
              <a:rPr sz="1800" spc="-20" dirty="0">
                <a:solidFill>
                  <a:srgbClr val="FF0066"/>
                </a:solidFill>
                <a:latin typeface="Arial"/>
                <a:cs typeface="Arial"/>
              </a:rPr>
              <a:t>x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im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zá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tó</a:t>
            </a:r>
            <a:r>
              <a:rPr sz="1800" spc="3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ka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ac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tás</a:t>
            </a:r>
            <a:r>
              <a:rPr sz="1800" spc="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szüks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endParaRPr sz="1800" dirty="0">
              <a:latin typeface="Arial"/>
              <a:cs typeface="Arial"/>
            </a:endParaRPr>
          </a:p>
          <a:p>
            <a:pPr marL="26034" marR="701040">
              <a:lnSpc>
                <a:spcPts val="1939"/>
              </a:lnSpc>
              <a:spcBef>
                <a:spcPts val="1545"/>
              </a:spcBef>
            </a:pPr>
            <a:r>
              <a:rPr sz="1800" spc="-100" dirty="0">
                <a:solidFill>
                  <a:srgbClr val="FF0066"/>
                </a:solidFill>
                <a:latin typeface="Arial"/>
                <a:cs typeface="Arial"/>
              </a:rPr>
              <a:t>V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esz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1800" spc="-30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es</a:t>
            </a:r>
            <a:r>
              <a:rPr sz="1800" spc="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co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p</a:t>
            </a:r>
            <a:r>
              <a:rPr sz="1800" spc="-25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ri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ht</a:t>
            </a:r>
            <a:r>
              <a:rPr sz="1800" spc="3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me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fo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ás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k,</a:t>
            </a:r>
            <a:r>
              <a:rPr sz="1800" spc="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mi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ós b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ü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tés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k,</a:t>
            </a:r>
            <a:r>
              <a:rPr sz="1800" spc="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á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is</a:t>
            </a:r>
            <a:r>
              <a:rPr sz="1800" spc="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üz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eti 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1800" spc="-25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om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endParaRPr sz="180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1555"/>
              </a:spcBef>
            </a:pP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er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ció</a:t>
            </a:r>
            <a:r>
              <a:rPr sz="1800" spc="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szüks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ssé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19800" y="3428936"/>
            <a:ext cx="2971800" cy="23257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89807" y="1240565"/>
            <a:ext cx="2995295" cy="2052955"/>
          </a:xfrm>
          <a:custGeom>
            <a:avLst/>
            <a:gdLst/>
            <a:ahLst/>
            <a:cxnLst/>
            <a:rect l="l" t="t" r="r" b="b"/>
            <a:pathLst>
              <a:path w="2995295" h="2052954">
                <a:moveTo>
                  <a:pt x="0" y="2052812"/>
                </a:moveTo>
                <a:lnTo>
                  <a:pt x="2994988" y="2052812"/>
                </a:lnTo>
                <a:lnTo>
                  <a:pt x="2994988" y="0"/>
                </a:lnTo>
                <a:lnTo>
                  <a:pt x="0" y="0"/>
                </a:lnTo>
                <a:lnTo>
                  <a:pt x="0" y="2052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89807" y="1240565"/>
            <a:ext cx="2995295" cy="2052955"/>
          </a:xfrm>
          <a:custGeom>
            <a:avLst/>
            <a:gdLst/>
            <a:ahLst/>
            <a:cxnLst/>
            <a:rect l="l" t="t" r="r" b="b"/>
            <a:pathLst>
              <a:path w="2995295" h="2052954">
                <a:moveTo>
                  <a:pt x="0" y="2052812"/>
                </a:moveTo>
                <a:lnTo>
                  <a:pt x="2994988" y="2052812"/>
                </a:lnTo>
                <a:lnTo>
                  <a:pt x="2994988" y="0"/>
                </a:lnTo>
                <a:lnTo>
                  <a:pt x="0" y="0"/>
                </a:lnTo>
                <a:lnTo>
                  <a:pt x="0" y="2052812"/>
                </a:lnTo>
                <a:close/>
              </a:path>
            </a:pathLst>
          </a:custGeom>
          <a:ln w="80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06590" y="2021532"/>
            <a:ext cx="584835" cy="588010"/>
          </a:xfrm>
          <a:custGeom>
            <a:avLst/>
            <a:gdLst/>
            <a:ahLst/>
            <a:cxnLst/>
            <a:rect l="l" t="t" r="r" b="b"/>
            <a:pathLst>
              <a:path w="584834" h="588010">
                <a:moveTo>
                  <a:pt x="7969" y="217419"/>
                </a:moveTo>
                <a:lnTo>
                  <a:pt x="849" y="255187"/>
                </a:lnTo>
                <a:lnTo>
                  <a:pt x="0" y="280476"/>
                </a:lnTo>
                <a:lnTo>
                  <a:pt x="947" y="305757"/>
                </a:lnTo>
                <a:lnTo>
                  <a:pt x="8328" y="354505"/>
                </a:lnTo>
                <a:lnTo>
                  <a:pt x="22539" y="400318"/>
                </a:lnTo>
                <a:lnTo>
                  <a:pt x="42999" y="442574"/>
                </a:lnTo>
                <a:lnTo>
                  <a:pt x="69128" y="480653"/>
                </a:lnTo>
                <a:lnTo>
                  <a:pt x="100346" y="513932"/>
                </a:lnTo>
                <a:lnTo>
                  <a:pt x="136073" y="541793"/>
                </a:lnTo>
                <a:lnTo>
                  <a:pt x="175729" y="563613"/>
                </a:lnTo>
                <a:lnTo>
                  <a:pt x="218733" y="578772"/>
                </a:lnTo>
                <a:lnTo>
                  <a:pt x="264532" y="586651"/>
                </a:lnTo>
                <a:lnTo>
                  <a:pt x="288247" y="587663"/>
                </a:lnTo>
                <a:lnTo>
                  <a:pt x="312115" y="586649"/>
                </a:lnTo>
                <a:lnTo>
                  <a:pt x="358497" y="578772"/>
                </a:lnTo>
                <a:lnTo>
                  <a:pt x="402210" y="563759"/>
                </a:lnTo>
                <a:lnTo>
                  <a:pt x="442891" y="542194"/>
                </a:lnTo>
                <a:lnTo>
                  <a:pt x="479765" y="514784"/>
                </a:lnTo>
                <a:lnTo>
                  <a:pt x="512163" y="482207"/>
                </a:lnTo>
                <a:lnTo>
                  <a:pt x="539415" y="445141"/>
                </a:lnTo>
                <a:lnTo>
                  <a:pt x="560851" y="404261"/>
                </a:lnTo>
                <a:lnTo>
                  <a:pt x="575802" y="360245"/>
                </a:lnTo>
                <a:lnTo>
                  <a:pt x="583599" y="313769"/>
                </a:lnTo>
                <a:lnTo>
                  <a:pt x="584604" y="289821"/>
                </a:lnTo>
                <a:lnTo>
                  <a:pt x="288247" y="289821"/>
                </a:lnTo>
                <a:lnTo>
                  <a:pt x="7969" y="217419"/>
                </a:lnTo>
                <a:close/>
              </a:path>
              <a:path w="584834" h="588010">
                <a:moveTo>
                  <a:pt x="288247" y="0"/>
                </a:moveTo>
                <a:lnTo>
                  <a:pt x="288247" y="289821"/>
                </a:lnTo>
                <a:lnTo>
                  <a:pt x="584604" y="289821"/>
                </a:lnTo>
                <a:lnTo>
                  <a:pt x="580636" y="242542"/>
                </a:lnTo>
                <a:lnTo>
                  <a:pt x="569179" y="197792"/>
                </a:lnTo>
                <a:lnTo>
                  <a:pt x="550901" y="156145"/>
                </a:lnTo>
                <a:lnTo>
                  <a:pt x="526474" y="118180"/>
                </a:lnTo>
                <a:lnTo>
                  <a:pt x="496565" y="84473"/>
                </a:lnTo>
                <a:lnTo>
                  <a:pt x="461845" y="55601"/>
                </a:lnTo>
                <a:lnTo>
                  <a:pt x="422984" y="32140"/>
                </a:lnTo>
                <a:lnTo>
                  <a:pt x="380651" y="14669"/>
                </a:lnTo>
                <a:lnTo>
                  <a:pt x="335515" y="3763"/>
                </a:lnTo>
                <a:lnTo>
                  <a:pt x="288247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06590" y="2013297"/>
            <a:ext cx="584835" cy="596265"/>
          </a:xfrm>
          <a:custGeom>
            <a:avLst/>
            <a:gdLst/>
            <a:ahLst/>
            <a:cxnLst/>
            <a:rect l="l" t="t" r="r" b="b"/>
            <a:pathLst>
              <a:path w="584834" h="596264">
                <a:moveTo>
                  <a:pt x="7969" y="225654"/>
                </a:moveTo>
                <a:lnTo>
                  <a:pt x="849" y="263422"/>
                </a:lnTo>
                <a:lnTo>
                  <a:pt x="0" y="288711"/>
                </a:lnTo>
                <a:lnTo>
                  <a:pt x="947" y="313992"/>
                </a:lnTo>
                <a:lnTo>
                  <a:pt x="8328" y="362740"/>
                </a:lnTo>
                <a:lnTo>
                  <a:pt x="22539" y="408553"/>
                </a:lnTo>
                <a:lnTo>
                  <a:pt x="42999" y="450809"/>
                </a:lnTo>
                <a:lnTo>
                  <a:pt x="69128" y="488887"/>
                </a:lnTo>
                <a:lnTo>
                  <a:pt x="100346" y="522167"/>
                </a:lnTo>
                <a:lnTo>
                  <a:pt x="136073" y="550028"/>
                </a:lnTo>
                <a:lnTo>
                  <a:pt x="175729" y="571848"/>
                </a:lnTo>
                <a:lnTo>
                  <a:pt x="218733" y="587007"/>
                </a:lnTo>
                <a:lnTo>
                  <a:pt x="264504" y="594884"/>
                </a:lnTo>
                <a:lnTo>
                  <a:pt x="288247" y="595898"/>
                </a:lnTo>
                <a:lnTo>
                  <a:pt x="312106" y="594885"/>
                </a:lnTo>
                <a:lnTo>
                  <a:pt x="358392" y="587039"/>
                </a:lnTo>
                <a:lnTo>
                  <a:pt x="402210" y="571994"/>
                </a:lnTo>
                <a:lnTo>
                  <a:pt x="442891" y="550428"/>
                </a:lnTo>
                <a:lnTo>
                  <a:pt x="479765" y="523019"/>
                </a:lnTo>
                <a:lnTo>
                  <a:pt x="512163" y="490442"/>
                </a:lnTo>
                <a:lnTo>
                  <a:pt x="539415" y="453375"/>
                </a:lnTo>
                <a:lnTo>
                  <a:pt x="560851" y="412495"/>
                </a:lnTo>
                <a:lnTo>
                  <a:pt x="575802" y="368479"/>
                </a:lnTo>
                <a:lnTo>
                  <a:pt x="583599" y="322004"/>
                </a:lnTo>
                <a:lnTo>
                  <a:pt x="584604" y="298056"/>
                </a:lnTo>
                <a:lnTo>
                  <a:pt x="583599" y="274137"/>
                </a:lnTo>
                <a:lnTo>
                  <a:pt x="575802" y="228050"/>
                </a:lnTo>
                <a:lnTo>
                  <a:pt x="560851" y="184779"/>
                </a:lnTo>
                <a:lnTo>
                  <a:pt x="539415" y="144901"/>
                </a:lnTo>
                <a:lnTo>
                  <a:pt x="512163" y="108993"/>
                </a:lnTo>
                <a:lnTo>
                  <a:pt x="479765" y="77631"/>
                </a:lnTo>
                <a:lnTo>
                  <a:pt x="442891" y="51393"/>
                </a:lnTo>
                <a:lnTo>
                  <a:pt x="402210" y="30855"/>
                </a:lnTo>
                <a:lnTo>
                  <a:pt x="358392" y="16594"/>
                </a:lnTo>
                <a:lnTo>
                  <a:pt x="312106" y="9187"/>
                </a:lnTo>
                <a:lnTo>
                  <a:pt x="288247" y="8234"/>
                </a:lnTo>
                <a:lnTo>
                  <a:pt x="288247" y="0"/>
                </a:lnTo>
                <a:lnTo>
                  <a:pt x="288247" y="8234"/>
                </a:lnTo>
                <a:lnTo>
                  <a:pt x="288247" y="298056"/>
                </a:lnTo>
                <a:lnTo>
                  <a:pt x="7969" y="225654"/>
                </a:lnTo>
                <a:close/>
              </a:path>
            </a:pathLst>
          </a:custGeom>
          <a:ln w="8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18454" y="1908705"/>
            <a:ext cx="280670" cy="290195"/>
          </a:xfrm>
          <a:custGeom>
            <a:avLst/>
            <a:gdLst/>
            <a:ahLst/>
            <a:cxnLst/>
            <a:rect l="l" t="t" r="r" b="b"/>
            <a:pathLst>
              <a:path w="280670" h="290194">
                <a:moveTo>
                  <a:pt x="280330" y="0"/>
                </a:moveTo>
                <a:lnTo>
                  <a:pt x="240293" y="2608"/>
                </a:lnTo>
                <a:lnTo>
                  <a:pt x="202029" y="10240"/>
                </a:lnTo>
                <a:lnTo>
                  <a:pt x="165874" y="22606"/>
                </a:lnTo>
                <a:lnTo>
                  <a:pt x="116328" y="49399"/>
                </a:lnTo>
                <a:lnTo>
                  <a:pt x="73413" y="85216"/>
                </a:lnTo>
                <a:lnTo>
                  <a:pt x="38260" y="129081"/>
                </a:lnTo>
                <a:lnTo>
                  <a:pt x="12003" y="180016"/>
                </a:lnTo>
                <a:lnTo>
                  <a:pt x="0" y="217419"/>
                </a:lnTo>
                <a:lnTo>
                  <a:pt x="280330" y="289821"/>
                </a:lnTo>
                <a:lnTo>
                  <a:pt x="280330" y="0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18454" y="1908705"/>
            <a:ext cx="280670" cy="290195"/>
          </a:xfrm>
          <a:custGeom>
            <a:avLst/>
            <a:gdLst/>
            <a:ahLst/>
            <a:cxnLst/>
            <a:rect l="l" t="t" r="r" b="b"/>
            <a:pathLst>
              <a:path w="280670" h="290194">
                <a:moveTo>
                  <a:pt x="280330" y="0"/>
                </a:moveTo>
                <a:lnTo>
                  <a:pt x="240293" y="2608"/>
                </a:lnTo>
                <a:lnTo>
                  <a:pt x="202029" y="10240"/>
                </a:lnTo>
                <a:lnTo>
                  <a:pt x="165874" y="22606"/>
                </a:lnTo>
                <a:lnTo>
                  <a:pt x="116328" y="49399"/>
                </a:lnTo>
                <a:lnTo>
                  <a:pt x="73413" y="85216"/>
                </a:lnTo>
                <a:lnTo>
                  <a:pt x="38260" y="129081"/>
                </a:lnTo>
                <a:lnTo>
                  <a:pt x="12003" y="180016"/>
                </a:lnTo>
                <a:lnTo>
                  <a:pt x="0" y="217419"/>
                </a:lnTo>
                <a:lnTo>
                  <a:pt x="280330" y="289821"/>
                </a:lnTo>
                <a:lnTo>
                  <a:pt x="280330" y="0"/>
                </a:lnTo>
                <a:close/>
              </a:path>
            </a:pathLst>
          </a:custGeom>
          <a:ln w="8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190323" y="2581199"/>
            <a:ext cx="43370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700" spc="-5" dirty="0">
                <a:latin typeface="Arial"/>
                <a:cs typeface="Arial"/>
              </a:rPr>
              <a:t>2</a:t>
            </a:r>
            <a:r>
              <a:rPr sz="700" spc="-15" dirty="0">
                <a:latin typeface="Arial"/>
                <a:cs typeface="Arial"/>
              </a:rPr>
              <a:t> 50</a:t>
            </a:r>
            <a:r>
              <a:rPr sz="700" spc="-5" dirty="0">
                <a:latin typeface="Arial"/>
                <a:cs typeface="Arial"/>
              </a:rPr>
              <a:t>0</a:t>
            </a:r>
            <a:r>
              <a:rPr sz="700" spc="-15" dirty="0">
                <a:latin typeface="Arial"/>
                <a:cs typeface="Arial"/>
              </a:rPr>
              <a:t> 000</a:t>
            </a:r>
            <a:r>
              <a:rPr sz="700" spc="-5" dirty="0">
                <a:latin typeface="Arial"/>
                <a:cs typeface="Arial"/>
              </a:rPr>
              <a:t>;</a:t>
            </a:r>
            <a:endParaRPr sz="70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  <a:spcBef>
                <a:spcPts val="110"/>
              </a:spcBef>
            </a:pPr>
            <a:r>
              <a:rPr sz="700" spc="-15" dirty="0">
                <a:latin typeface="Arial"/>
                <a:cs typeface="Arial"/>
              </a:rPr>
              <a:t>79%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65424" y="1832315"/>
            <a:ext cx="5594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5" dirty="0">
                <a:latin typeface="Arial"/>
                <a:cs typeface="Arial"/>
              </a:rPr>
              <a:t>67</a:t>
            </a:r>
            <a:r>
              <a:rPr sz="700" spc="-5" dirty="0">
                <a:latin typeface="Arial"/>
                <a:cs typeface="Arial"/>
              </a:rPr>
              <a:t>4</a:t>
            </a:r>
            <a:r>
              <a:rPr sz="700" spc="-15" dirty="0">
                <a:latin typeface="Arial"/>
                <a:cs typeface="Arial"/>
              </a:rPr>
              <a:t> 000</a:t>
            </a:r>
            <a:r>
              <a:rPr sz="700" spc="-5" dirty="0">
                <a:latin typeface="Arial"/>
                <a:cs typeface="Arial"/>
              </a:rPr>
              <a:t>;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21</a:t>
            </a:r>
            <a:r>
              <a:rPr sz="700" spc="-10" dirty="0">
                <a:latin typeface="Arial"/>
                <a:cs typeface="Arial"/>
              </a:rPr>
              <a:t>%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035869" y="2110029"/>
            <a:ext cx="817244" cy="306070"/>
          </a:xfrm>
          <a:custGeom>
            <a:avLst/>
            <a:gdLst/>
            <a:ahLst/>
            <a:cxnLst/>
            <a:rect l="l" t="t" r="r" b="b"/>
            <a:pathLst>
              <a:path w="817245" h="306069">
                <a:moveTo>
                  <a:pt x="0" y="305863"/>
                </a:moveTo>
                <a:lnTo>
                  <a:pt x="816766" y="305863"/>
                </a:lnTo>
                <a:lnTo>
                  <a:pt x="816766" y="0"/>
                </a:lnTo>
                <a:lnTo>
                  <a:pt x="0" y="0"/>
                </a:lnTo>
                <a:lnTo>
                  <a:pt x="0" y="3058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35869" y="2110029"/>
            <a:ext cx="817244" cy="471170"/>
          </a:xfrm>
          <a:custGeom>
            <a:avLst/>
            <a:gdLst/>
            <a:ahLst/>
            <a:cxnLst/>
            <a:rect l="l" t="t" r="r" b="b"/>
            <a:pathLst>
              <a:path w="817245" h="306069">
                <a:moveTo>
                  <a:pt x="0" y="305863"/>
                </a:moveTo>
                <a:lnTo>
                  <a:pt x="816766" y="305863"/>
                </a:lnTo>
                <a:lnTo>
                  <a:pt x="816766" y="0"/>
                </a:lnTo>
                <a:lnTo>
                  <a:pt x="0" y="0"/>
                </a:lnTo>
                <a:lnTo>
                  <a:pt x="0" y="305863"/>
                </a:lnTo>
                <a:close/>
              </a:path>
            </a:pathLst>
          </a:custGeom>
          <a:ln w="80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68029" y="2166443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60">
                <a:moveTo>
                  <a:pt x="0" y="24062"/>
                </a:moveTo>
                <a:lnTo>
                  <a:pt x="47919" y="24062"/>
                </a:lnTo>
              </a:path>
            </a:pathLst>
          </a:custGeom>
          <a:ln w="49395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68029" y="2166443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60">
                <a:moveTo>
                  <a:pt x="0" y="48125"/>
                </a:moveTo>
                <a:lnTo>
                  <a:pt x="47919" y="48125"/>
                </a:lnTo>
                <a:lnTo>
                  <a:pt x="47919" y="0"/>
                </a:lnTo>
                <a:lnTo>
                  <a:pt x="0" y="0"/>
                </a:lnTo>
                <a:lnTo>
                  <a:pt x="0" y="48125"/>
                </a:lnTo>
                <a:close/>
              </a:path>
            </a:pathLst>
          </a:custGeom>
          <a:ln w="8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68029" y="2319375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60">
                <a:moveTo>
                  <a:pt x="0" y="24062"/>
                </a:moveTo>
                <a:lnTo>
                  <a:pt x="47919" y="24062"/>
                </a:lnTo>
              </a:path>
            </a:pathLst>
          </a:custGeom>
          <a:ln w="49395">
            <a:solidFill>
              <a:srgbClr val="99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68029" y="2319375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60">
                <a:moveTo>
                  <a:pt x="0" y="48125"/>
                </a:moveTo>
                <a:lnTo>
                  <a:pt x="47919" y="48125"/>
                </a:lnTo>
                <a:lnTo>
                  <a:pt x="47919" y="0"/>
                </a:lnTo>
                <a:lnTo>
                  <a:pt x="0" y="0"/>
                </a:lnTo>
                <a:lnTo>
                  <a:pt x="0" y="48125"/>
                </a:lnTo>
                <a:close/>
              </a:path>
            </a:pathLst>
          </a:custGeom>
          <a:ln w="8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135195" y="2138179"/>
            <a:ext cx="70485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3600"/>
              </a:lnSpc>
            </a:pPr>
            <a:r>
              <a:rPr sz="700" spc="-15" dirty="0">
                <a:latin typeface="Arial"/>
                <a:cs typeface="Arial"/>
              </a:rPr>
              <a:t>ö</a:t>
            </a:r>
            <a:r>
              <a:rPr sz="700" spc="20" dirty="0">
                <a:latin typeface="Arial"/>
                <a:cs typeface="Arial"/>
              </a:rPr>
              <a:t>ssz</a:t>
            </a:r>
            <a:r>
              <a:rPr sz="700" spc="-15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d</a:t>
            </a:r>
            <a:r>
              <a:rPr sz="700" spc="-35" dirty="0">
                <a:latin typeface="Arial"/>
                <a:cs typeface="Arial"/>
              </a:rPr>
              <a:t>i</a:t>
            </a:r>
            <a:r>
              <a:rPr sz="700" spc="-15" dirty="0">
                <a:latin typeface="Arial"/>
                <a:cs typeface="Arial"/>
              </a:rPr>
              <a:t>g</a:t>
            </a:r>
            <a:r>
              <a:rPr sz="700" spc="-35" dirty="0">
                <a:latin typeface="Arial"/>
                <a:cs typeface="Arial"/>
              </a:rPr>
              <a:t>i</a:t>
            </a:r>
            <a:r>
              <a:rPr sz="700" spc="-10" dirty="0">
                <a:latin typeface="Arial"/>
                <a:cs typeface="Arial"/>
              </a:rPr>
              <a:t>t</a:t>
            </a:r>
            <a:r>
              <a:rPr sz="700" spc="-15" dirty="0">
                <a:latin typeface="Arial"/>
                <a:cs typeface="Arial"/>
              </a:rPr>
              <a:t>a</a:t>
            </a:r>
            <a:r>
              <a:rPr sz="700" spc="-35" dirty="0">
                <a:latin typeface="Arial"/>
                <a:cs typeface="Arial"/>
              </a:rPr>
              <a:t>li</a:t>
            </a:r>
            <a:r>
              <a:rPr sz="700" spc="20" dirty="0">
                <a:latin typeface="Arial"/>
                <a:cs typeface="Arial"/>
              </a:rPr>
              <a:t>z</a:t>
            </a:r>
            <a:r>
              <a:rPr sz="700" spc="-15" dirty="0">
                <a:latin typeface="Arial"/>
                <a:cs typeface="Arial"/>
              </a:rPr>
              <a:t>á</a:t>
            </a:r>
            <a:r>
              <a:rPr sz="700" spc="-35" dirty="0">
                <a:latin typeface="Arial"/>
                <a:cs typeface="Arial"/>
              </a:rPr>
              <a:t>l</a:t>
            </a:r>
            <a:r>
              <a:rPr sz="700" spc="-5" dirty="0">
                <a:latin typeface="Arial"/>
                <a:cs typeface="Arial"/>
              </a:rPr>
              <a:t>t </a:t>
            </a:r>
            <a:r>
              <a:rPr sz="700" spc="-15" dirty="0">
                <a:latin typeface="Arial"/>
                <a:cs typeface="Arial"/>
              </a:rPr>
              <a:t>dup</a:t>
            </a:r>
            <a:r>
              <a:rPr sz="700" spc="-35" dirty="0">
                <a:latin typeface="Arial"/>
                <a:cs typeface="Arial"/>
              </a:rPr>
              <a:t>l</a:t>
            </a:r>
            <a:r>
              <a:rPr sz="700" spc="-15" dirty="0">
                <a:latin typeface="Arial"/>
                <a:cs typeface="Arial"/>
              </a:rPr>
              <a:t>á</a:t>
            </a:r>
            <a:r>
              <a:rPr sz="700" spc="-5" dirty="0">
                <a:latin typeface="Arial"/>
                <a:cs typeface="Arial"/>
              </a:rPr>
              <a:t>n</a:t>
            </a:r>
            <a:r>
              <a:rPr sz="700" spc="-15" dirty="0">
                <a:latin typeface="Arial"/>
                <a:cs typeface="Arial"/>
              </a:rPr>
              <a:t> d</a:t>
            </a:r>
            <a:r>
              <a:rPr sz="700" spc="-35" dirty="0">
                <a:latin typeface="Arial"/>
                <a:cs typeface="Arial"/>
              </a:rPr>
              <a:t>i</a:t>
            </a:r>
            <a:r>
              <a:rPr sz="700" spc="-15" dirty="0">
                <a:latin typeface="Arial"/>
                <a:cs typeface="Arial"/>
              </a:rPr>
              <a:t>g</a:t>
            </a:r>
            <a:r>
              <a:rPr sz="700" spc="-35" dirty="0">
                <a:latin typeface="Arial"/>
                <a:cs typeface="Arial"/>
              </a:rPr>
              <a:t>i</a:t>
            </a:r>
            <a:r>
              <a:rPr sz="700" spc="-10" dirty="0">
                <a:latin typeface="Arial"/>
                <a:cs typeface="Arial"/>
              </a:rPr>
              <a:t>t</a:t>
            </a:r>
            <a:r>
              <a:rPr sz="700" spc="-15" dirty="0">
                <a:latin typeface="Arial"/>
                <a:cs typeface="Arial"/>
              </a:rPr>
              <a:t>a</a:t>
            </a:r>
            <a:r>
              <a:rPr sz="700" spc="-35" dirty="0">
                <a:latin typeface="Arial"/>
                <a:cs typeface="Arial"/>
              </a:rPr>
              <a:t>li</a:t>
            </a:r>
            <a:r>
              <a:rPr sz="700" spc="20" dirty="0">
                <a:latin typeface="Arial"/>
                <a:cs typeface="Arial"/>
              </a:rPr>
              <a:t>z</a:t>
            </a:r>
            <a:r>
              <a:rPr sz="700" spc="-15" dirty="0">
                <a:latin typeface="Arial"/>
                <a:cs typeface="Arial"/>
              </a:rPr>
              <a:t>á</a:t>
            </a:r>
            <a:r>
              <a:rPr sz="700" spc="-35" dirty="0">
                <a:latin typeface="Arial"/>
                <a:cs typeface="Arial"/>
              </a:rPr>
              <a:t>l</a:t>
            </a:r>
            <a:r>
              <a:rPr sz="700" spc="-5" dirty="0">
                <a:latin typeface="Arial"/>
                <a:cs typeface="Arial"/>
              </a:rPr>
              <a:t>t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889807" y="1240565"/>
            <a:ext cx="2995295" cy="2052955"/>
          </a:xfrm>
          <a:custGeom>
            <a:avLst/>
            <a:gdLst/>
            <a:ahLst/>
            <a:cxnLst/>
            <a:rect l="l" t="t" r="r" b="b"/>
            <a:pathLst>
              <a:path w="2995295" h="2052954">
                <a:moveTo>
                  <a:pt x="0" y="2052812"/>
                </a:moveTo>
                <a:lnTo>
                  <a:pt x="2994988" y="2052812"/>
                </a:lnTo>
                <a:lnTo>
                  <a:pt x="2994988" y="0"/>
                </a:lnTo>
                <a:lnTo>
                  <a:pt x="0" y="0"/>
                </a:lnTo>
                <a:lnTo>
                  <a:pt x="0" y="2052812"/>
                </a:lnTo>
                <a:close/>
              </a:path>
            </a:pathLst>
          </a:custGeom>
          <a:ln w="80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3200" y="5778500"/>
            <a:ext cx="800100" cy="673100"/>
          </a:xfrm>
          <a:custGeom>
            <a:avLst/>
            <a:gdLst/>
            <a:ahLst/>
            <a:cxnLst/>
            <a:rect l="l" t="t" r="r" b="b"/>
            <a:pathLst>
              <a:path w="800100" h="673100">
                <a:moveTo>
                  <a:pt x="600075" y="0"/>
                </a:moveTo>
                <a:lnTo>
                  <a:pt x="600075" y="168275"/>
                </a:lnTo>
                <a:lnTo>
                  <a:pt x="0" y="168275"/>
                </a:lnTo>
                <a:lnTo>
                  <a:pt x="0" y="504825"/>
                </a:lnTo>
                <a:lnTo>
                  <a:pt x="600075" y="504825"/>
                </a:lnTo>
                <a:lnTo>
                  <a:pt x="600075" y="673100"/>
                </a:lnTo>
                <a:lnTo>
                  <a:pt x="800100" y="336550"/>
                </a:lnTo>
                <a:lnTo>
                  <a:pt x="600075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3200" y="5778500"/>
            <a:ext cx="800100" cy="673100"/>
          </a:xfrm>
          <a:custGeom>
            <a:avLst/>
            <a:gdLst/>
            <a:ahLst/>
            <a:cxnLst/>
            <a:rect l="l" t="t" r="r" b="b"/>
            <a:pathLst>
              <a:path w="800100" h="673100">
                <a:moveTo>
                  <a:pt x="0" y="168275"/>
                </a:moveTo>
                <a:lnTo>
                  <a:pt x="600075" y="168275"/>
                </a:lnTo>
                <a:lnTo>
                  <a:pt x="600075" y="0"/>
                </a:lnTo>
                <a:lnTo>
                  <a:pt x="800100" y="336550"/>
                </a:lnTo>
                <a:lnTo>
                  <a:pt x="600075" y="673100"/>
                </a:lnTo>
                <a:lnTo>
                  <a:pt x="600075" y="504825"/>
                </a:lnTo>
                <a:lnTo>
                  <a:pt x="0" y="504825"/>
                </a:lnTo>
                <a:lnTo>
                  <a:pt x="0" y="168275"/>
                </a:lnTo>
                <a:close/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32204" y="5931408"/>
            <a:ext cx="5451348" cy="257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43939" y="6330696"/>
            <a:ext cx="6624828" cy="323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8200" y="5907278"/>
            <a:ext cx="5448162" cy="255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19366" y="6306362"/>
            <a:ext cx="6622719" cy="3212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93000" y="5715000"/>
            <a:ext cx="685800" cy="469900"/>
          </a:xfrm>
          <a:custGeom>
            <a:avLst/>
            <a:gdLst/>
            <a:ahLst/>
            <a:cxnLst/>
            <a:rect l="l" t="t" r="r" b="b"/>
            <a:pathLst>
              <a:path w="685800" h="469900">
                <a:moveTo>
                  <a:pt x="587755" y="156629"/>
                </a:moveTo>
                <a:lnTo>
                  <a:pt x="391922" y="156629"/>
                </a:lnTo>
                <a:lnTo>
                  <a:pt x="391922" y="313270"/>
                </a:lnTo>
                <a:lnTo>
                  <a:pt x="0" y="313270"/>
                </a:lnTo>
                <a:lnTo>
                  <a:pt x="0" y="469900"/>
                </a:lnTo>
                <a:lnTo>
                  <a:pt x="587755" y="469900"/>
                </a:lnTo>
                <a:lnTo>
                  <a:pt x="587755" y="156629"/>
                </a:lnTo>
                <a:close/>
              </a:path>
              <a:path w="685800" h="469900">
                <a:moveTo>
                  <a:pt x="489839" y="0"/>
                </a:moveTo>
                <a:lnTo>
                  <a:pt x="293877" y="156629"/>
                </a:lnTo>
                <a:lnTo>
                  <a:pt x="685800" y="156629"/>
                </a:lnTo>
                <a:lnTo>
                  <a:pt x="489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93000" y="5715000"/>
            <a:ext cx="685800" cy="469900"/>
          </a:xfrm>
          <a:custGeom>
            <a:avLst/>
            <a:gdLst/>
            <a:ahLst/>
            <a:cxnLst/>
            <a:rect l="l" t="t" r="r" b="b"/>
            <a:pathLst>
              <a:path w="685800" h="469900">
                <a:moveTo>
                  <a:pt x="489839" y="0"/>
                </a:moveTo>
                <a:lnTo>
                  <a:pt x="293877" y="156629"/>
                </a:lnTo>
                <a:lnTo>
                  <a:pt x="391922" y="156629"/>
                </a:lnTo>
                <a:lnTo>
                  <a:pt x="391922" y="313270"/>
                </a:lnTo>
                <a:lnTo>
                  <a:pt x="0" y="313270"/>
                </a:lnTo>
                <a:lnTo>
                  <a:pt x="0" y="469900"/>
                </a:lnTo>
                <a:lnTo>
                  <a:pt x="587755" y="469900"/>
                </a:lnTo>
                <a:lnTo>
                  <a:pt x="587755" y="156629"/>
                </a:lnTo>
                <a:lnTo>
                  <a:pt x="685800" y="156629"/>
                </a:lnTo>
                <a:lnTo>
                  <a:pt x="489839" y="0"/>
                </a:lnTo>
                <a:close/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4019" y="89376"/>
            <a:ext cx="6774180" cy="89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3200" spc="-1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„we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b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-s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al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”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–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ál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ó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zati ko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ráció</a:t>
            </a:r>
            <a:endParaRPr sz="3200">
              <a:latin typeface="Arial"/>
              <a:cs typeface="Arial"/>
            </a:endParaRPr>
          </a:p>
          <a:p>
            <a:pPr marL="2604770">
              <a:lnSpc>
                <a:spcPts val="3810"/>
              </a:lnSpc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dzsment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esz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k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öze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8290" y="1362710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5490" y="1717801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5490" y="2046985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5490" y="2431033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8290" y="3045205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8290" y="3410965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490" y="3766058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5490" y="4095241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5490" y="4424426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5490" y="4753609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5490" y="5082794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5490" y="5411978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5490" y="5741161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0" marR="1111250" indent="-401320">
              <a:lnSpc>
                <a:spcPct val="120200"/>
              </a:lnSpc>
            </a:pPr>
            <a:r>
              <a:rPr sz="2000" dirty="0">
                <a:solidFill>
                  <a:srgbClr val="FF0066"/>
                </a:solidFill>
              </a:rPr>
              <a:t>Mego</a:t>
            </a:r>
            <a:r>
              <a:rPr sz="2000" spc="5" dirty="0">
                <a:solidFill>
                  <a:srgbClr val="FF0066"/>
                </a:solidFill>
              </a:rPr>
              <a:t>s</a:t>
            </a:r>
            <a:r>
              <a:rPr sz="2000" dirty="0">
                <a:solidFill>
                  <a:srgbClr val="FF0066"/>
                </a:solidFill>
              </a:rPr>
              <a:t>ztott</a:t>
            </a:r>
            <a:r>
              <a:rPr sz="2000" spc="-65" dirty="0">
                <a:solidFill>
                  <a:srgbClr val="FF0066"/>
                </a:solidFill>
              </a:rPr>
              <a:t> </a:t>
            </a:r>
            <a:r>
              <a:rPr sz="2000" dirty="0">
                <a:solidFill>
                  <a:srgbClr val="FF0066"/>
                </a:solidFill>
              </a:rPr>
              <a:t>és</a:t>
            </a:r>
            <a:r>
              <a:rPr sz="2000" spc="-15" dirty="0">
                <a:solidFill>
                  <a:srgbClr val="FF0066"/>
                </a:solidFill>
              </a:rPr>
              <a:t> </a:t>
            </a:r>
            <a:r>
              <a:rPr sz="2000" dirty="0">
                <a:solidFill>
                  <a:srgbClr val="FF0066"/>
                </a:solidFill>
              </a:rPr>
              <a:t>egysé</a:t>
            </a:r>
            <a:r>
              <a:rPr sz="2000" spc="5" dirty="0">
                <a:solidFill>
                  <a:srgbClr val="FF0066"/>
                </a:solidFill>
              </a:rPr>
              <a:t>g</a:t>
            </a:r>
            <a:r>
              <a:rPr sz="2000" dirty="0">
                <a:solidFill>
                  <a:srgbClr val="FF0066"/>
                </a:solidFill>
              </a:rPr>
              <a:t>es</a:t>
            </a:r>
            <a:r>
              <a:rPr sz="2000" spc="-25" dirty="0">
                <a:solidFill>
                  <a:srgbClr val="FF0066"/>
                </a:solidFill>
              </a:rPr>
              <a:t> </a:t>
            </a:r>
            <a:r>
              <a:rPr sz="2000" dirty="0">
                <a:solidFill>
                  <a:srgbClr val="FF0066"/>
                </a:solidFill>
              </a:rPr>
              <a:t>wor</a:t>
            </a:r>
            <a:r>
              <a:rPr sz="2000" spc="5" dirty="0">
                <a:solidFill>
                  <a:srgbClr val="FF0066"/>
                </a:solidFill>
              </a:rPr>
              <a:t>k</a:t>
            </a:r>
            <a:r>
              <a:rPr sz="2000" dirty="0">
                <a:solidFill>
                  <a:srgbClr val="FF0066"/>
                </a:solidFill>
              </a:rPr>
              <a:t>flo</a:t>
            </a:r>
            <a:r>
              <a:rPr sz="2000" spc="-110" dirty="0">
                <a:solidFill>
                  <a:srgbClr val="FF0066"/>
                </a:solidFill>
              </a:rPr>
              <a:t>w</a:t>
            </a:r>
            <a:r>
              <a:rPr sz="2000" dirty="0">
                <a:solidFill>
                  <a:srgbClr val="FF0066"/>
                </a:solidFill>
              </a:rPr>
              <a:t>,</a:t>
            </a:r>
            <a:r>
              <a:rPr sz="2000" spc="-45" dirty="0">
                <a:solidFill>
                  <a:srgbClr val="FF0066"/>
                </a:solidFill>
              </a:rPr>
              <a:t> </a:t>
            </a:r>
            <a:r>
              <a:rPr sz="2000" dirty="0">
                <a:solidFill>
                  <a:srgbClr val="FF0066"/>
                </a:solidFill>
              </a:rPr>
              <a:t>k</a:t>
            </a:r>
            <a:r>
              <a:rPr sz="2000" spc="5" dirty="0">
                <a:solidFill>
                  <a:srgbClr val="FF0066"/>
                </a:solidFill>
              </a:rPr>
              <a:t>ö</a:t>
            </a:r>
            <a:r>
              <a:rPr sz="2000" dirty="0">
                <a:solidFill>
                  <a:srgbClr val="FF0066"/>
                </a:solidFill>
              </a:rPr>
              <a:t>ny</a:t>
            </a:r>
            <a:r>
              <a:rPr sz="2000" spc="-10" dirty="0">
                <a:solidFill>
                  <a:srgbClr val="FF0066"/>
                </a:solidFill>
              </a:rPr>
              <a:t>v</a:t>
            </a:r>
            <a:r>
              <a:rPr sz="2000" dirty="0">
                <a:solidFill>
                  <a:srgbClr val="FF0066"/>
                </a:solidFill>
              </a:rPr>
              <a:t>tári</a:t>
            </a:r>
            <a:r>
              <a:rPr sz="2000" spc="-15" dirty="0">
                <a:solidFill>
                  <a:srgbClr val="FF0066"/>
                </a:solidFill>
              </a:rPr>
              <a:t> </a:t>
            </a:r>
            <a:r>
              <a:rPr sz="2000" dirty="0">
                <a:solidFill>
                  <a:srgbClr val="FF0066"/>
                </a:solidFill>
              </a:rPr>
              <a:t>mened</a:t>
            </a:r>
            <a:r>
              <a:rPr sz="2000" spc="10" dirty="0">
                <a:solidFill>
                  <a:srgbClr val="FF0066"/>
                </a:solidFill>
              </a:rPr>
              <a:t>z</a:t>
            </a:r>
            <a:r>
              <a:rPr sz="2000" dirty="0">
                <a:solidFill>
                  <a:srgbClr val="FF0066"/>
                </a:solidFill>
              </a:rPr>
              <a:t>s</a:t>
            </a:r>
            <a:r>
              <a:rPr sz="2000" spc="-10" dirty="0">
                <a:solidFill>
                  <a:srgbClr val="FF0066"/>
                </a:solidFill>
              </a:rPr>
              <a:t>m</a:t>
            </a:r>
            <a:r>
              <a:rPr sz="2000" dirty="0">
                <a:solidFill>
                  <a:srgbClr val="FF0066"/>
                </a:solidFill>
              </a:rPr>
              <a:t>ent </a:t>
            </a:r>
            <a:r>
              <a:rPr dirty="0"/>
              <a:t>K</a:t>
            </a:r>
            <a:r>
              <a:rPr spc="-10" dirty="0"/>
              <a:t>a</a:t>
            </a:r>
            <a:r>
              <a:rPr dirty="0"/>
              <a:t>tal</a:t>
            </a:r>
            <a:r>
              <a:rPr spc="-10" dirty="0"/>
              <a:t>o</a:t>
            </a:r>
            <a:r>
              <a:rPr dirty="0"/>
              <a:t>g</a:t>
            </a:r>
            <a:r>
              <a:rPr spc="-10" dirty="0"/>
              <a:t>i</a:t>
            </a:r>
            <a:r>
              <a:rPr dirty="0"/>
              <a:t>zá</a:t>
            </a:r>
            <a:r>
              <a:rPr spc="-10" dirty="0"/>
              <a:t>l</a:t>
            </a:r>
            <a:r>
              <a:rPr dirty="0"/>
              <a:t>ás</a:t>
            </a:r>
            <a:r>
              <a:rPr spc="20" dirty="0"/>
              <a:t> </a:t>
            </a:r>
            <a:r>
              <a:rPr dirty="0"/>
              <a:t>és </a:t>
            </a:r>
            <a:r>
              <a:rPr spc="-10" dirty="0"/>
              <a:t>g</a:t>
            </a:r>
            <a:r>
              <a:rPr dirty="0"/>
              <a:t>l</a:t>
            </a:r>
            <a:r>
              <a:rPr spc="-10" dirty="0"/>
              <a:t>o</a:t>
            </a:r>
            <a:r>
              <a:rPr dirty="0"/>
              <a:t>b</a:t>
            </a:r>
            <a:r>
              <a:rPr spc="-10" dirty="0"/>
              <a:t>á</a:t>
            </a:r>
            <a:r>
              <a:rPr dirty="0"/>
              <a:t>l</a:t>
            </a:r>
            <a:r>
              <a:rPr spc="-10" dirty="0"/>
              <a:t>i</a:t>
            </a:r>
            <a:r>
              <a:rPr dirty="0"/>
              <a:t>s</a:t>
            </a:r>
            <a:r>
              <a:rPr spc="25" dirty="0"/>
              <a:t> </a:t>
            </a:r>
            <a:r>
              <a:rPr dirty="0"/>
              <a:t>h</a:t>
            </a:r>
            <a:r>
              <a:rPr spc="-10" dirty="0"/>
              <a:t>á</a:t>
            </a:r>
            <a:r>
              <a:rPr dirty="0"/>
              <a:t>l</a:t>
            </a:r>
            <a:r>
              <a:rPr spc="-10" dirty="0"/>
              <a:t>ó</a:t>
            </a:r>
            <a:r>
              <a:rPr dirty="0"/>
              <a:t>zati</a:t>
            </a:r>
            <a:r>
              <a:rPr spc="20" dirty="0"/>
              <a:t> </a:t>
            </a:r>
            <a:r>
              <a:rPr dirty="0"/>
              <a:t>met</a:t>
            </a:r>
            <a:r>
              <a:rPr spc="-10" dirty="0"/>
              <a:t>a</a:t>
            </a:r>
            <a:r>
              <a:rPr dirty="0"/>
              <a:t>a</a:t>
            </a:r>
            <a:r>
              <a:rPr spc="-10" dirty="0"/>
              <a:t>d</a:t>
            </a:r>
            <a:r>
              <a:rPr dirty="0"/>
              <a:t>at g</a:t>
            </a:r>
            <a:r>
              <a:rPr spc="-10" dirty="0"/>
              <a:t>o</a:t>
            </a:r>
            <a:r>
              <a:rPr dirty="0"/>
              <a:t>n</a:t>
            </a:r>
            <a:r>
              <a:rPr spc="-10" dirty="0"/>
              <a:t>d</a:t>
            </a:r>
            <a:r>
              <a:rPr dirty="0"/>
              <a:t>oz</a:t>
            </a:r>
            <a:r>
              <a:rPr spc="-10" dirty="0"/>
              <a:t>á</a:t>
            </a:r>
            <a:r>
              <a:rPr dirty="0"/>
              <a:t>s,</a:t>
            </a:r>
            <a:r>
              <a:rPr spc="25" dirty="0"/>
              <a:t> </a:t>
            </a:r>
            <a:r>
              <a:rPr dirty="0"/>
              <a:t>ko</a:t>
            </a:r>
            <a:r>
              <a:rPr spc="-10" dirty="0"/>
              <a:t>n</a:t>
            </a:r>
            <a:r>
              <a:rPr dirty="0"/>
              <a:t>verz</a:t>
            </a:r>
            <a:r>
              <a:rPr spc="-10" dirty="0"/>
              <a:t>i</a:t>
            </a:r>
            <a:r>
              <a:rPr dirty="0"/>
              <a:t>ó L</a:t>
            </a:r>
            <a:r>
              <a:rPr spc="-10" dirty="0"/>
              <a:t>i</a:t>
            </a:r>
            <a:r>
              <a:rPr dirty="0"/>
              <a:t>ce</a:t>
            </a:r>
            <a:r>
              <a:rPr spc="-10" dirty="0"/>
              <a:t>n</a:t>
            </a:r>
            <a:r>
              <a:rPr dirty="0"/>
              <a:t>c</a:t>
            </a:r>
            <a:r>
              <a:rPr spc="10" dirty="0"/>
              <a:t> </a:t>
            </a:r>
            <a:r>
              <a:rPr dirty="0"/>
              <a:t>me</a:t>
            </a:r>
            <a:r>
              <a:rPr spc="-10" dirty="0"/>
              <a:t>n</a:t>
            </a:r>
            <a:r>
              <a:rPr dirty="0"/>
              <a:t>e</a:t>
            </a:r>
            <a:r>
              <a:rPr spc="-10" dirty="0"/>
              <a:t>d</a:t>
            </a:r>
            <a:r>
              <a:rPr dirty="0"/>
              <a:t>zsme</a:t>
            </a:r>
            <a:r>
              <a:rPr spc="-10" dirty="0"/>
              <a:t>n</a:t>
            </a:r>
            <a:r>
              <a:rPr dirty="0"/>
              <a:t>t,</a:t>
            </a:r>
            <a:r>
              <a:rPr spc="15" dirty="0"/>
              <a:t> </a:t>
            </a:r>
            <a:r>
              <a:rPr dirty="0"/>
              <a:t>b</a:t>
            </a:r>
            <a:r>
              <a:rPr spc="-10" dirty="0"/>
              <a:t>e</a:t>
            </a:r>
            <a:r>
              <a:rPr dirty="0"/>
              <a:t>szerz</a:t>
            </a:r>
            <a:r>
              <a:rPr spc="-10" dirty="0"/>
              <a:t>é</a:t>
            </a:r>
            <a:r>
              <a:rPr dirty="0"/>
              <a:t>s</a:t>
            </a:r>
            <a:r>
              <a:rPr spc="20" dirty="0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/>
              <a:t>tel</a:t>
            </a:r>
            <a:r>
              <a:rPr spc="-10" dirty="0"/>
              <a:t>j</a:t>
            </a:r>
            <a:r>
              <a:rPr dirty="0"/>
              <a:t>es</a:t>
            </a:r>
            <a:r>
              <a:rPr spc="5" dirty="0"/>
              <a:t> </a:t>
            </a:r>
            <a:r>
              <a:rPr dirty="0"/>
              <a:t>l</a:t>
            </a:r>
            <a:r>
              <a:rPr spc="-10" dirty="0"/>
              <a:t>e</a:t>
            </a:r>
            <a:r>
              <a:rPr dirty="0"/>
              <a:t>fe</a:t>
            </a:r>
            <a:r>
              <a:rPr spc="-10" dirty="0"/>
              <a:t>d</a:t>
            </a:r>
            <a:r>
              <a:rPr dirty="0"/>
              <a:t>és</a:t>
            </a:r>
            <a:endParaRPr sz="2000">
              <a:latin typeface="Arial"/>
              <a:cs typeface="Arial"/>
            </a:endParaRPr>
          </a:p>
          <a:p>
            <a:pPr marL="717550" marR="1111250">
              <a:lnSpc>
                <a:spcPct val="100000"/>
              </a:lnSpc>
              <a:spcBef>
                <a:spcPts val="865"/>
              </a:spcBef>
            </a:pPr>
            <a:r>
              <a:rPr dirty="0">
                <a:latin typeface="Arial"/>
                <a:cs typeface="Arial"/>
              </a:rPr>
              <a:t>Forrásm</a:t>
            </a:r>
            <a:r>
              <a:rPr spc="-1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g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sztás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és i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formác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ók</a:t>
            </a:r>
            <a:r>
              <a:rPr spc="-10" dirty="0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tatás,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</a:t>
            </a:r>
            <a:r>
              <a:rPr spc="-10" dirty="0">
                <a:latin typeface="Arial"/>
                <a:cs typeface="Arial"/>
              </a:rPr>
              <a:t>á</a:t>
            </a:r>
            <a:r>
              <a:rPr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ó</a:t>
            </a:r>
            <a:r>
              <a:rPr dirty="0">
                <a:latin typeface="Arial"/>
                <a:cs typeface="Arial"/>
              </a:rPr>
              <a:t>zati</a:t>
            </a:r>
            <a:r>
              <a:rPr spc="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ko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p</a:t>
            </a:r>
            <a:r>
              <a:rPr spc="-1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rác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ó,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kü</a:t>
            </a:r>
            <a:r>
              <a:rPr spc="-10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ső </a:t>
            </a:r>
            <a:r>
              <a:rPr dirty="0"/>
              <a:t>készt</a:t>
            </a:r>
            <a:r>
              <a:rPr spc="-10" dirty="0"/>
              <a:t>e</a:t>
            </a:r>
            <a:r>
              <a:rPr dirty="0"/>
              <a:t>rmék</a:t>
            </a:r>
            <a:r>
              <a:rPr spc="-10" dirty="0"/>
              <a:t>e</a:t>
            </a:r>
            <a:r>
              <a:rPr dirty="0"/>
              <a:t>k</a:t>
            </a:r>
            <a:r>
              <a:rPr spc="10" dirty="0"/>
              <a:t> </a:t>
            </a:r>
            <a:r>
              <a:rPr dirty="0"/>
              <a:t>b</a:t>
            </a:r>
            <a:r>
              <a:rPr spc="-10" dirty="0"/>
              <a:t>e</a:t>
            </a:r>
            <a:r>
              <a:rPr dirty="0"/>
              <a:t>é</a:t>
            </a:r>
            <a:r>
              <a:rPr spc="-10" dirty="0"/>
              <a:t>p</a:t>
            </a:r>
            <a:r>
              <a:rPr dirty="0"/>
              <a:t>í</a:t>
            </a:r>
            <a:r>
              <a:rPr spc="5" dirty="0"/>
              <a:t>t</a:t>
            </a:r>
            <a:r>
              <a:rPr dirty="0"/>
              <a:t>ése</a:t>
            </a:r>
          </a:p>
          <a:p>
            <a:pPr marL="316865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Minden</a:t>
            </a:r>
            <a:r>
              <a:rPr sz="2000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ö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ny</a:t>
            </a:r>
            <a:r>
              <a:rPr sz="2000" spc="-10" dirty="0">
                <a:solidFill>
                  <a:srgbClr val="FF006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tár</a:t>
            </a:r>
            <a:r>
              <a:rPr sz="2000" spc="-3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egy</a:t>
            </a:r>
            <a:r>
              <a:rPr sz="2000" spc="-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FF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éle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ebb</a:t>
            </a:r>
            <a:r>
              <a:rPr sz="2000" spc="-3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háló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at</a:t>
            </a:r>
            <a:r>
              <a:rPr sz="2000" spc="-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tagja</a:t>
            </a:r>
            <a:r>
              <a:rPr sz="2000" spc="-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kiterjesztett</a:t>
            </a:r>
            <a:r>
              <a:rPr sz="2000" spc="-6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lehető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ége</a:t>
            </a:r>
            <a:r>
              <a:rPr sz="2000" spc="10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kel</a:t>
            </a:r>
            <a:endParaRPr sz="2000">
              <a:latin typeface="Arial"/>
              <a:cs typeface="Arial"/>
            </a:endParaRPr>
          </a:p>
          <a:p>
            <a:pPr marL="31686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0066"/>
                </a:solidFill>
              </a:rPr>
              <a:t>A</a:t>
            </a:r>
            <a:r>
              <a:rPr sz="2000" spc="-114" dirty="0">
                <a:solidFill>
                  <a:srgbClr val="FF0066"/>
                </a:solidFill>
              </a:rPr>
              <a:t> </a:t>
            </a:r>
            <a:r>
              <a:rPr sz="2000" spc="-15" dirty="0">
                <a:solidFill>
                  <a:srgbClr val="FF0066"/>
                </a:solidFill>
              </a:rPr>
              <a:t>f</a:t>
            </a:r>
            <a:r>
              <a:rPr sz="2000" dirty="0">
                <a:solidFill>
                  <a:srgbClr val="FF0066"/>
                </a:solidFill>
              </a:rPr>
              <a:t>elhas</a:t>
            </a:r>
            <a:r>
              <a:rPr sz="2000" spc="5" dirty="0">
                <a:solidFill>
                  <a:srgbClr val="FF0066"/>
                </a:solidFill>
              </a:rPr>
              <a:t>z</a:t>
            </a:r>
            <a:r>
              <a:rPr sz="2000" dirty="0">
                <a:solidFill>
                  <a:srgbClr val="FF0066"/>
                </a:solidFill>
              </a:rPr>
              <a:t>náló</a:t>
            </a:r>
            <a:r>
              <a:rPr sz="2000" spc="-30" dirty="0">
                <a:solidFill>
                  <a:srgbClr val="FF0066"/>
                </a:solidFill>
              </a:rPr>
              <a:t> </a:t>
            </a:r>
            <a:r>
              <a:rPr sz="2000" dirty="0">
                <a:solidFill>
                  <a:srgbClr val="FF0066"/>
                </a:solidFill>
              </a:rPr>
              <a:t>a</a:t>
            </a:r>
            <a:r>
              <a:rPr sz="2000" spc="-20" dirty="0">
                <a:solidFill>
                  <a:srgbClr val="FF0066"/>
                </a:solidFill>
              </a:rPr>
              <a:t> </a:t>
            </a:r>
            <a:r>
              <a:rPr sz="2000" dirty="0">
                <a:solidFill>
                  <a:srgbClr val="FF0066"/>
                </a:solidFill>
              </a:rPr>
              <a:t>kiterjes</a:t>
            </a:r>
            <a:r>
              <a:rPr sz="2000" spc="5" dirty="0">
                <a:solidFill>
                  <a:srgbClr val="FF0066"/>
                </a:solidFill>
              </a:rPr>
              <a:t>z</a:t>
            </a:r>
            <a:r>
              <a:rPr sz="2000" dirty="0">
                <a:solidFill>
                  <a:srgbClr val="FF0066"/>
                </a:solidFill>
              </a:rPr>
              <a:t>te</a:t>
            </a:r>
            <a:r>
              <a:rPr sz="2000" spc="-15" dirty="0">
                <a:solidFill>
                  <a:srgbClr val="FF0066"/>
                </a:solidFill>
              </a:rPr>
              <a:t>t</a:t>
            </a:r>
            <a:r>
              <a:rPr sz="2000" dirty="0">
                <a:solidFill>
                  <a:srgbClr val="FF0066"/>
                </a:solidFill>
              </a:rPr>
              <a:t>t</a:t>
            </a:r>
            <a:r>
              <a:rPr sz="2000" spc="-50" dirty="0">
                <a:solidFill>
                  <a:srgbClr val="FF0066"/>
                </a:solidFill>
              </a:rPr>
              <a:t> </a:t>
            </a:r>
            <a:r>
              <a:rPr sz="2000" dirty="0">
                <a:solidFill>
                  <a:srgbClr val="FF0066"/>
                </a:solidFill>
              </a:rPr>
              <a:t>rend</a:t>
            </a:r>
            <a:r>
              <a:rPr sz="2000" spc="5" dirty="0">
                <a:solidFill>
                  <a:srgbClr val="FF0066"/>
                </a:solidFill>
              </a:rPr>
              <a:t>s</a:t>
            </a:r>
            <a:r>
              <a:rPr sz="2000" dirty="0">
                <a:solidFill>
                  <a:srgbClr val="FF0066"/>
                </a:solidFill>
              </a:rPr>
              <a:t>z</a:t>
            </a:r>
            <a:r>
              <a:rPr sz="2000" spc="-10" dirty="0">
                <a:solidFill>
                  <a:srgbClr val="FF0066"/>
                </a:solidFill>
              </a:rPr>
              <a:t>e</a:t>
            </a:r>
            <a:r>
              <a:rPr sz="2000" dirty="0">
                <a:solidFill>
                  <a:srgbClr val="FF0066"/>
                </a:solidFill>
              </a:rPr>
              <a:t>r</a:t>
            </a:r>
            <a:r>
              <a:rPr sz="2000" spc="-50" dirty="0">
                <a:solidFill>
                  <a:srgbClr val="FF0066"/>
                </a:solidFill>
              </a:rPr>
              <a:t> </a:t>
            </a:r>
            <a:r>
              <a:rPr sz="2000" dirty="0">
                <a:solidFill>
                  <a:srgbClr val="FF0066"/>
                </a:solidFill>
              </a:rPr>
              <a:t>minden</a:t>
            </a:r>
            <a:r>
              <a:rPr sz="2000" spc="-20" dirty="0">
                <a:solidFill>
                  <a:srgbClr val="FF0066"/>
                </a:solidFill>
              </a:rPr>
              <a:t> </a:t>
            </a:r>
            <a:r>
              <a:rPr sz="2000" dirty="0">
                <a:solidFill>
                  <a:srgbClr val="FF0066"/>
                </a:solidFill>
              </a:rPr>
              <a:t>elemét</a:t>
            </a:r>
            <a:r>
              <a:rPr sz="2000" spc="-30" dirty="0">
                <a:solidFill>
                  <a:srgbClr val="FF0066"/>
                </a:solidFill>
              </a:rPr>
              <a:t> </a:t>
            </a:r>
            <a:r>
              <a:rPr sz="2000" dirty="0">
                <a:solidFill>
                  <a:srgbClr val="FF0066"/>
                </a:solidFill>
              </a:rPr>
              <a:t>igén</a:t>
            </a:r>
            <a:r>
              <a:rPr sz="2000" spc="-10" dirty="0">
                <a:solidFill>
                  <a:srgbClr val="FF0066"/>
                </a:solidFill>
              </a:rPr>
              <a:t>y</a:t>
            </a:r>
            <a:r>
              <a:rPr sz="2000" dirty="0">
                <a:solidFill>
                  <a:srgbClr val="FF0066"/>
                </a:solidFill>
              </a:rPr>
              <a:t>be</a:t>
            </a:r>
            <a:r>
              <a:rPr sz="2000" spc="-15" dirty="0">
                <a:solidFill>
                  <a:srgbClr val="FF0066"/>
                </a:solidFill>
              </a:rPr>
              <a:t> </a:t>
            </a:r>
            <a:r>
              <a:rPr sz="2000" spc="-10" dirty="0">
                <a:solidFill>
                  <a:srgbClr val="FF0066"/>
                </a:solidFill>
              </a:rPr>
              <a:t>v</a:t>
            </a:r>
            <a:r>
              <a:rPr sz="2000" dirty="0">
                <a:solidFill>
                  <a:srgbClr val="FF0066"/>
                </a:solidFill>
              </a:rPr>
              <a:t>es</a:t>
            </a:r>
            <a:r>
              <a:rPr sz="2000" spc="5" dirty="0">
                <a:solidFill>
                  <a:srgbClr val="FF0066"/>
                </a:solidFill>
              </a:rPr>
              <a:t>z</a:t>
            </a:r>
            <a:r>
              <a:rPr sz="2000" dirty="0">
                <a:solidFill>
                  <a:srgbClr val="FF0066"/>
                </a:solidFill>
              </a:rPr>
              <a:t>i</a:t>
            </a:r>
            <a:endParaRPr sz="2000"/>
          </a:p>
          <a:p>
            <a:pPr marL="717550">
              <a:lnSpc>
                <a:spcPct val="100000"/>
              </a:lnSpc>
              <a:spcBef>
                <a:spcPts val="484"/>
              </a:spcBef>
            </a:pPr>
            <a:r>
              <a:rPr dirty="0"/>
              <a:t>E</a:t>
            </a:r>
            <a:r>
              <a:rPr spc="-10" dirty="0"/>
              <a:t>g</a:t>
            </a:r>
            <a:r>
              <a:rPr spc="-25" dirty="0"/>
              <a:t>y</a:t>
            </a:r>
            <a:r>
              <a:rPr dirty="0"/>
              <a:t>sé</a:t>
            </a:r>
            <a:r>
              <a:rPr spc="-10" dirty="0"/>
              <a:t>g</a:t>
            </a:r>
            <a:r>
              <a:rPr dirty="0"/>
              <a:t>es</a:t>
            </a:r>
            <a:r>
              <a:rPr spc="30" dirty="0"/>
              <a:t> </a:t>
            </a:r>
            <a:r>
              <a:rPr dirty="0"/>
              <a:t>az</a:t>
            </a:r>
            <a:r>
              <a:rPr spc="-10" dirty="0"/>
              <a:t>o</a:t>
            </a:r>
            <a:r>
              <a:rPr dirty="0"/>
              <a:t>n</a:t>
            </a:r>
            <a:r>
              <a:rPr spc="-10" dirty="0"/>
              <a:t>o</a:t>
            </a:r>
            <a:r>
              <a:rPr dirty="0"/>
              <a:t>sí</a:t>
            </a:r>
            <a:r>
              <a:rPr spc="5" dirty="0"/>
              <a:t>t</a:t>
            </a:r>
            <a:r>
              <a:rPr dirty="0"/>
              <a:t>ás</a:t>
            </a:r>
          </a:p>
          <a:p>
            <a:pPr marL="717550" marR="4350385">
              <a:lnSpc>
                <a:spcPct val="120000"/>
              </a:lnSpc>
            </a:pPr>
            <a:r>
              <a:rPr dirty="0"/>
              <a:t>Sz</a:t>
            </a:r>
            <a:r>
              <a:rPr spc="-10" dirty="0"/>
              <a:t>é</a:t>
            </a:r>
            <a:r>
              <a:rPr dirty="0"/>
              <a:t>l</a:t>
            </a:r>
            <a:r>
              <a:rPr spc="-10" dirty="0"/>
              <a:t>e</a:t>
            </a:r>
            <a:r>
              <a:rPr dirty="0"/>
              <a:t>se</a:t>
            </a:r>
            <a:r>
              <a:rPr spc="-10" dirty="0"/>
              <a:t>b</a:t>
            </a:r>
            <a:r>
              <a:rPr dirty="0"/>
              <a:t>b</a:t>
            </a:r>
            <a:r>
              <a:rPr spc="20" dirty="0"/>
              <a:t> </a:t>
            </a:r>
            <a:r>
              <a:rPr dirty="0"/>
              <a:t>forrá</a:t>
            </a:r>
            <a:r>
              <a:rPr spc="-5" dirty="0"/>
              <a:t>s</a:t>
            </a:r>
            <a:r>
              <a:rPr dirty="0"/>
              <a:t>- és tu</a:t>
            </a:r>
            <a:r>
              <a:rPr spc="-10" dirty="0"/>
              <a:t>d</a:t>
            </a:r>
            <a:r>
              <a:rPr dirty="0"/>
              <a:t>ás</a:t>
            </a:r>
            <a:r>
              <a:rPr spc="-10" dirty="0"/>
              <a:t>a</a:t>
            </a:r>
            <a:r>
              <a:rPr dirty="0"/>
              <a:t>n</a:t>
            </a:r>
            <a:r>
              <a:rPr spc="-30" dirty="0"/>
              <a:t>y</a:t>
            </a:r>
            <a:r>
              <a:rPr dirty="0"/>
              <a:t>ag Fizik</a:t>
            </a:r>
            <a:r>
              <a:rPr spc="-10" dirty="0"/>
              <a:t>a</a:t>
            </a:r>
            <a:r>
              <a:rPr dirty="0"/>
              <a:t>i</a:t>
            </a:r>
            <a:r>
              <a:rPr spc="10" dirty="0"/>
              <a:t> </a:t>
            </a:r>
            <a:r>
              <a:rPr dirty="0"/>
              <a:t>kor</a:t>
            </a:r>
            <a:r>
              <a:rPr spc="-10" dirty="0"/>
              <a:t>l</a:t>
            </a:r>
            <a:r>
              <a:rPr dirty="0"/>
              <a:t>át</a:t>
            </a:r>
            <a:r>
              <a:rPr spc="-10" dirty="0"/>
              <a:t>o</a:t>
            </a:r>
            <a:r>
              <a:rPr dirty="0"/>
              <a:t>zás</a:t>
            </a:r>
            <a:r>
              <a:rPr spc="5" dirty="0"/>
              <a:t> </a:t>
            </a:r>
            <a:r>
              <a:rPr dirty="0"/>
              <a:t>n</a:t>
            </a:r>
            <a:r>
              <a:rPr spc="-10" dirty="0"/>
              <a:t>é</a:t>
            </a:r>
            <a:r>
              <a:rPr dirty="0"/>
              <a:t>lk</a:t>
            </a:r>
            <a:r>
              <a:rPr spc="-10" dirty="0"/>
              <a:t>ü</a:t>
            </a:r>
            <a:r>
              <a:rPr dirty="0"/>
              <a:t>l</a:t>
            </a:r>
            <a:r>
              <a:rPr spc="10" dirty="0"/>
              <a:t> </a:t>
            </a:r>
            <a:r>
              <a:rPr dirty="0"/>
              <a:t>h</a:t>
            </a:r>
            <a:r>
              <a:rPr spc="-10" dirty="0"/>
              <a:t>a</a:t>
            </a:r>
            <a:r>
              <a:rPr dirty="0"/>
              <a:t>szn</a:t>
            </a:r>
            <a:r>
              <a:rPr spc="-10" dirty="0"/>
              <a:t>á</a:t>
            </a:r>
            <a:r>
              <a:rPr dirty="0"/>
              <a:t>l</a:t>
            </a:r>
            <a:r>
              <a:rPr spc="-10" dirty="0"/>
              <a:t>j</a:t>
            </a:r>
            <a:r>
              <a:rPr dirty="0"/>
              <a:t>a</a:t>
            </a:r>
          </a:p>
          <a:p>
            <a:pPr marL="717550" marR="3338195">
              <a:lnSpc>
                <a:spcPct val="120000"/>
              </a:lnSpc>
            </a:pPr>
            <a:r>
              <a:rPr dirty="0">
                <a:solidFill>
                  <a:srgbClr val="FF0066"/>
                </a:solidFill>
              </a:rPr>
              <a:t>K</a:t>
            </a:r>
            <a:r>
              <a:rPr spc="-10" dirty="0">
                <a:solidFill>
                  <a:srgbClr val="FF0066"/>
                </a:solidFill>
              </a:rPr>
              <a:t>on</a:t>
            </a:r>
            <a:r>
              <a:rPr dirty="0">
                <a:solidFill>
                  <a:srgbClr val="FF0066"/>
                </a:solidFill>
              </a:rPr>
              <a:t>sz</a:t>
            </a:r>
            <a:r>
              <a:rPr spc="-10" dirty="0">
                <a:solidFill>
                  <a:srgbClr val="FF0066"/>
                </a:solidFill>
              </a:rPr>
              <a:t>o</a:t>
            </a:r>
            <a:r>
              <a:rPr dirty="0">
                <a:solidFill>
                  <a:srgbClr val="FF0066"/>
                </a:solidFill>
              </a:rPr>
              <a:t>l</a:t>
            </a:r>
            <a:r>
              <a:rPr spc="-10" dirty="0">
                <a:solidFill>
                  <a:srgbClr val="FF0066"/>
                </a:solidFill>
              </a:rPr>
              <a:t>idá</a:t>
            </a:r>
            <a:r>
              <a:rPr dirty="0">
                <a:solidFill>
                  <a:srgbClr val="FF0066"/>
                </a:solidFill>
              </a:rPr>
              <a:t>lt</a:t>
            </a:r>
            <a:r>
              <a:rPr spc="20" dirty="0">
                <a:solidFill>
                  <a:srgbClr val="FF0066"/>
                </a:solidFill>
              </a:rPr>
              <a:t> </a:t>
            </a:r>
            <a:r>
              <a:rPr spc="-10" dirty="0">
                <a:solidFill>
                  <a:srgbClr val="FF0066"/>
                </a:solidFill>
              </a:rPr>
              <a:t>a</a:t>
            </a:r>
            <a:r>
              <a:rPr dirty="0">
                <a:solidFill>
                  <a:srgbClr val="FF0066"/>
                </a:solidFill>
              </a:rPr>
              <a:t>l</a:t>
            </a:r>
            <a:r>
              <a:rPr spc="-15" dirty="0">
                <a:solidFill>
                  <a:srgbClr val="FF0066"/>
                </a:solidFill>
              </a:rPr>
              <a:t>a</a:t>
            </a:r>
            <a:r>
              <a:rPr dirty="0">
                <a:solidFill>
                  <a:srgbClr val="FF0066"/>
                </a:solidFill>
              </a:rPr>
              <a:t>cs</a:t>
            </a:r>
            <a:r>
              <a:rPr spc="-10" dirty="0">
                <a:solidFill>
                  <a:srgbClr val="FF0066"/>
                </a:solidFill>
              </a:rPr>
              <a:t>on</a:t>
            </a:r>
            <a:r>
              <a:rPr spc="-160" dirty="0">
                <a:solidFill>
                  <a:srgbClr val="FF0066"/>
                </a:solidFill>
              </a:rPr>
              <a:t>y</a:t>
            </a:r>
            <a:r>
              <a:rPr dirty="0">
                <a:solidFill>
                  <a:srgbClr val="FF0066"/>
                </a:solidFill>
              </a:rPr>
              <a:t>,</a:t>
            </a:r>
            <a:r>
              <a:rPr spc="40" dirty="0">
                <a:solidFill>
                  <a:srgbClr val="FF0066"/>
                </a:solidFill>
              </a:rPr>
              <a:t> </a:t>
            </a:r>
            <a:r>
              <a:rPr dirty="0">
                <a:solidFill>
                  <a:srgbClr val="FF0066"/>
                </a:solidFill>
              </a:rPr>
              <a:t>m</a:t>
            </a:r>
            <a:r>
              <a:rPr spc="-10" dirty="0">
                <a:solidFill>
                  <a:srgbClr val="FF0066"/>
                </a:solidFill>
              </a:rPr>
              <a:t>ego</a:t>
            </a:r>
            <a:r>
              <a:rPr dirty="0">
                <a:solidFill>
                  <a:srgbClr val="FF0066"/>
                </a:solidFill>
              </a:rPr>
              <a:t>szt</a:t>
            </a:r>
            <a:r>
              <a:rPr spc="-10" dirty="0">
                <a:solidFill>
                  <a:srgbClr val="FF0066"/>
                </a:solidFill>
              </a:rPr>
              <a:t>o</a:t>
            </a:r>
            <a:r>
              <a:rPr dirty="0">
                <a:solidFill>
                  <a:srgbClr val="FF0066"/>
                </a:solidFill>
              </a:rPr>
              <a:t>tt kö</a:t>
            </a:r>
            <a:r>
              <a:rPr spc="-10" dirty="0">
                <a:solidFill>
                  <a:srgbClr val="FF0066"/>
                </a:solidFill>
              </a:rPr>
              <a:t>l</a:t>
            </a:r>
            <a:r>
              <a:rPr dirty="0">
                <a:solidFill>
                  <a:srgbClr val="FF0066"/>
                </a:solidFill>
              </a:rPr>
              <a:t>tsé</a:t>
            </a:r>
            <a:r>
              <a:rPr spc="-15" dirty="0">
                <a:solidFill>
                  <a:srgbClr val="FF0066"/>
                </a:solidFill>
              </a:rPr>
              <a:t>g</a:t>
            </a:r>
            <a:r>
              <a:rPr spc="-10" dirty="0">
                <a:solidFill>
                  <a:srgbClr val="FF0066"/>
                </a:solidFill>
              </a:rPr>
              <a:t>e</a:t>
            </a:r>
            <a:r>
              <a:rPr dirty="0">
                <a:solidFill>
                  <a:srgbClr val="FF0066"/>
                </a:solidFill>
              </a:rPr>
              <a:t>k </a:t>
            </a:r>
            <a:r>
              <a:rPr dirty="0"/>
              <a:t>H</a:t>
            </a:r>
            <a:r>
              <a:rPr spc="-10" dirty="0"/>
              <a:t>a</a:t>
            </a:r>
            <a:r>
              <a:rPr dirty="0"/>
              <a:t>rdv</a:t>
            </a:r>
            <a:r>
              <a:rPr spc="-10" dirty="0"/>
              <a:t>e</a:t>
            </a:r>
            <a:r>
              <a:rPr spc="-100" dirty="0"/>
              <a:t>r</a:t>
            </a:r>
            <a:r>
              <a:rPr dirty="0"/>
              <a:t>,</a:t>
            </a:r>
            <a:r>
              <a:rPr spc="5" dirty="0"/>
              <a:t> </a:t>
            </a:r>
            <a:r>
              <a:rPr dirty="0"/>
              <a:t>szoftve</a:t>
            </a:r>
            <a:r>
              <a:rPr spc="-100" dirty="0"/>
              <a:t>r</a:t>
            </a:r>
            <a:r>
              <a:rPr dirty="0"/>
              <a:t>, f</a:t>
            </a:r>
            <a:r>
              <a:rPr spc="-10" dirty="0"/>
              <a:t>e</a:t>
            </a:r>
            <a:r>
              <a:rPr dirty="0"/>
              <a:t>n</a:t>
            </a:r>
            <a:r>
              <a:rPr spc="-10" dirty="0"/>
              <a:t>n</a:t>
            </a:r>
            <a:r>
              <a:rPr dirty="0"/>
              <a:t>tartás, sza</a:t>
            </a:r>
            <a:r>
              <a:rPr spc="-10" dirty="0"/>
              <a:t>b</a:t>
            </a:r>
            <a:r>
              <a:rPr dirty="0"/>
              <a:t>á</a:t>
            </a:r>
            <a:r>
              <a:rPr spc="-10" dirty="0"/>
              <a:t>l</a:t>
            </a:r>
            <a:r>
              <a:rPr spc="-25" dirty="0"/>
              <a:t>y</a:t>
            </a:r>
            <a:r>
              <a:rPr dirty="0"/>
              <a:t>oz</a:t>
            </a:r>
            <a:r>
              <a:rPr spc="-10" dirty="0"/>
              <a:t>á</a:t>
            </a:r>
            <a:r>
              <a:rPr dirty="0"/>
              <a:t>s A</a:t>
            </a:r>
            <a:r>
              <a:rPr spc="-10" dirty="0"/>
              <a:t>d</a:t>
            </a:r>
            <a:r>
              <a:rPr dirty="0"/>
              <a:t>atfe</a:t>
            </a:r>
            <a:r>
              <a:rPr spc="-10" dirty="0"/>
              <a:t>l</a:t>
            </a:r>
            <a:r>
              <a:rPr dirty="0"/>
              <a:t>d</a:t>
            </a:r>
            <a:r>
              <a:rPr spc="-10" dirty="0"/>
              <a:t>o</a:t>
            </a:r>
            <a:r>
              <a:rPr dirty="0"/>
              <a:t>l</a:t>
            </a:r>
            <a:r>
              <a:rPr spc="-10" dirty="0"/>
              <a:t>g</a:t>
            </a:r>
            <a:r>
              <a:rPr dirty="0"/>
              <a:t>oz</a:t>
            </a:r>
            <a:r>
              <a:rPr spc="-10" dirty="0"/>
              <a:t>á</a:t>
            </a:r>
            <a:r>
              <a:rPr dirty="0"/>
              <a:t>s</a:t>
            </a:r>
            <a:r>
              <a:rPr spc="25" dirty="0"/>
              <a:t> </a:t>
            </a:r>
            <a:r>
              <a:rPr dirty="0"/>
              <a:t>cso</a:t>
            </a:r>
            <a:r>
              <a:rPr spc="-10" dirty="0"/>
              <a:t>p</a:t>
            </a:r>
            <a:r>
              <a:rPr dirty="0"/>
              <a:t>ort</a:t>
            </a:r>
            <a:r>
              <a:rPr spc="-10" dirty="0"/>
              <a:t>o</a:t>
            </a:r>
            <a:r>
              <a:rPr dirty="0"/>
              <a:t>n</a:t>
            </a:r>
            <a:r>
              <a:rPr spc="5" dirty="0"/>
              <a:t> </a:t>
            </a:r>
            <a:r>
              <a:rPr dirty="0"/>
              <a:t>b</a:t>
            </a:r>
            <a:r>
              <a:rPr spc="-10" dirty="0"/>
              <a:t>e</a:t>
            </a:r>
            <a:r>
              <a:rPr dirty="0"/>
              <a:t>l</a:t>
            </a:r>
            <a:r>
              <a:rPr spc="-10" dirty="0"/>
              <a:t>ü</a:t>
            </a:r>
            <a:r>
              <a:rPr dirty="0"/>
              <a:t>l</a:t>
            </a:r>
          </a:p>
          <a:p>
            <a:pPr marL="717550">
              <a:lnSpc>
                <a:spcPts val="2140"/>
              </a:lnSpc>
              <a:spcBef>
                <a:spcPts val="430"/>
              </a:spcBef>
            </a:pPr>
            <a:r>
              <a:rPr spc="-60" dirty="0"/>
              <a:t>T</a:t>
            </a:r>
            <a:r>
              <a:rPr dirty="0"/>
              <a:t>u</a:t>
            </a:r>
            <a:r>
              <a:rPr spc="-10" dirty="0"/>
              <a:t>d</a:t>
            </a:r>
            <a:r>
              <a:rPr dirty="0"/>
              <a:t>ás,</a:t>
            </a:r>
            <a:r>
              <a:rPr spc="-10" dirty="0"/>
              <a:t> </a:t>
            </a:r>
            <a:r>
              <a:rPr dirty="0"/>
              <a:t>e</a:t>
            </a:r>
            <a:r>
              <a:rPr spc="-10" dirty="0"/>
              <a:t>g</a:t>
            </a:r>
            <a:r>
              <a:rPr spc="-25" dirty="0"/>
              <a:t>y</a:t>
            </a:r>
            <a:r>
              <a:rPr dirty="0"/>
              <a:t>e</a:t>
            </a:r>
            <a:r>
              <a:rPr spc="-10" dirty="0"/>
              <a:t>d</a:t>
            </a:r>
            <a:r>
              <a:rPr dirty="0"/>
              <a:t>i</a:t>
            </a:r>
            <a:r>
              <a:rPr spc="45" dirty="0"/>
              <a:t> </a:t>
            </a:r>
            <a:r>
              <a:rPr dirty="0"/>
              <a:t>a</a:t>
            </a:r>
            <a:r>
              <a:rPr spc="-10" dirty="0"/>
              <a:t>d</a:t>
            </a:r>
            <a:r>
              <a:rPr dirty="0"/>
              <a:t>ottsá</a:t>
            </a:r>
            <a:r>
              <a:rPr spc="-10" dirty="0"/>
              <a:t>g</a:t>
            </a:r>
            <a:r>
              <a:rPr dirty="0"/>
              <a:t>ok</a:t>
            </a:r>
            <a:r>
              <a:rPr spc="5" dirty="0"/>
              <a:t> </a:t>
            </a:r>
            <a:r>
              <a:rPr dirty="0"/>
              <a:t>b</a:t>
            </a:r>
            <a:r>
              <a:rPr spc="-10" dirty="0"/>
              <a:t>e</a:t>
            </a:r>
            <a:r>
              <a:rPr dirty="0"/>
              <a:t>é</a:t>
            </a:r>
            <a:r>
              <a:rPr spc="-10" dirty="0"/>
              <a:t>p</a:t>
            </a:r>
            <a:r>
              <a:rPr dirty="0"/>
              <a:t>í</a:t>
            </a:r>
            <a:r>
              <a:rPr spc="5" dirty="0"/>
              <a:t>t</a:t>
            </a:r>
            <a:r>
              <a:rPr dirty="0"/>
              <a:t>ése</a:t>
            </a:r>
            <a:r>
              <a:rPr spc="5" dirty="0"/>
              <a:t> </a:t>
            </a:r>
            <a:r>
              <a:rPr dirty="0"/>
              <a:t>a r</a:t>
            </a:r>
            <a:r>
              <a:rPr spc="-10" dirty="0"/>
              <a:t>e</a:t>
            </a:r>
            <a:r>
              <a:rPr dirty="0"/>
              <a:t>n</a:t>
            </a:r>
            <a:r>
              <a:rPr spc="-10" dirty="0"/>
              <a:t>d</a:t>
            </a:r>
            <a:r>
              <a:rPr dirty="0"/>
              <a:t>szer</a:t>
            </a:r>
            <a:r>
              <a:rPr spc="-10" dirty="0"/>
              <a:t>b</a:t>
            </a:r>
            <a:r>
              <a:rPr dirty="0"/>
              <a:t>e</a:t>
            </a:r>
          </a:p>
        </p:txBody>
      </p:sp>
      <p:sp>
        <p:nvSpPr>
          <p:cNvPr id="17" name="object 17"/>
          <p:cNvSpPr/>
          <p:nvPr/>
        </p:nvSpPr>
        <p:spPr>
          <a:xfrm>
            <a:off x="5918200" y="6083300"/>
            <a:ext cx="830262" cy="622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66126" y="3806825"/>
            <a:ext cx="858837" cy="612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61100" y="3808412"/>
            <a:ext cx="865187" cy="6111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39126" y="6057900"/>
            <a:ext cx="846137" cy="635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7487" y="231775"/>
            <a:ext cx="2003425" cy="3714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26123" y="4709159"/>
            <a:ext cx="2182368" cy="11521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52032" y="4733544"/>
            <a:ext cx="2182367" cy="11536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40475" y="4414837"/>
            <a:ext cx="2179447" cy="17113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75626" y="1314386"/>
            <a:ext cx="1290574" cy="8683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57031" y="5085588"/>
            <a:ext cx="583692" cy="3962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32775" y="5060950"/>
            <a:ext cx="580921" cy="3933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49551" y="6184391"/>
            <a:ext cx="637032" cy="4328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98776" y="6397752"/>
            <a:ext cx="94487" cy="761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03932" y="6184391"/>
            <a:ext cx="2859023" cy="4328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25676" y="6161087"/>
            <a:ext cx="633367" cy="4285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75535" y="6373964"/>
            <a:ext cx="90547" cy="727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80028" y="6161087"/>
            <a:ext cx="2855622" cy="42856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9431" y="6138671"/>
            <a:ext cx="633984" cy="4602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5175" y="6115050"/>
            <a:ext cx="631760" cy="4571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65400">
              <a:lnSpc>
                <a:spcPct val="100000"/>
              </a:lnSpc>
            </a:pPr>
            <a:r>
              <a:rPr sz="3200" dirty="0">
                <a:solidFill>
                  <a:srgbClr val="3333CC"/>
                </a:solidFill>
              </a:rPr>
              <a:t>A</a:t>
            </a:r>
            <a:r>
              <a:rPr sz="3200" spc="-185" dirty="0">
                <a:solidFill>
                  <a:srgbClr val="3333CC"/>
                </a:solidFill>
              </a:rPr>
              <a:t> </a:t>
            </a:r>
            <a:r>
              <a:rPr sz="3200" dirty="0">
                <a:solidFill>
                  <a:srgbClr val="3333CC"/>
                </a:solidFill>
              </a:rPr>
              <a:t>„we</a:t>
            </a:r>
            <a:r>
              <a:rPr sz="3200" spc="-10" dirty="0">
                <a:solidFill>
                  <a:srgbClr val="3333CC"/>
                </a:solidFill>
              </a:rPr>
              <a:t>b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-</a:t>
            </a:r>
            <a:r>
              <a:rPr sz="3200" dirty="0">
                <a:solidFill>
                  <a:srgbClr val="3333CC"/>
                </a:solidFill>
              </a:rPr>
              <a:t>s</a:t>
            </a:r>
            <a:r>
              <a:rPr sz="3200" spc="5" dirty="0">
                <a:solidFill>
                  <a:srgbClr val="3333CC"/>
                </a:solidFill>
              </a:rPr>
              <a:t>c</a:t>
            </a:r>
            <a:r>
              <a:rPr sz="3200" dirty="0">
                <a:solidFill>
                  <a:srgbClr val="3333CC"/>
                </a:solidFill>
              </a:rPr>
              <a:t>al</a:t>
            </a:r>
            <a:r>
              <a:rPr sz="3200" spc="-15" dirty="0">
                <a:solidFill>
                  <a:srgbClr val="3333CC"/>
                </a:solidFill>
              </a:rPr>
              <a:t>e</a:t>
            </a:r>
            <a:r>
              <a:rPr sz="3200" dirty="0">
                <a:solidFill>
                  <a:srgbClr val="3333CC"/>
                </a:solidFill>
              </a:rPr>
              <a:t>”</a:t>
            </a:r>
            <a:r>
              <a:rPr sz="3200" spc="-40" dirty="0">
                <a:solidFill>
                  <a:srgbClr val="3333CC"/>
                </a:solidFill>
              </a:rPr>
              <a:t> </a:t>
            </a:r>
            <a:r>
              <a:rPr sz="3200" dirty="0">
                <a:solidFill>
                  <a:srgbClr val="3333CC"/>
                </a:solidFill>
              </a:rPr>
              <a:t>–</a:t>
            </a:r>
            <a:r>
              <a:rPr sz="3200" spc="-5" dirty="0">
                <a:solidFill>
                  <a:srgbClr val="3333CC"/>
                </a:solidFill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á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lóza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 ko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ráció</a:t>
            </a:r>
            <a:endParaRPr sz="3200">
              <a:latin typeface="Arial"/>
              <a:cs typeface="Arial"/>
            </a:endParaRPr>
          </a:p>
          <a:p>
            <a:pPr marL="5610860">
              <a:lnSpc>
                <a:spcPct val="100000"/>
              </a:lnSpc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és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ter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ékstruktú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4625" y="1184275"/>
            <a:ext cx="2911475" cy="1603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5100" y="2986023"/>
            <a:ext cx="3000375" cy="1838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487" y="231775"/>
            <a:ext cx="2003425" cy="371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4062" y="923988"/>
            <a:ext cx="1793875" cy="522605"/>
          </a:xfrm>
          <a:custGeom>
            <a:avLst/>
            <a:gdLst/>
            <a:ahLst/>
            <a:cxnLst/>
            <a:rect l="l" t="t" r="r" b="b"/>
            <a:pathLst>
              <a:path w="1793875" h="522605">
                <a:moveTo>
                  <a:pt x="0" y="522287"/>
                </a:moveTo>
                <a:lnTo>
                  <a:pt x="1793875" y="522287"/>
                </a:lnTo>
                <a:lnTo>
                  <a:pt x="1793875" y="0"/>
                </a:lnTo>
                <a:lnTo>
                  <a:pt x="0" y="0"/>
                </a:lnTo>
                <a:lnTo>
                  <a:pt x="0" y="522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062" y="923988"/>
            <a:ext cx="1793875" cy="522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38703" y="1259077"/>
            <a:ext cx="4917694" cy="554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14700" y="1828800"/>
            <a:ext cx="5626100" cy="1612900"/>
          </a:xfrm>
          <a:prstGeom prst="rect">
            <a:avLst/>
          </a:prstGeom>
          <a:ln w="9525">
            <a:solidFill>
              <a:srgbClr val="84C22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inde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1800" spc="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ön</a:t>
            </a:r>
            <a:r>
              <a:rPr sz="1800" spc="-30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vtári</a:t>
            </a:r>
            <a:r>
              <a:rPr sz="1800" spc="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un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fo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1800" spc="-30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1800" spc="4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0066"/>
                </a:solidFill>
                <a:latin typeface="Arial"/>
                <a:cs typeface="Arial"/>
              </a:rPr>
              <a:t>w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ebe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86995" marR="66103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fu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kció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ető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 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író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rek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rd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ól (kö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csö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zés,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3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pítás,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tölt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s,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más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t,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t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 szöv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g,</a:t>
            </a:r>
            <a:r>
              <a:rPr sz="1800" spc="-9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Amaz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vás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s,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ce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zsme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t,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há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ti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log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iz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000066"/>
                </a:solidFill>
                <a:latin typeface="Arial"/>
                <a:cs typeface="Arial"/>
              </a:rPr>
              <a:t>w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spc="-45" dirty="0">
                <a:solidFill>
                  <a:srgbClr val="000066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…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3425" y="3544951"/>
            <a:ext cx="5705475" cy="1749425"/>
          </a:xfrm>
          <a:prstGeom prst="rect">
            <a:avLst/>
          </a:prstGeom>
          <a:ln w="9525">
            <a:solidFill>
              <a:srgbClr val="84C22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1800" b="1" spc="-35" dirty="0">
                <a:solidFill>
                  <a:srgbClr val="000066"/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orl</a:t>
            </a:r>
            <a:r>
              <a:rPr sz="1800" b="1" spc="5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1800" b="1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t®</a:t>
            </a:r>
            <a:r>
              <a:rPr sz="1800" b="1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b="1" spc="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1800" b="1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86995" marR="477520">
              <a:lnSpc>
                <a:spcPct val="100000"/>
              </a:lnSpc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6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0+ mil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ió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ektr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kus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cikk, 23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mil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ió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tál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tétel Go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oks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 Hat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rust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dsz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rek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ől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is;</a:t>
            </a:r>
            <a:endParaRPr sz="18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</a:pP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ks (tart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jeg</a:t>
            </a:r>
            <a:r>
              <a:rPr sz="1800" spc="-3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l,</a:t>
            </a:r>
            <a:r>
              <a:rPr sz="1800" spc="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rít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éppe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l,</a:t>
            </a:r>
            <a:endParaRPr sz="18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ism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rtetőv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l),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2 mi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kö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v…</a:t>
            </a:r>
            <a:endParaRPr sz="18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res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 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tett saj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t,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t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áv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li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és te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 re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dsz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rb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ő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5900" y="5032375"/>
            <a:ext cx="2921000" cy="18256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38500" y="5410198"/>
            <a:ext cx="5689600" cy="1419225"/>
          </a:xfrm>
          <a:prstGeom prst="rect">
            <a:avLst/>
          </a:prstGeom>
          <a:ln w="9525">
            <a:solidFill>
              <a:srgbClr val="84C22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er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FF0066"/>
                </a:solidFill>
                <a:latin typeface="Arial"/>
                <a:cs typeface="Arial"/>
              </a:rPr>
              <a:t>í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v</a:t>
            </a:r>
            <a:r>
              <a:rPr sz="1800" spc="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kísérl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tező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kö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1800" spc="-25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vtári</a:t>
            </a:r>
            <a:r>
              <a:rPr sz="1800" spc="3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mű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1800" spc="-25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ek</a:t>
            </a:r>
            <a:endParaRPr sz="1800">
              <a:latin typeface="Arial"/>
              <a:cs typeface="Arial"/>
            </a:endParaRPr>
          </a:p>
          <a:p>
            <a:pPr marL="86995">
              <a:lnSpc>
                <a:spcPts val="2105"/>
              </a:lnSpc>
              <a:spcBef>
                <a:spcPts val="975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Fe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si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po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rtál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tö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th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tő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ftv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l,</a:t>
            </a:r>
            <a:endParaRPr sz="1800">
              <a:latin typeface="Arial"/>
              <a:cs typeface="Arial"/>
            </a:endParaRPr>
          </a:p>
          <a:p>
            <a:pPr marL="86995">
              <a:lnSpc>
                <a:spcPts val="2105"/>
              </a:lnSpc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készt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rmék me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sokk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969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ezt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tett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0066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orkflow</a:t>
            </a:r>
            <a:r>
              <a:rPr sz="1800" spc="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–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ték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ny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rác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7820" y="76676"/>
            <a:ext cx="6343650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Új g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rációs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könyvtári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orm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tika öss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z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zése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6850" y="1217675"/>
            <a:ext cx="8749030" cy="5640705"/>
          </a:xfrm>
          <a:custGeom>
            <a:avLst/>
            <a:gdLst/>
            <a:ahLst/>
            <a:cxnLst/>
            <a:rect l="l" t="t" r="r" b="b"/>
            <a:pathLst>
              <a:path w="8749030" h="5640705">
                <a:moveTo>
                  <a:pt x="8748776" y="5640320"/>
                </a:moveTo>
                <a:lnTo>
                  <a:pt x="8748776" y="0"/>
                </a:lnTo>
                <a:lnTo>
                  <a:pt x="0" y="0"/>
                </a:lnTo>
                <a:lnTo>
                  <a:pt x="0" y="5640320"/>
                </a:lnTo>
              </a:path>
            </a:pathLst>
          </a:custGeom>
          <a:ln w="9525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8290" y="1347216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8290" y="1743455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290" y="2414016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8290" y="3084448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8290" y="3755135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8290" y="4425569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8290" y="4821935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8290" y="5218176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8290" y="5614352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8290" y="6406832"/>
            <a:ext cx="126491" cy="134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8540" y="1261126"/>
            <a:ext cx="8055609" cy="534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szolgáltatásokat</a:t>
            </a:r>
            <a:r>
              <a:rPr sz="2000" spc="-4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2000" i="1" spc="5" dirty="0">
                <a:solidFill>
                  <a:srgbClr val="FF0066"/>
                </a:solidFill>
                <a:latin typeface="Arial"/>
                <a:cs typeface="Arial"/>
              </a:rPr>
              <a:t>ö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2000" i="1" spc="5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vtárak</a:t>
            </a:r>
            <a:r>
              <a:rPr sz="2000" i="1" spc="-5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falain</a:t>
            </a:r>
            <a:r>
              <a:rPr sz="2000" i="1" spc="-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kívülre</a:t>
            </a:r>
            <a:r>
              <a:rPr sz="2000" i="1" spc="-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is</a:t>
            </a:r>
            <a:r>
              <a:rPr sz="2000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elhelyezik</a:t>
            </a:r>
            <a:r>
              <a:rPr sz="2000" spc="-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(G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ogle</a:t>
            </a:r>
            <a:r>
              <a:rPr sz="2000" spc="-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stb.)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radicionális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ny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tári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mu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ka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 háló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aton</a:t>
            </a:r>
            <a:r>
              <a:rPr sz="20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fol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ik az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adat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eldolgozá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égfelhasználók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ki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zolgálá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áig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  <a:spcBef>
                <a:spcPts val="720"/>
              </a:spcBef>
            </a:pP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Au</a:t>
            </a:r>
            <a:r>
              <a:rPr sz="2000" i="1" spc="-10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2000" i="1" spc="-15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atizálható</a:t>
            </a:r>
            <a:r>
              <a:rPr sz="2000" i="1" spc="-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2000" i="1" spc="5" dirty="0">
                <a:solidFill>
                  <a:srgbClr val="FF0066"/>
                </a:solidFill>
                <a:latin typeface="Arial"/>
                <a:cs typeface="Arial"/>
              </a:rPr>
              <a:t>ö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2000" i="1" spc="5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vtári</a:t>
            </a:r>
            <a:r>
              <a:rPr sz="2000" i="1" spc="-4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hát</a:t>
            </a:r>
            <a:r>
              <a:rPr sz="2000" i="1" spc="-10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ér</a:t>
            </a:r>
            <a:r>
              <a:rPr sz="2000" i="1" spc="-15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un</a:t>
            </a:r>
            <a:r>
              <a:rPr sz="2000" i="1" spc="5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á</a:t>
            </a:r>
            <a:r>
              <a:rPr sz="2000" i="1" spc="10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,</a:t>
            </a:r>
            <a:r>
              <a:rPr sz="2000" spc="-4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FF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olgáltatási</a:t>
            </a:r>
            <a:r>
              <a:rPr sz="2000" spc="-3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és</a:t>
            </a:r>
            <a:r>
              <a:rPr sz="2000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fejles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tési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„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ellé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tár”</a:t>
            </a:r>
            <a:r>
              <a:rPr sz="2000" spc="-5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ö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ö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000" spc="-3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web</a:t>
            </a:r>
            <a:r>
              <a:rPr sz="2000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oldala</a:t>
            </a:r>
            <a:r>
              <a:rPr sz="2000" spc="10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on,</a:t>
            </a:r>
            <a:r>
              <a:rPr sz="2000" spc="-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ö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ö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000" spc="-3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fejles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tési</a:t>
            </a:r>
            <a:r>
              <a:rPr sz="2000" spc="-3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plat</a:t>
            </a:r>
            <a:r>
              <a:rPr sz="2000" spc="-10" dirty="0">
                <a:solidFill>
                  <a:srgbClr val="FF0066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ormok,</a:t>
            </a:r>
            <a:r>
              <a:rPr sz="2000" spc="-4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proje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tek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  <a:spcBef>
                <a:spcPts val="720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Szabadon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ha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álható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forr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sok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maga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abb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intű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olgáltatások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kiala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í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ásához</a:t>
            </a:r>
            <a:r>
              <a:rPr sz="2000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irtuális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katalóguso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an</a:t>
            </a:r>
            <a:endParaRPr sz="2000">
              <a:latin typeface="Arial"/>
              <a:cs typeface="Arial"/>
            </a:endParaRPr>
          </a:p>
          <a:p>
            <a:pPr marL="12700" marR="276225">
              <a:lnSpc>
                <a:spcPts val="2160"/>
              </a:lnSpc>
              <a:spcBef>
                <a:spcPts val="995"/>
              </a:spcBef>
            </a:pPr>
            <a:r>
              <a:rPr sz="2000" i="1" spc="-70" dirty="0">
                <a:solidFill>
                  <a:srgbClr val="FF0066"/>
                </a:solidFill>
                <a:latin typeface="Arial"/>
                <a:cs typeface="Arial"/>
              </a:rPr>
              <a:t>„</a:t>
            </a:r>
            <a:r>
              <a:rPr sz="2000" i="1" spc="15" dirty="0">
                <a:solidFill>
                  <a:srgbClr val="FF0066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lou</a:t>
            </a:r>
            <a:r>
              <a:rPr sz="2000" i="1" spc="10" dirty="0">
                <a:solidFill>
                  <a:srgbClr val="FF0066"/>
                </a:solidFill>
                <a:latin typeface="Arial"/>
                <a:cs typeface="Arial"/>
              </a:rPr>
              <a:t>d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”</a:t>
            </a:r>
            <a:r>
              <a:rPr sz="2000" i="1" spc="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technika</a:t>
            </a:r>
            <a:r>
              <a:rPr sz="2000" i="1" spc="-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-</a:t>
            </a:r>
            <a:r>
              <a:rPr sz="2000" i="1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nem</a:t>
            </a:r>
            <a:r>
              <a:rPr sz="2000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c</a:t>
            </a:r>
            <a:r>
              <a:rPr sz="2000" spc="10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ak</a:t>
            </a:r>
            <a:r>
              <a:rPr sz="2000" spc="-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adatai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at</a:t>
            </a:r>
            <a:r>
              <a:rPr sz="2000" spc="-3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és</a:t>
            </a:r>
            <a:r>
              <a:rPr sz="2000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FF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olgáltatás</a:t>
            </a:r>
            <a:r>
              <a:rPr sz="2000" spc="-1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ikat,</a:t>
            </a:r>
            <a:r>
              <a:rPr sz="2000" spc="-6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han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r>
              <a:rPr sz="2000" spc="-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a ha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dverei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et</a:t>
            </a:r>
            <a:r>
              <a:rPr sz="2000" spc="-5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és</a:t>
            </a:r>
            <a:r>
              <a:rPr sz="2000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FF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verei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et,</a:t>
            </a:r>
            <a:r>
              <a:rPr sz="2000" spc="-6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tájéko</a:t>
            </a:r>
            <a:r>
              <a:rPr sz="2000" spc="10" dirty="0">
                <a:solidFill>
                  <a:srgbClr val="FF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ta</a:t>
            </a:r>
            <a:r>
              <a:rPr sz="2000" spc="-10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á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2000" spc="-4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feladataikat</a:t>
            </a:r>
            <a:r>
              <a:rPr sz="2000" spc="-3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is mego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ztják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Minden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felhas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nálói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tran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egy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weboldalról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elé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hető</a:t>
            </a:r>
            <a:endParaRPr sz="2000">
              <a:latin typeface="Arial"/>
              <a:cs typeface="Arial"/>
            </a:endParaRPr>
          </a:p>
          <a:p>
            <a:pPr marL="12700" marR="1771014">
              <a:lnSpc>
                <a:spcPct val="130000"/>
              </a:lnSpc>
            </a:pPr>
            <a:r>
              <a:rPr sz="2000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g</a:t>
            </a:r>
            <a:r>
              <a:rPr sz="2000" spc="-10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eztete</a:t>
            </a:r>
            <a:r>
              <a:rPr sz="2000" spc="-15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2000" spc="-3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wo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kflow</a:t>
            </a:r>
            <a:r>
              <a:rPr sz="2000" spc="-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–</a:t>
            </a:r>
            <a:r>
              <a:rPr sz="2000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megos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to</a:t>
            </a:r>
            <a:r>
              <a:rPr sz="2000" spc="-15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2000" spc="-5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elligencia </a:t>
            </a:r>
            <a:r>
              <a:rPr sz="2000" i="1" dirty="0">
                <a:solidFill>
                  <a:srgbClr val="000066"/>
                </a:solidFill>
                <a:latin typeface="Arial"/>
                <a:cs typeface="Arial"/>
              </a:rPr>
              <a:t>Hatékony</a:t>
            </a:r>
            <a:r>
              <a:rPr sz="2000" i="1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i="1" spc="5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2000" i="1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i="1" spc="5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2000" i="1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i="1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66"/>
                </a:solidFill>
                <a:latin typeface="Arial"/>
                <a:cs typeface="Arial"/>
              </a:rPr>
              <a:t>rend</a:t>
            </a:r>
            <a:r>
              <a:rPr sz="2000" i="1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i="1" spc="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i="1" spc="-1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i="1" dirty="0">
                <a:solidFill>
                  <a:srgbClr val="000066"/>
                </a:solidFill>
                <a:latin typeface="Arial"/>
                <a:cs typeface="Arial"/>
              </a:rPr>
              <a:t>ek</a:t>
            </a:r>
            <a:r>
              <a:rPr sz="2000" i="1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66"/>
                </a:solidFill>
                <a:latin typeface="Arial"/>
                <a:cs typeface="Arial"/>
              </a:rPr>
              <a:t>és</a:t>
            </a:r>
            <a:r>
              <a:rPr sz="2000" i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i="1" spc="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000" i="1" dirty="0">
                <a:solidFill>
                  <a:srgbClr val="000066"/>
                </a:solidFill>
                <a:latin typeface="Arial"/>
                <a:cs typeface="Arial"/>
              </a:rPr>
              <a:t>ope</a:t>
            </a:r>
            <a:r>
              <a:rPr sz="2000" i="1" spc="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i="1" dirty="0">
                <a:solidFill>
                  <a:srgbClr val="000066"/>
                </a:solidFill>
                <a:latin typeface="Arial"/>
                <a:cs typeface="Arial"/>
              </a:rPr>
              <a:t>at</a:t>
            </a:r>
            <a:r>
              <a:rPr sz="2000" i="1" spc="-10" dirty="0">
                <a:solidFill>
                  <a:srgbClr val="000066"/>
                </a:solidFill>
                <a:latin typeface="Arial"/>
                <a:cs typeface="Arial"/>
              </a:rPr>
              <a:t>í</a:t>
            </a:r>
            <a:r>
              <a:rPr sz="2000" i="1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i="1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i="1" spc="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i="1" dirty="0">
                <a:solidFill>
                  <a:srgbClr val="000066"/>
                </a:solidFill>
                <a:latin typeface="Arial"/>
                <a:cs typeface="Arial"/>
              </a:rPr>
              <a:t>talogizálás 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Mobilra</a:t>
            </a:r>
            <a:r>
              <a:rPr sz="2000" i="1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alapoz</a:t>
            </a:r>
            <a:r>
              <a:rPr sz="2000" i="1" spc="5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tt</a:t>
            </a:r>
            <a:r>
              <a:rPr sz="2000" i="1" spc="-4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000" i="1" spc="10" dirty="0">
                <a:solidFill>
                  <a:srgbClr val="FF0066"/>
                </a:solidFill>
                <a:latin typeface="Arial"/>
                <a:cs typeface="Arial"/>
              </a:rPr>
              <a:t>z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olgáltatások,</a:t>
            </a:r>
            <a:r>
              <a:rPr sz="2000" i="1" spc="-5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000" i="1" spc="5" dirty="0">
                <a:solidFill>
                  <a:srgbClr val="FF0066"/>
                </a:solidFill>
                <a:latin typeface="Arial"/>
                <a:cs typeface="Arial"/>
              </a:rPr>
              <a:t>p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2000" i="1" spc="5" dirty="0">
                <a:solidFill>
                  <a:srgbClr val="FF0066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iális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egyéni</a:t>
            </a:r>
            <a:r>
              <a:rPr sz="2000" i="1" spc="-3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in</a:t>
            </a:r>
            <a:r>
              <a:rPr sz="2000" i="1" spc="-10" dirty="0">
                <a:solidFill>
                  <a:srgbClr val="FF0066"/>
                </a:solidFill>
                <a:latin typeface="Arial"/>
                <a:cs typeface="Arial"/>
              </a:rPr>
              <a:t>f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or</a:t>
            </a:r>
            <a:r>
              <a:rPr sz="2000" i="1" spc="-10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áci</a:t>
            </a:r>
            <a:r>
              <a:rPr sz="2000" i="1" spc="5" dirty="0">
                <a:solidFill>
                  <a:srgbClr val="FF0066"/>
                </a:solidFill>
                <a:latin typeface="Arial"/>
                <a:cs typeface="Arial"/>
              </a:rPr>
              <a:t>ó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-</a:t>
            </a:r>
            <a:r>
              <a:rPr sz="2000" i="1" spc="-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és</a:t>
            </a:r>
            <a:r>
              <a:rPr sz="2000" i="1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is</a:t>
            </a:r>
            <a:r>
              <a:rPr sz="2000" i="1" spc="-15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erets</a:t>
            </a:r>
            <a:r>
              <a:rPr sz="2000" i="1" spc="5" dirty="0">
                <a:solidFill>
                  <a:srgbClr val="FF0066"/>
                </a:solidFill>
                <a:latin typeface="Arial"/>
                <a:cs typeface="Arial"/>
              </a:rPr>
              <a:t>z</a:t>
            </a:r>
            <a:r>
              <a:rPr sz="2000" i="1" dirty="0">
                <a:solidFill>
                  <a:srgbClr val="FF0066"/>
                </a:solidFill>
                <a:latin typeface="Arial"/>
                <a:cs typeface="Arial"/>
              </a:rPr>
              <a:t>erzés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nt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ető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ltségek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és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fenntartási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feladatok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7487" y="231775"/>
            <a:ext cx="2003425" cy="371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51600" y="5597525"/>
            <a:ext cx="831850" cy="1069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93026" y="4584700"/>
            <a:ext cx="1584325" cy="450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82000" y="5181636"/>
            <a:ext cx="569496" cy="13731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48601" y="5646737"/>
            <a:ext cx="844550" cy="10207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91350" y="5270500"/>
            <a:ext cx="1308100" cy="342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915" rIns="0" bIns="0" rtlCol="0">
            <a:spAutoFit/>
          </a:bodyPr>
          <a:lstStyle/>
          <a:p>
            <a:pPr marL="6116320">
              <a:lnSpc>
                <a:spcPct val="100000"/>
              </a:lnSpc>
            </a:pPr>
            <a:r>
              <a:rPr sz="3200" b="1" dirty="0">
                <a:solidFill>
                  <a:srgbClr val="3366CC"/>
                </a:solidFill>
                <a:latin typeface="Arial"/>
                <a:cs typeface="Arial"/>
              </a:rPr>
              <a:t>ÁTTE</a:t>
            </a:r>
            <a:r>
              <a:rPr sz="3200" b="1" spc="5" dirty="0">
                <a:solidFill>
                  <a:srgbClr val="3366CC"/>
                </a:solidFill>
                <a:latin typeface="Arial"/>
                <a:cs typeface="Arial"/>
              </a:rPr>
              <a:t>K</a:t>
            </a:r>
            <a:r>
              <a:rPr sz="3200" b="1" dirty="0">
                <a:solidFill>
                  <a:srgbClr val="3366CC"/>
                </a:solidFill>
                <a:latin typeface="Arial"/>
                <a:cs typeface="Arial"/>
              </a:rPr>
              <a:t>INTÉS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7091" y="1340611"/>
            <a:ext cx="152399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4291" y="1779523"/>
            <a:ext cx="152400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4291" y="2218435"/>
            <a:ext cx="152400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7091" y="3056508"/>
            <a:ext cx="178308" cy="187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74291" y="3900804"/>
            <a:ext cx="152400" cy="160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7091" y="4705477"/>
            <a:ext cx="152399" cy="160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74291" y="5144389"/>
            <a:ext cx="152400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17091" y="5949124"/>
            <a:ext cx="152399" cy="160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74291" y="6448996"/>
            <a:ext cx="152400" cy="160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91029" y="1239678"/>
            <a:ext cx="6710680" cy="544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radi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ma</a:t>
            </a:r>
            <a:r>
              <a:rPr sz="24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vá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tás</a:t>
            </a:r>
            <a:endParaRPr sz="2400">
              <a:latin typeface="Arial"/>
              <a:cs typeface="Arial"/>
            </a:endParaRPr>
          </a:p>
          <a:p>
            <a:pPr marL="411480">
              <a:lnSpc>
                <a:spcPct val="100000"/>
              </a:lnSpc>
              <a:spcBef>
                <a:spcPts val="575"/>
              </a:spcBef>
            </a:pP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K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ö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nyvtári</a:t>
            </a:r>
            <a:r>
              <a:rPr sz="2400" i="1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i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n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váz</a:t>
            </a:r>
            <a:r>
              <a:rPr sz="2400" i="1" spc="-15" dirty="0">
                <a:solidFill>
                  <a:srgbClr val="3333CC"/>
                </a:solidFill>
                <a:latin typeface="Arial"/>
                <a:cs typeface="Arial"/>
              </a:rPr>
              <a:t>i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ó</a:t>
            </a:r>
            <a:r>
              <a:rPr sz="2400" i="1" spc="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–</a:t>
            </a:r>
            <a:r>
              <a:rPr sz="2400" i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sz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i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ntéz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i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s</a:t>
            </a:r>
            <a:r>
              <a:rPr sz="2400" i="1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l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p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ú</a:t>
            </a:r>
            <a:r>
              <a:rPr sz="2400" i="1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i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n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for</a:t>
            </a:r>
            <a:r>
              <a:rPr sz="2400" i="1" spc="-20" dirty="0">
                <a:solidFill>
                  <a:srgbClr val="3333CC"/>
                </a:solidFill>
                <a:latin typeface="Arial"/>
                <a:cs typeface="Arial"/>
              </a:rPr>
              <a:t>m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ác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i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ók</a:t>
            </a:r>
            <a:endParaRPr sz="2400">
              <a:latin typeface="Arial"/>
              <a:cs typeface="Arial"/>
            </a:endParaRPr>
          </a:p>
          <a:p>
            <a:pPr marL="411480" marR="511809">
              <a:lnSpc>
                <a:spcPct val="100000"/>
              </a:lnSpc>
              <a:spcBef>
                <a:spcPts val="575"/>
              </a:spcBef>
            </a:pP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N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m</a:t>
            </a:r>
            <a:r>
              <a:rPr sz="2400" i="1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dok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u</a:t>
            </a:r>
            <a:r>
              <a:rPr sz="2400" i="1" spc="-20" dirty="0">
                <a:solidFill>
                  <a:srgbClr val="3333CC"/>
                </a:solidFill>
                <a:latin typeface="Arial"/>
                <a:cs typeface="Arial"/>
              </a:rPr>
              <a:t>m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entu</a:t>
            </a:r>
            <a:r>
              <a:rPr sz="2400" i="1" spc="-25" dirty="0">
                <a:solidFill>
                  <a:srgbClr val="3333CC"/>
                </a:solidFill>
                <a:latin typeface="Arial"/>
                <a:cs typeface="Arial"/>
              </a:rPr>
              <a:t>m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,</a:t>
            </a:r>
            <a:r>
              <a:rPr sz="2400" i="1" spc="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ha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n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em</a:t>
            </a:r>
            <a:r>
              <a:rPr sz="2400" i="1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prob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l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é</a:t>
            </a:r>
            <a:r>
              <a:rPr sz="2400" i="1" spc="-25" dirty="0">
                <a:solidFill>
                  <a:srgbClr val="3333CC"/>
                </a:solidFill>
                <a:latin typeface="Arial"/>
                <a:cs typeface="Arial"/>
              </a:rPr>
              <a:t>m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2400" i="1" spc="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al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pú szo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l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gá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l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tatás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800" spc="-10" dirty="0">
                <a:solidFill>
                  <a:srgbClr val="000066"/>
                </a:solidFill>
                <a:latin typeface="Arial"/>
                <a:cs typeface="Arial"/>
              </a:rPr>
              <a:t>„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Ne</a:t>
            </a:r>
            <a:r>
              <a:rPr sz="2400" spc="-15" dirty="0">
                <a:solidFill>
                  <a:srgbClr val="000066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4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ratio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”</a:t>
            </a:r>
            <a:r>
              <a:rPr sz="2400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–</a:t>
            </a:r>
            <a:r>
              <a:rPr sz="24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az OC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C „grid”, </a:t>
            </a:r>
            <a:r>
              <a:rPr sz="2400" spc="-15" dirty="0">
                <a:solidFill>
                  <a:srgbClr val="000066"/>
                </a:solidFill>
                <a:latin typeface="Arial"/>
                <a:cs typeface="Arial"/>
              </a:rPr>
              <a:t>‘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cl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”</a:t>
            </a:r>
            <a:r>
              <a:rPr sz="24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és</a:t>
            </a:r>
            <a:endParaRPr sz="2400">
              <a:latin typeface="Arial"/>
              <a:cs typeface="Arial"/>
            </a:endParaRPr>
          </a:p>
          <a:p>
            <a:pPr marL="411480" indent="-399415">
              <a:lnSpc>
                <a:spcPct val="100000"/>
              </a:lnSpc>
              <a:spcBef>
                <a:spcPts val="15"/>
              </a:spcBef>
            </a:pP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„we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-sca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e”</a:t>
            </a:r>
            <a:r>
              <a:rPr sz="24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menedzsment </a:t>
            </a:r>
            <a:r>
              <a:rPr sz="2400" spc="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ech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ol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gi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ja</a:t>
            </a:r>
            <a:endParaRPr sz="2400">
              <a:latin typeface="Arial"/>
              <a:cs typeface="Arial"/>
            </a:endParaRPr>
          </a:p>
          <a:p>
            <a:pPr marL="411480">
              <a:lnSpc>
                <a:spcPct val="100000"/>
              </a:lnSpc>
              <a:spcBef>
                <a:spcPts val="575"/>
              </a:spcBef>
              <a:tabLst>
                <a:tab pos="3799204" algn="l"/>
              </a:tabLst>
            </a:pP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Új ter</a:t>
            </a:r>
            <a:r>
              <a:rPr sz="2400" i="1" spc="-15" dirty="0">
                <a:solidFill>
                  <a:srgbClr val="3333CC"/>
                </a:solidFill>
                <a:latin typeface="Arial"/>
                <a:cs typeface="Arial"/>
              </a:rPr>
              <a:t>m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ékstruktúra és új	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k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oo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p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erációs</a:t>
            </a:r>
            <a:endParaRPr sz="2400">
              <a:latin typeface="Arial"/>
              <a:cs typeface="Arial"/>
            </a:endParaRPr>
          </a:p>
          <a:p>
            <a:pPr marL="411480">
              <a:lnSpc>
                <a:spcPct val="100000"/>
              </a:lnSpc>
            </a:pP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p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l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atfor</a:t>
            </a:r>
            <a:r>
              <a:rPr sz="2400" i="1" spc="-20" dirty="0">
                <a:solidFill>
                  <a:srgbClr val="3333CC"/>
                </a:solidFill>
                <a:latin typeface="Arial"/>
                <a:cs typeface="Arial"/>
              </a:rPr>
              <a:t>m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ok</a:t>
            </a:r>
            <a:endParaRPr sz="2400">
              <a:latin typeface="Arial"/>
              <a:cs typeface="Arial"/>
            </a:endParaRPr>
          </a:p>
          <a:p>
            <a:pPr marL="411480" indent="-39941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Új könyvtári és </a:t>
            </a:r>
            <a:r>
              <a:rPr sz="2400" spc="5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el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aszná</a:t>
            </a:r>
            <a:r>
              <a:rPr sz="2400" spc="-15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ói</a:t>
            </a:r>
            <a:r>
              <a:rPr sz="2400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szerepek</a:t>
            </a:r>
            <a:endParaRPr sz="2400">
              <a:latin typeface="Arial"/>
              <a:cs typeface="Arial"/>
            </a:endParaRPr>
          </a:p>
          <a:p>
            <a:pPr marL="411480" marR="1482090" indent="83820">
              <a:lnSpc>
                <a:spcPct val="100000"/>
              </a:lnSpc>
              <a:spcBef>
                <a:spcPts val="575"/>
              </a:spcBef>
            </a:pP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w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b-szerkesztő,</a:t>
            </a:r>
            <a:r>
              <a:rPr sz="2400" i="1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IT </a:t>
            </a:r>
            <a:r>
              <a:rPr sz="2400" i="1" spc="-25" dirty="0">
                <a:solidFill>
                  <a:srgbClr val="3333CC"/>
                </a:solidFill>
                <a:latin typeface="Arial"/>
                <a:cs typeface="Arial"/>
              </a:rPr>
              <a:t>m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ento</a:t>
            </a:r>
            <a:r>
              <a:rPr sz="2400" i="1" spc="-130" dirty="0">
                <a:solidFill>
                  <a:srgbClr val="3333CC"/>
                </a:solidFill>
                <a:latin typeface="Arial"/>
                <a:cs typeface="Arial"/>
              </a:rPr>
              <a:t>r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,</a:t>
            </a:r>
            <a:r>
              <a:rPr sz="2400" i="1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w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b2.0 ko</a:t>
            </a:r>
            <a:r>
              <a:rPr sz="2400" i="1" spc="-25" dirty="0">
                <a:solidFill>
                  <a:srgbClr val="3333CC"/>
                </a:solidFill>
                <a:latin typeface="Arial"/>
                <a:cs typeface="Arial"/>
              </a:rPr>
              <a:t>m</a:t>
            </a:r>
            <a:r>
              <a:rPr sz="2400" i="1" spc="-20" dirty="0">
                <a:solidFill>
                  <a:srgbClr val="3333CC"/>
                </a:solidFill>
                <a:latin typeface="Arial"/>
                <a:cs typeface="Arial"/>
              </a:rPr>
              <a:t>m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un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i</a:t>
            </a:r>
            <a:r>
              <a:rPr sz="2400" i="1" spc="5" dirty="0">
                <a:solidFill>
                  <a:srgbClr val="3333CC"/>
                </a:solidFill>
                <a:latin typeface="Arial"/>
                <a:cs typeface="Arial"/>
              </a:rPr>
              <a:t>k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átorok</a:t>
            </a:r>
            <a:endParaRPr sz="2400">
              <a:latin typeface="Arial"/>
              <a:cs typeface="Arial"/>
            </a:endParaRPr>
          </a:p>
          <a:p>
            <a:pPr marL="411480" indent="-39941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Az i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for</a:t>
            </a:r>
            <a:r>
              <a:rPr sz="2400" spc="5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áci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szá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lítás</a:t>
            </a:r>
            <a:r>
              <a:rPr sz="24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új d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menziói</a:t>
            </a:r>
            <a:endParaRPr sz="2400">
              <a:latin typeface="Arial"/>
              <a:cs typeface="Arial"/>
            </a:endParaRPr>
          </a:p>
          <a:p>
            <a:pPr marL="411480">
              <a:lnSpc>
                <a:spcPct val="100000"/>
              </a:lnSpc>
              <a:spcBef>
                <a:spcPts val="1055"/>
              </a:spcBef>
            </a:pP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P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r</a:t>
            </a:r>
            <a:r>
              <a:rPr sz="2400" i="1" spc="5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ál,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3333CC"/>
                </a:solidFill>
                <a:latin typeface="Arial"/>
                <a:cs typeface="Arial"/>
              </a:rPr>
              <a:t>m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ob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i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l,</a:t>
            </a:r>
            <a:r>
              <a:rPr sz="2400" i="1" spc="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i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n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tel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l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i</a:t>
            </a:r>
            <a:r>
              <a:rPr sz="2400" i="1" spc="-10" dirty="0">
                <a:solidFill>
                  <a:srgbClr val="3333CC"/>
                </a:solidFill>
                <a:latin typeface="Arial"/>
                <a:cs typeface="Arial"/>
              </a:rPr>
              <a:t>g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ens</a:t>
            </a:r>
            <a:r>
              <a:rPr sz="2400" i="1" spc="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rendszerek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7" y="1374775"/>
            <a:ext cx="4240530" cy="5280025"/>
          </a:xfrm>
          <a:custGeom>
            <a:avLst/>
            <a:gdLst/>
            <a:ahLst/>
            <a:cxnLst/>
            <a:rect l="l" t="t" r="r" b="b"/>
            <a:pathLst>
              <a:path w="4240530" h="5280025">
                <a:moveTo>
                  <a:pt x="0" y="5280025"/>
                </a:moveTo>
                <a:lnTo>
                  <a:pt x="4240149" y="5280025"/>
                </a:lnTo>
                <a:lnTo>
                  <a:pt x="4240149" y="0"/>
                </a:lnTo>
                <a:lnTo>
                  <a:pt x="0" y="0"/>
                </a:lnTo>
                <a:lnTo>
                  <a:pt x="0" y="5280025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7027" y="1504314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7027" y="2723514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7027" y="3394075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7027" y="4064634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027" y="4735195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7027" y="5680075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7027" y="6076315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97326" y="4989512"/>
            <a:ext cx="833437" cy="862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99390">
              <a:lnSpc>
                <a:spcPts val="2160"/>
              </a:lnSpc>
            </a:pPr>
            <a:r>
              <a:rPr dirty="0">
                <a:latin typeface="Arial"/>
                <a:cs typeface="Arial"/>
              </a:rPr>
              <a:t>A</a:t>
            </a:r>
            <a:r>
              <a:rPr spc="-11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„webpolgár”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 nép</a:t>
            </a:r>
            <a:r>
              <a:rPr spc="5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z</a:t>
            </a:r>
            <a:r>
              <a:rPr spc="5"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ű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web </a:t>
            </a:r>
            <a:r>
              <a:rPr dirty="0"/>
              <a:t>oldala</a:t>
            </a:r>
            <a:r>
              <a:rPr spc="10" dirty="0"/>
              <a:t>k</a:t>
            </a:r>
            <a:r>
              <a:rPr dirty="0"/>
              <a:t>hoz</a:t>
            </a:r>
            <a:r>
              <a:rPr spc="-25" dirty="0"/>
              <a:t> </a:t>
            </a:r>
            <a:r>
              <a:rPr dirty="0"/>
              <a:t>ha</a:t>
            </a:r>
            <a:r>
              <a:rPr spc="5" dirty="0"/>
              <a:t>s</a:t>
            </a:r>
            <a:r>
              <a:rPr dirty="0"/>
              <a:t>onló</a:t>
            </a:r>
            <a:r>
              <a:rPr spc="-25" dirty="0"/>
              <a:t> </a:t>
            </a:r>
            <a:r>
              <a:rPr dirty="0"/>
              <a:t>e</a:t>
            </a:r>
            <a:r>
              <a:rPr spc="5" dirty="0"/>
              <a:t>s</a:t>
            </a:r>
            <a:r>
              <a:rPr dirty="0"/>
              <a:t>z</a:t>
            </a:r>
            <a:r>
              <a:rPr spc="10" dirty="0"/>
              <a:t>k</a:t>
            </a:r>
            <a:r>
              <a:rPr dirty="0"/>
              <a:t>ö</a:t>
            </a:r>
            <a:r>
              <a:rPr spc="5" dirty="0"/>
              <a:t>z</a:t>
            </a:r>
            <a:r>
              <a:rPr spc="-10" dirty="0"/>
              <a:t>ö</a:t>
            </a:r>
            <a:r>
              <a:rPr dirty="0"/>
              <a:t>ket s</a:t>
            </a:r>
            <a:r>
              <a:rPr spc="10" dirty="0"/>
              <a:t>z</a:t>
            </a:r>
            <a:r>
              <a:rPr dirty="0"/>
              <a:t>eretne:</a:t>
            </a:r>
            <a:r>
              <a:rPr spc="-50" dirty="0"/>
              <a:t> </a:t>
            </a:r>
            <a:r>
              <a:rPr dirty="0">
                <a:solidFill>
                  <a:srgbClr val="000066"/>
                </a:solidFill>
              </a:rPr>
              <a:t>k</a:t>
            </a:r>
            <a:r>
              <a:rPr spc="5" dirty="0">
                <a:solidFill>
                  <a:srgbClr val="000066"/>
                </a:solidFill>
              </a:rPr>
              <a:t>ö</a:t>
            </a:r>
            <a:r>
              <a:rPr dirty="0">
                <a:solidFill>
                  <a:srgbClr val="000066"/>
                </a:solidFill>
              </a:rPr>
              <a:t>zvetlen</a:t>
            </a:r>
            <a:r>
              <a:rPr spc="-30" dirty="0">
                <a:solidFill>
                  <a:srgbClr val="000066"/>
                </a:solidFill>
              </a:rPr>
              <a:t> </a:t>
            </a:r>
            <a:r>
              <a:rPr dirty="0">
                <a:solidFill>
                  <a:srgbClr val="000066"/>
                </a:solidFill>
              </a:rPr>
              <a:t>elé</a:t>
            </a:r>
            <a:r>
              <a:rPr spc="5" dirty="0">
                <a:solidFill>
                  <a:srgbClr val="000066"/>
                </a:solidFill>
              </a:rPr>
              <a:t>r</a:t>
            </a:r>
            <a:r>
              <a:rPr dirty="0">
                <a:solidFill>
                  <a:srgbClr val="000066"/>
                </a:solidFill>
              </a:rPr>
              <a:t>é</a:t>
            </a:r>
            <a:r>
              <a:rPr spc="5" dirty="0">
                <a:solidFill>
                  <a:srgbClr val="000066"/>
                </a:solidFill>
              </a:rPr>
              <a:t>s</a:t>
            </a:r>
            <a:r>
              <a:rPr dirty="0">
                <a:solidFill>
                  <a:srgbClr val="000066"/>
                </a:solidFill>
              </a:rPr>
              <a:t>t, link</a:t>
            </a:r>
            <a:r>
              <a:rPr spc="5" dirty="0">
                <a:solidFill>
                  <a:srgbClr val="000066"/>
                </a:solidFill>
              </a:rPr>
              <a:t>e</a:t>
            </a:r>
            <a:r>
              <a:rPr dirty="0">
                <a:solidFill>
                  <a:srgbClr val="000066"/>
                </a:solidFill>
              </a:rPr>
              <a:t>k</a:t>
            </a:r>
            <a:r>
              <a:rPr spc="5" dirty="0">
                <a:solidFill>
                  <a:srgbClr val="000066"/>
                </a:solidFill>
              </a:rPr>
              <a:t>e</a:t>
            </a:r>
            <a:r>
              <a:rPr dirty="0">
                <a:solidFill>
                  <a:srgbClr val="000066"/>
                </a:solidFill>
              </a:rPr>
              <a:t>t,</a:t>
            </a:r>
            <a:r>
              <a:rPr spc="-40" dirty="0">
                <a:solidFill>
                  <a:srgbClr val="000066"/>
                </a:solidFill>
              </a:rPr>
              <a:t> </a:t>
            </a:r>
            <a:r>
              <a:rPr dirty="0">
                <a:solidFill>
                  <a:srgbClr val="000066"/>
                </a:solidFill>
              </a:rPr>
              <a:t>a</a:t>
            </a:r>
            <a:r>
              <a:rPr spc="5" dirty="0">
                <a:solidFill>
                  <a:srgbClr val="000066"/>
                </a:solidFill>
              </a:rPr>
              <a:t>z</a:t>
            </a:r>
            <a:r>
              <a:rPr dirty="0">
                <a:solidFill>
                  <a:srgbClr val="000066"/>
                </a:solidFill>
              </a:rPr>
              <a:t>onn</a:t>
            </a:r>
            <a:r>
              <a:rPr spc="5" dirty="0">
                <a:solidFill>
                  <a:srgbClr val="000066"/>
                </a:solidFill>
              </a:rPr>
              <a:t>a</a:t>
            </a:r>
            <a:r>
              <a:rPr dirty="0">
                <a:solidFill>
                  <a:srgbClr val="000066"/>
                </a:solidFill>
              </a:rPr>
              <a:t>li</a:t>
            </a:r>
            <a:r>
              <a:rPr spc="-20" dirty="0">
                <a:solidFill>
                  <a:srgbClr val="000066"/>
                </a:solidFill>
              </a:rPr>
              <a:t> </a:t>
            </a:r>
            <a:r>
              <a:rPr dirty="0">
                <a:solidFill>
                  <a:srgbClr val="000066"/>
                </a:solidFill>
              </a:rPr>
              <a:t>válas</a:t>
            </a:r>
            <a:r>
              <a:rPr spc="5" dirty="0">
                <a:solidFill>
                  <a:srgbClr val="000066"/>
                </a:solidFill>
              </a:rPr>
              <a:t>z</a:t>
            </a:r>
            <a:r>
              <a:rPr dirty="0">
                <a:solidFill>
                  <a:srgbClr val="000066"/>
                </a:solidFill>
              </a:rPr>
              <a:t>t</a:t>
            </a:r>
          </a:p>
          <a:p>
            <a:pPr marL="12700">
              <a:lnSpc>
                <a:spcPts val="2280"/>
              </a:lnSpc>
              <a:spcBef>
                <a:spcPts val="690"/>
              </a:spcBef>
            </a:pPr>
            <a:r>
              <a:rPr spc="-10" dirty="0">
                <a:latin typeface="Arial"/>
                <a:cs typeface="Arial"/>
              </a:rPr>
              <a:t>É</a:t>
            </a:r>
            <a:r>
              <a:rPr dirty="0">
                <a:latin typeface="Arial"/>
                <a:cs typeface="Arial"/>
              </a:rPr>
              <a:t>rtékelt,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kiegé</a:t>
            </a:r>
            <a:r>
              <a:rPr spc="5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zí</a:t>
            </a:r>
            <a:r>
              <a:rPr spc="-1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ő</a:t>
            </a:r>
          </a:p>
          <a:p>
            <a:pPr marL="12700">
              <a:lnSpc>
                <a:spcPts val="2280"/>
              </a:lnSpc>
            </a:pPr>
            <a:r>
              <a:rPr dirty="0"/>
              <a:t>s</a:t>
            </a:r>
            <a:r>
              <a:rPr spc="10" dirty="0"/>
              <a:t>z</a:t>
            </a:r>
            <a:r>
              <a:rPr dirty="0"/>
              <a:t>olgáltatásokat</a:t>
            </a:r>
            <a:r>
              <a:rPr spc="-45" dirty="0"/>
              <a:t> </a:t>
            </a:r>
            <a:r>
              <a:rPr dirty="0"/>
              <a:t>vár</a:t>
            </a:r>
          </a:p>
          <a:p>
            <a:pPr marL="12700" marR="1250950">
              <a:lnSpc>
                <a:spcPts val="2160"/>
              </a:lnSpc>
              <a:spcBef>
                <a:spcPts val="990"/>
              </a:spcBef>
            </a:pPr>
            <a:r>
              <a:rPr dirty="0">
                <a:solidFill>
                  <a:srgbClr val="000066"/>
                </a:solidFill>
              </a:rPr>
              <a:t>Sze</a:t>
            </a:r>
            <a:r>
              <a:rPr spc="5" dirty="0">
                <a:solidFill>
                  <a:srgbClr val="000066"/>
                </a:solidFill>
              </a:rPr>
              <a:t>r</a:t>
            </a:r>
            <a:r>
              <a:rPr dirty="0">
                <a:solidFill>
                  <a:srgbClr val="000066"/>
                </a:solidFill>
              </a:rPr>
              <a:t>etne</a:t>
            </a:r>
            <a:r>
              <a:rPr spc="-40" dirty="0">
                <a:solidFill>
                  <a:srgbClr val="000066"/>
                </a:solidFill>
              </a:rPr>
              <a:t> </a:t>
            </a:r>
            <a:r>
              <a:rPr dirty="0">
                <a:solidFill>
                  <a:srgbClr val="000066"/>
                </a:solidFill>
              </a:rPr>
              <a:t>mindent</a:t>
            </a:r>
            <a:r>
              <a:rPr spc="-20" dirty="0">
                <a:solidFill>
                  <a:srgbClr val="000066"/>
                </a:solidFill>
              </a:rPr>
              <a:t> </a:t>
            </a:r>
            <a:r>
              <a:rPr dirty="0">
                <a:solidFill>
                  <a:srgbClr val="000066"/>
                </a:solidFill>
              </a:rPr>
              <a:t>egy 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pc="5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pe</a:t>
            </a:r>
            <a:r>
              <a:rPr spc="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nyőr</a:t>
            </a:r>
            <a:r>
              <a:rPr spc="-10" dirty="0">
                <a:solidFill>
                  <a:srgbClr val="000066"/>
                </a:solidFill>
                <a:latin typeface="Arial"/>
                <a:cs typeface="Arial"/>
              </a:rPr>
              <a:t>ő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elé</a:t>
            </a:r>
            <a:r>
              <a:rPr spc="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ni</a:t>
            </a:r>
          </a:p>
          <a:p>
            <a:pPr marL="12700">
              <a:lnSpc>
                <a:spcPts val="2280"/>
              </a:lnSpc>
              <a:spcBef>
                <a:spcPts val="690"/>
              </a:spcBef>
            </a:pPr>
            <a:r>
              <a:rPr dirty="0"/>
              <a:t>Nem</a:t>
            </a:r>
            <a:r>
              <a:rPr spc="-20" dirty="0"/>
              <a:t> </a:t>
            </a:r>
            <a:r>
              <a:rPr dirty="0"/>
              <a:t>az</a:t>
            </a:r>
            <a:r>
              <a:rPr spc="-15" dirty="0"/>
              <a:t> </a:t>
            </a:r>
            <a:r>
              <a:rPr dirty="0"/>
              <a:t>in</a:t>
            </a:r>
            <a:r>
              <a:rPr spc="-10" dirty="0"/>
              <a:t>t</a:t>
            </a:r>
            <a:r>
              <a:rPr dirty="0"/>
              <a:t>ézmén</a:t>
            </a:r>
            <a:r>
              <a:rPr spc="-150" dirty="0"/>
              <a:t>y</a:t>
            </a:r>
            <a:r>
              <a:rPr dirty="0"/>
              <a:t>,</a:t>
            </a:r>
            <a:r>
              <a:rPr spc="-50" dirty="0"/>
              <a:t> </a:t>
            </a:r>
            <a:r>
              <a:rPr dirty="0"/>
              <a:t>nem</a:t>
            </a:r>
            <a:r>
              <a:rPr spc="-20" dirty="0"/>
              <a:t> </a:t>
            </a:r>
            <a:r>
              <a:rPr dirty="0"/>
              <a:t>a kön</a:t>
            </a:r>
            <a:r>
              <a:rPr spc="-10" dirty="0"/>
              <a:t>y</a:t>
            </a:r>
            <a:r>
              <a:rPr spc="-155" dirty="0"/>
              <a:t>v</a:t>
            </a:r>
            <a:r>
              <a:rPr dirty="0"/>
              <a:t>,</a:t>
            </a:r>
          </a:p>
          <a:p>
            <a:pPr marL="12700">
              <a:lnSpc>
                <a:spcPts val="2280"/>
              </a:lnSpc>
            </a:pPr>
            <a:r>
              <a:rPr dirty="0"/>
              <a:t>han</a:t>
            </a:r>
            <a:r>
              <a:rPr spc="5" dirty="0"/>
              <a:t>e</a:t>
            </a:r>
            <a:r>
              <a:rPr dirty="0"/>
              <a:t>m</a:t>
            </a:r>
            <a:r>
              <a:rPr spc="-30" dirty="0"/>
              <a:t> </a:t>
            </a:r>
            <a:r>
              <a:rPr dirty="0"/>
              <a:t>a </a:t>
            </a:r>
            <a:r>
              <a:rPr spc="-10" dirty="0"/>
              <a:t>t</a:t>
            </a:r>
            <a:r>
              <a:rPr dirty="0"/>
              <a:t>alálat</a:t>
            </a:r>
            <a:r>
              <a:rPr spc="-20" dirty="0"/>
              <a:t> </a:t>
            </a:r>
            <a:r>
              <a:rPr dirty="0"/>
              <a:t>érde</a:t>
            </a:r>
            <a:r>
              <a:rPr spc="5" dirty="0"/>
              <a:t>k</a:t>
            </a:r>
            <a:r>
              <a:rPr dirty="0"/>
              <a:t>li</a:t>
            </a:r>
          </a:p>
          <a:p>
            <a:pPr marL="12700" marR="190500">
              <a:lnSpc>
                <a:spcPct val="90000"/>
              </a:lnSpc>
              <a:spcBef>
                <a:spcPts val="960"/>
              </a:spcBef>
            </a:pPr>
            <a:r>
              <a:rPr dirty="0">
                <a:solidFill>
                  <a:srgbClr val="000066"/>
                </a:solidFill>
              </a:rPr>
              <a:t>Sze</a:t>
            </a:r>
            <a:r>
              <a:rPr spc="5" dirty="0">
                <a:solidFill>
                  <a:srgbClr val="000066"/>
                </a:solidFill>
              </a:rPr>
              <a:t>r</a:t>
            </a:r>
            <a:r>
              <a:rPr dirty="0">
                <a:solidFill>
                  <a:srgbClr val="000066"/>
                </a:solidFill>
              </a:rPr>
              <a:t>etné</a:t>
            </a:r>
            <a:r>
              <a:rPr spc="-40" dirty="0">
                <a:solidFill>
                  <a:srgbClr val="000066"/>
                </a:solidFill>
              </a:rPr>
              <a:t> </a:t>
            </a:r>
            <a:r>
              <a:rPr dirty="0">
                <a:solidFill>
                  <a:srgbClr val="000066"/>
                </a:solidFill>
              </a:rPr>
              <a:t>formálni</a:t>
            </a:r>
            <a:r>
              <a:rPr spc="-15" dirty="0">
                <a:solidFill>
                  <a:srgbClr val="000066"/>
                </a:solidFill>
              </a:rPr>
              <a:t> </a:t>
            </a:r>
            <a:r>
              <a:rPr dirty="0">
                <a:solidFill>
                  <a:srgbClr val="000066"/>
                </a:solidFill>
              </a:rPr>
              <a:t>a </a:t>
            </a:r>
            <a:r>
              <a:rPr spc="-10" dirty="0">
                <a:solidFill>
                  <a:srgbClr val="000066"/>
                </a:solidFill>
              </a:rPr>
              <a:t>t</a:t>
            </a:r>
            <a:r>
              <a:rPr dirty="0">
                <a:solidFill>
                  <a:srgbClr val="000066"/>
                </a:solidFill>
              </a:rPr>
              <a:t>artalmakat (</a:t>
            </a:r>
            <a:r>
              <a:rPr spc="5" dirty="0">
                <a:solidFill>
                  <a:srgbClr val="000066"/>
                </a:solidFill>
              </a:rPr>
              <a:t>w</a:t>
            </a:r>
            <a:r>
              <a:rPr dirty="0">
                <a:solidFill>
                  <a:srgbClr val="000066"/>
                </a:solidFill>
              </a:rPr>
              <a:t>eb2.0),</a:t>
            </a:r>
            <a:r>
              <a:rPr spc="-45" dirty="0">
                <a:solidFill>
                  <a:srgbClr val="000066"/>
                </a:solidFill>
              </a:rPr>
              <a:t> </a:t>
            </a:r>
            <a:r>
              <a:rPr dirty="0">
                <a:solidFill>
                  <a:srgbClr val="000066"/>
                </a:solidFill>
              </a:rPr>
              <a:t>ehh</a:t>
            </a:r>
            <a:r>
              <a:rPr spc="5" dirty="0">
                <a:solidFill>
                  <a:srgbClr val="000066"/>
                </a:solidFill>
              </a:rPr>
              <a:t>e</a:t>
            </a:r>
            <a:r>
              <a:rPr dirty="0">
                <a:solidFill>
                  <a:srgbClr val="000066"/>
                </a:solidFill>
              </a:rPr>
              <a:t>z</a:t>
            </a:r>
            <a:r>
              <a:rPr spc="-25" dirty="0">
                <a:solidFill>
                  <a:srgbClr val="000066"/>
                </a:solidFill>
              </a:rPr>
              <a:t> </a:t>
            </a:r>
            <a:r>
              <a:rPr dirty="0">
                <a:solidFill>
                  <a:srgbClr val="000066"/>
                </a:solidFill>
              </a:rPr>
              <a:t>v</a:t>
            </a:r>
            <a:r>
              <a:rPr spc="-10" dirty="0">
                <a:solidFill>
                  <a:srgbClr val="000066"/>
                </a:solidFill>
              </a:rPr>
              <a:t>i</a:t>
            </a:r>
            <a:r>
              <a:rPr dirty="0">
                <a:solidFill>
                  <a:srgbClr val="000066"/>
                </a:solidFill>
              </a:rPr>
              <a:t>rtuális kö</a:t>
            </a:r>
            <a:r>
              <a:rPr spc="5" dirty="0">
                <a:solidFill>
                  <a:srgbClr val="000066"/>
                </a:solidFill>
              </a:rPr>
              <a:t>z</a:t>
            </a:r>
            <a:r>
              <a:rPr dirty="0">
                <a:solidFill>
                  <a:srgbClr val="000066"/>
                </a:solidFill>
              </a:rPr>
              <a:t>ös</a:t>
            </a:r>
            <a:r>
              <a:rPr spc="5" dirty="0">
                <a:solidFill>
                  <a:srgbClr val="000066"/>
                </a:solidFill>
              </a:rPr>
              <a:t>s</a:t>
            </a:r>
            <a:r>
              <a:rPr spc="-15" dirty="0">
                <a:solidFill>
                  <a:srgbClr val="000066"/>
                </a:solidFill>
              </a:rPr>
              <a:t>é</a:t>
            </a:r>
            <a:r>
              <a:rPr dirty="0">
                <a:solidFill>
                  <a:srgbClr val="000066"/>
                </a:solidFill>
              </a:rPr>
              <a:t>get</a:t>
            </a:r>
            <a:r>
              <a:rPr spc="-45" dirty="0">
                <a:solidFill>
                  <a:srgbClr val="000066"/>
                </a:solidFill>
              </a:rPr>
              <a:t> </a:t>
            </a:r>
            <a:r>
              <a:rPr dirty="0">
                <a:solidFill>
                  <a:srgbClr val="000066"/>
                </a:solidFill>
              </a:rPr>
              <a:t>ke</a:t>
            </a:r>
            <a:r>
              <a:rPr spc="5" dirty="0">
                <a:solidFill>
                  <a:srgbClr val="000066"/>
                </a:solidFill>
              </a:rPr>
              <a:t>r</a:t>
            </a:r>
            <a:r>
              <a:rPr dirty="0">
                <a:solidFill>
                  <a:srgbClr val="000066"/>
                </a:solidFill>
              </a:rPr>
              <a:t>es</a:t>
            </a: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„Se</a:t>
            </a:r>
            <a:r>
              <a:rPr spc="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ond</a:t>
            </a:r>
            <a:r>
              <a:rPr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Life”</a:t>
            </a:r>
            <a:r>
              <a:rPr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függők</a:t>
            </a:r>
          </a:p>
          <a:p>
            <a:pPr marR="476884" algn="r">
              <a:lnSpc>
                <a:spcPct val="100000"/>
              </a:lnSpc>
              <a:spcBef>
                <a:spcPts val="555"/>
              </a:spcBef>
            </a:pPr>
            <a:r>
              <a:rPr sz="1200" dirty="0">
                <a:solidFill>
                  <a:srgbClr val="000066"/>
                </a:solidFill>
              </a:rPr>
              <a:t>Lin</a:t>
            </a:r>
            <a:r>
              <a:rPr sz="1200" spc="5" dirty="0">
                <a:solidFill>
                  <a:srgbClr val="000066"/>
                </a:solidFill>
              </a:rPr>
              <a:t>d</a:t>
            </a:r>
            <a:r>
              <a:rPr sz="1200" dirty="0">
                <a:solidFill>
                  <a:srgbClr val="000066"/>
                </a:solidFill>
              </a:rPr>
              <a:t>en</a:t>
            </a:r>
            <a:endParaRPr sz="1200"/>
          </a:p>
        </p:txBody>
      </p:sp>
      <p:sp>
        <p:nvSpPr>
          <p:cNvPr id="12" name="object 12"/>
          <p:cNvSpPr txBox="1"/>
          <p:nvPr/>
        </p:nvSpPr>
        <p:spPr>
          <a:xfrm>
            <a:off x="677367" y="5991368"/>
            <a:ext cx="2637790" cy="55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Lema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adók</a:t>
            </a:r>
            <a:r>
              <a:rPr sz="2000" spc="-4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és</a:t>
            </a:r>
            <a:r>
              <a:rPr sz="2000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ö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ve</a:t>
            </a:r>
            <a:r>
              <a:rPr sz="2000" spc="-10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ők mentorálást</a:t>
            </a:r>
            <a:r>
              <a:rPr sz="2000" spc="-4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igényelnek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9705">
              <a:lnSpc>
                <a:spcPct val="100000"/>
              </a:lnSpc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Hogyan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re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á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f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el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asználó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és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3347085">
              <a:lnSpc>
                <a:spcPct val="100000"/>
              </a:lnSpc>
            </a:pPr>
            <a:r>
              <a:rPr sz="3200" dirty="0">
                <a:solidFill>
                  <a:srgbClr val="3333CC"/>
                </a:solidFill>
              </a:rPr>
              <a:t>könyvtár</a:t>
            </a:r>
            <a:r>
              <a:rPr sz="3200" spc="-50" dirty="0">
                <a:solidFill>
                  <a:srgbClr val="3333CC"/>
                </a:solidFill>
              </a:rPr>
              <a:t> </a:t>
            </a:r>
            <a:r>
              <a:rPr sz="3200" dirty="0">
                <a:solidFill>
                  <a:srgbClr val="3333CC"/>
                </a:solidFill>
              </a:rPr>
              <a:t>az</a:t>
            </a:r>
            <a:r>
              <a:rPr sz="3200" spc="-15" dirty="0">
                <a:solidFill>
                  <a:srgbClr val="3333CC"/>
                </a:solidFill>
              </a:rPr>
              <a:t> </a:t>
            </a:r>
            <a:r>
              <a:rPr sz="3200" dirty="0">
                <a:solidFill>
                  <a:srgbClr val="3333CC"/>
                </a:solidFill>
              </a:rPr>
              <a:t>új</a:t>
            </a:r>
            <a:r>
              <a:rPr sz="3200" spc="-10" dirty="0">
                <a:solidFill>
                  <a:srgbClr val="3333CC"/>
                </a:solidFill>
              </a:rPr>
              <a:t> </a:t>
            </a:r>
            <a:r>
              <a:rPr sz="3200" dirty="0">
                <a:solidFill>
                  <a:srgbClr val="3333CC"/>
                </a:solidFill>
              </a:rPr>
              <a:t>leh</a:t>
            </a:r>
            <a:r>
              <a:rPr sz="3200" spc="-20" dirty="0">
                <a:solidFill>
                  <a:srgbClr val="3333CC"/>
                </a:solidFill>
              </a:rPr>
              <a:t>e</a:t>
            </a:r>
            <a:r>
              <a:rPr sz="3200" dirty="0">
                <a:solidFill>
                  <a:srgbClr val="3333CC"/>
                </a:solidFill>
              </a:rPr>
              <a:t>t</a:t>
            </a:r>
            <a:r>
              <a:rPr sz="3200" spc="-10" dirty="0">
                <a:solidFill>
                  <a:srgbClr val="3333CC"/>
                </a:solidFill>
              </a:rPr>
              <a:t>ő</a:t>
            </a:r>
            <a:r>
              <a:rPr sz="3200" dirty="0">
                <a:solidFill>
                  <a:srgbClr val="3333CC"/>
                </a:solidFill>
              </a:rPr>
              <a:t>ség</a:t>
            </a:r>
            <a:r>
              <a:rPr sz="3200" spc="-20" dirty="0">
                <a:solidFill>
                  <a:srgbClr val="3333CC"/>
                </a:solidFill>
              </a:rPr>
              <a:t>e</a:t>
            </a:r>
            <a:r>
              <a:rPr sz="3200" dirty="0">
                <a:solidFill>
                  <a:srgbClr val="3333CC"/>
                </a:solidFill>
              </a:rPr>
              <a:t>kre?</a:t>
            </a:r>
            <a:endParaRPr sz="3200"/>
          </a:p>
        </p:txBody>
      </p:sp>
      <p:sp>
        <p:nvSpPr>
          <p:cNvPr id="14" name="object 14"/>
          <p:cNvSpPr txBox="1"/>
          <p:nvPr/>
        </p:nvSpPr>
        <p:spPr>
          <a:xfrm>
            <a:off x="3460750" y="6134458"/>
            <a:ext cx="9639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0066"/>
                </a:solidFill>
                <a:latin typeface="Arial"/>
                <a:cs typeface="Arial"/>
              </a:rPr>
              <a:t>Res</a:t>
            </a:r>
            <a:r>
              <a:rPr sz="1200" spc="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</a:rPr>
              <a:t>arch,</a:t>
            </a:r>
            <a:r>
              <a:rPr sz="12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200" spc="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67301" y="1400175"/>
            <a:ext cx="4424680" cy="5276850"/>
          </a:xfrm>
          <a:custGeom>
            <a:avLst/>
            <a:gdLst/>
            <a:ahLst/>
            <a:cxnLst/>
            <a:rect l="l" t="t" r="r" b="b"/>
            <a:pathLst>
              <a:path w="4424680" h="5276850">
                <a:moveTo>
                  <a:pt x="0" y="5276850"/>
                </a:moveTo>
                <a:lnTo>
                  <a:pt x="4424299" y="5276850"/>
                </a:lnTo>
                <a:lnTo>
                  <a:pt x="4424299" y="0"/>
                </a:lnTo>
                <a:lnTo>
                  <a:pt x="0" y="0"/>
                </a:lnTo>
                <a:lnTo>
                  <a:pt x="0" y="5276850"/>
                </a:lnTo>
                <a:close/>
              </a:path>
            </a:pathLst>
          </a:custGeom>
          <a:ln w="9525">
            <a:solidFill>
              <a:srgbClr val="84C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58740" y="1522094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58740" y="2125598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58740" y="2729102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58740" y="3826383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58740" y="4182998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58740" y="5033390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58740" y="5636895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58740" y="6077330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989703" y="1443410"/>
            <a:ext cx="3908425" cy="4810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39"/>
              </a:lnSpc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3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vtári</a:t>
            </a:r>
            <a:r>
              <a:rPr sz="1800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tor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az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tb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zis(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k) és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 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th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endParaRPr sz="1800">
              <a:latin typeface="Arial"/>
              <a:cs typeface="Arial"/>
            </a:endParaRPr>
          </a:p>
          <a:p>
            <a:pPr marL="12700" marR="676910">
              <a:lnSpc>
                <a:spcPts val="1939"/>
              </a:lnSpc>
              <a:spcBef>
                <a:spcPts val="869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í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virtu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táj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kozt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tó szo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t,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új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mu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kak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rök</a:t>
            </a:r>
            <a:endParaRPr sz="1800">
              <a:latin typeface="Arial"/>
              <a:cs typeface="Arial"/>
            </a:endParaRPr>
          </a:p>
          <a:p>
            <a:pPr marL="12700" marR="536575">
              <a:lnSpc>
                <a:spcPct val="90000"/>
              </a:lnSpc>
              <a:spcBef>
                <a:spcPts val="835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tatási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assziszt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nc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a: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„a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ert” fu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kci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k,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forrás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ért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, 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formác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ók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te-j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korr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kci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 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írek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ce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fel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ü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3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ete</a:t>
            </a:r>
            <a:endParaRPr sz="1800">
              <a:latin typeface="Arial"/>
              <a:cs typeface="Arial"/>
            </a:endParaRPr>
          </a:p>
          <a:p>
            <a:pPr marL="12700" marR="474345">
              <a:lnSpc>
                <a:spcPts val="1939"/>
              </a:lnSpc>
              <a:spcBef>
                <a:spcPts val="894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rtálsz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rkesztő,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-tarta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mak sze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ekt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sa,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szerk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sztés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kü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ső tarta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mak felf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zés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rá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ása</a:t>
            </a:r>
            <a:endParaRPr sz="1800">
              <a:latin typeface="Arial"/>
              <a:cs typeface="Arial"/>
            </a:endParaRPr>
          </a:p>
          <a:p>
            <a:pPr marL="12700" marR="971550">
              <a:lnSpc>
                <a:spcPts val="1939"/>
              </a:lnSpc>
              <a:spcBef>
                <a:spcPts val="870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Inform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ci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ács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0066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- kö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vtár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s,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tár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Form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- és 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író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vek</a:t>
            </a:r>
            <a:r>
              <a:rPr sz="1800" spc="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szak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rtelme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Fol</a:t>
            </a:r>
            <a:r>
              <a:rPr sz="1800" spc="-3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tos</a:t>
            </a:r>
            <a:r>
              <a:rPr sz="1800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0066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es</a:t>
            </a:r>
            <a:r>
              <a:rPr sz="1800" spc="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7012" y="214312"/>
            <a:ext cx="914400" cy="8334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6408" y="673608"/>
            <a:ext cx="1872995" cy="507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6850" y="654050"/>
            <a:ext cx="1860549" cy="495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2278" y="649477"/>
            <a:ext cx="1869693" cy="5044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57315" y="6362700"/>
            <a:ext cx="2875788" cy="3550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37250" y="6343650"/>
            <a:ext cx="2863849" cy="342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05858" y="6555282"/>
            <a:ext cx="20955" cy="84455"/>
          </a:xfrm>
          <a:custGeom>
            <a:avLst/>
            <a:gdLst/>
            <a:ahLst/>
            <a:cxnLst/>
            <a:rect l="l" t="t" r="r" b="b"/>
            <a:pathLst>
              <a:path w="20954" h="84454">
                <a:moveTo>
                  <a:pt x="20872" y="0"/>
                </a:moveTo>
                <a:lnTo>
                  <a:pt x="9810" y="11176"/>
                </a:lnTo>
                <a:lnTo>
                  <a:pt x="3564" y="20715"/>
                </a:lnTo>
                <a:lnTo>
                  <a:pt x="994" y="32500"/>
                </a:lnTo>
                <a:lnTo>
                  <a:pt x="0" y="45243"/>
                </a:lnTo>
                <a:lnTo>
                  <a:pt x="233" y="63774"/>
                </a:lnTo>
                <a:lnTo>
                  <a:pt x="1163" y="74542"/>
                </a:lnTo>
                <a:lnTo>
                  <a:pt x="3600" y="82169"/>
                </a:lnTo>
                <a:lnTo>
                  <a:pt x="6521" y="84175"/>
                </a:lnTo>
                <a:lnTo>
                  <a:pt x="10839" y="84175"/>
                </a:lnTo>
                <a:lnTo>
                  <a:pt x="15030" y="84175"/>
                </a:lnTo>
                <a:lnTo>
                  <a:pt x="17697" y="82600"/>
                </a:lnTo>
                <a:lnTo>
                  <a:pt x="18967" y="79463"/>
                </a:lnTo>
                <a:lnTo>
                  <a:pt x="20237" y="76327"/>
                </a:lnTo>
                <a:lnTo>
                  <a:pt x="20872" y="68072"/>
                </a:lnTo>
                <a:lnTo>
                  <a:pt x="20872" y="54711"/>
                </a:lnTo>
                <a:lnTo>
                  <a:pt x="20872" y="42011"/>
                </a:lnTo>
                <a:lnTo>
                  <a:pt x="20872" y="29311"/>
                </a:lnTo>
                <a:lnTo>
                  <a:pt x="20872" y="16611"/>
                </a:lnTo>
                <a:lnTo>
                  <a:pt x="20872" y="3911"/>
                </a:lnTo>
                <a:lnTo>
                  <a:pt x="20872" y="0"/>
                </a:lnTo>
                <a:close/>
              </a:path>
            </a:pathLst>
          </a:custGeom>
          <a:ln w="9144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57794" y="6352705"/>
            <a:ext cx="1047876" cy="3384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19568" y="6458077"/>
            <a:ext cx="19685" cy="52705"/>
          </a:xfrm>
          <a:custGeom>
            <a:avLst/>
            <a:gdLst/>
            <a:ahLst/>
            <a:cxnLst/>
            <a:rect l="l" t="t" r="r" b="b"/>
            <a:pathLst>
              <a:path w="19684" h="52704">
                <a:moveTo>
                  <a:pt x="10159" y="0"/>
                </a:moveTo>
                <a:lnTo>
                  <a:pt x="5587" y="0"/>
                </a:lnTo>
                <a:lnTo>
                  <a:pt x="2666" y="1714"/>
                </a:lnTo>
                <a:lnTo>
                  <a:pt x="1650" y="5118"/>
                </a:lnTo>
                <a:lnTo>
                  <a:pt x="464" y="13484"/>
                </a:lnTo>
                <a:lnTo>
                  <a:pt x="9" y="29195"/>
                </a:lnTo>
                <a:lnTo>
                  <a:pt x="0" y="39154"/>
                </a:lnTo>
                <a:lnTo>
                  <a:pt x="0" y="45631"/>
                </a:lnTo>
                <a:lnTo>
                  <a:pt x="0" y="52108"/>
                </a:lnTo>
                <a:lnTo>
                  <a:pt x="6476" y="52108"/>
                </a:lnTo>
                <a:lnTo>
                  <a:pt x="12826" y="52108"/>
                </a:lnTo>
                <a:lnTo>
                  <a:pt x="19303" y="52108"/>
                </a:lnTo>
                <a:lnTo>
                  <a:pt x="19303" y="45631"/>
                </a:lnTo>
                <a:lnTo>
                  <a:pt x="19303" y="39154"/>
                </a:lnTo>
                <a:lnTo>
                  <a:pt x="19303" y="32677"/>
                </a:lnTo>
                <a:lnTo>
                  <a:pt x="18932" y="16351"/>
                </a:lnTo>
                <a:lnTo>
                  <a:pt x="17708" y="6646"/>
                </a:lnTo>
                <a:lnTo>
                  <a:pt x="16382" y="2006"/>
                </a:lnTo>
                <a:lnTo>
                  <a:pt x="13842" y="0"/>
                </a:lnTo>
                <a:lnTo>
                  <a:pt x="10159" y="0"/>
                </a:lnTo>
                <a:close/>
              </a:path>
            </a:pathLst>
          </a:custGeom>
          <a:ln w="9144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30263" y="6458077"/>
            <a:ext cx="19685" cy="52705"/>
          </a:xfrm>
          <a:custGeom>
            <a:avLst/>
            <a:gdLst/>
            <a:ahLst/>
            <a:cxnLst/>
            <a:rect l="l" t="t" r="r" b="b"/>
            <a:pathLst>
              <a:path w="19684" h="52704">
                <a:moveTo>
                  <a:pt x="10159" y="0"/>
                </a:moveTo>
                <a:lnTo>
                  <a:pt x="5587" y="0"/>
                </a:lnTo>
                <a:lnTo>
                  <a:pt x="2793" y="1714"/>
                </a:lnTo>
                <a:lnTo>
                  <a:pt x="1650" y="5118"/>
                </a:lnTo>
                <a:lnTo>
                  <a:pt x="464" y="13484"/>
                </a:lnTo>
                <a:lnTo>
                  <a:pt x="9" y="29195"/>
                </a:lnTo>
                <a:lnTo>
                  <a:pt x="0" y="39154"/>
                </a:lnTo>
                <a:lnTo>
                  <a:pt x="0" y="45631"/>
                </a:lnTo>
                <a:lnTo>
                  <a:pt x="0" y="52108"/>
                </a:lnTo>
                <a:lnTo>
                  <a:pt x="6476" y="52108"/>
                </a:lnTo>
                <a:lnTo>
                  <a:pt x="12953" y="52108"/>
                </a:lnTo>
                <a:lnTo>
                  <a:pt x="19430" y="52108"/>
                </a:lnTo>
                <a:lnTo>
                  <a:pt x="19430" y="45631"/>
                </a:lnTo>
                <a:lnTo>
                  <a:pt x="19430" y="39154"/>
                </a:lnTo>
                <a:lnTo>
                  <a:pt x="19430" y="32677"/>
                </a:lnTo>
                <a:lnTo>
                  <a:pt x="19000" y="16356"/>
                </a:lnTo>
                <a:lnTo>
                  <a:pt x="17710" y="6651"/>
                </a:lnTo>
                <a:lnTo>
                  <a:pt x="16382" y="2006"/>
                </a:lnTo>
                <a:lnTo>
                  <a:pt x="13842" y="0"/>
                </a:lnTo>
                <a:lnTo>
                  <a:pt x="10159" y="0"/>
                </a:lnTo>
                <a:close/>
              </a:path>
            </a:pathLst>
          </a:custGeom>
          <a:ln w="9144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07784" y="6458077"/>
            <a:ext cx="19685" cy="52705"/>
          </a:xfrm>
          <a:custGeom>
            <a:avLst/>
            <a:gdLst/>
            <a:ahLst/>
            <a:cxnLst/>
            <a:rect l="l" t="t" r="r" b="b"/>
            <a:pathLst>
              <a:path w="19685" h="52704">
                <a:moveTo>
                  <a:pt x="10160" y="0"/>
                </a:moveTo>
                <a:lnTo>
                  <a:pt x="5587" y="0"/>
                </a:lnTo>
                <a:lnTo>
                  <a:pt x="2793" y="1714"/>
                </a:lnTo>
                <a:lnTo>
                  <a:pt x="1650" y="5118"/>
                </a:lnTo>
                <a:lnTo>
                  <a:pt x="464" y="13484"/>
                </a:lnTo>
                <a:lnTo>
                  <a:pt x="9" y="29195"/>
                </a:lnTo>
                <a:lnTo>
                  <a:pt x="0" y="39154"/>
                </a:lnTo>
                <a:lnTo>
                  <a:pt x="0" y="45631"/>
                </a:lnTo>
                <a:lnTo>
                  <a:pt x="0" y="52108"/>
                </a:lnTo>
                <a:lnTo>
                  <a:pt x="6476" y="52108"/>
                </a:lnTo>
                <a:lnTo>
                  <a:pt x="12953" y="52108"/>
                </a:lnTo>
                <a:lnTo>
                  <a:pt x="19430" y="52108"/>
                </a:lnTo>
                <a:lnTo>
                  <a:pt x="19430" y="45631"/>
                </a:lnTo>
                <a:lnTo>
                  <a:pt x="19430" y="39154"/>
                </a:lnTo>
                <a:lnTo>
                  <a:pt x="19430" y="32677"/>
                </a:lnTo>
                <a:lnTo>
                  <a:pt x="19000" y="16356"/>
                </a:lnTo>
                <a:lnTo>
                  <a:pt x="17710" y="6651"/>
                </a:lnTo>
                <a:lnTo>
                  <a:pt x="16382" y="2006"/>
                </a:lnTo>
                <a:lnTo>
                  <a:pt x="13969" y="0"/>
                </a:lnTo>
                <a:lnTo>
                  <a:pt x="10160" y="0"/>
                </a:lnTo>
                <a:close/>
              </a:path>
            </a:pathLst>
          </a:custGeom>
          <a:ln w="9144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27559" y="6415798"/>
            <a:ext cx="113664" cy="266065"/>
          </a:xfrm>
          <a:custGeom>
            <a:avLst/>
            <a:gdLst/>
            <a:ahLst/>
            <a:cxnLst/>
            <a:rect l="l" t="t" r="r" b="b"/>
            <a:pathLst>
              <a:path w="113665" h="266065">
                <a:moveTo>
                  <a:pt x="5065" y="0"/>
                </a:moveTo>
                <a:lnTo>
                  <a:pt x="17780" y="0"/>
                </a:lnTo>
                <a:lnTo>
                  <a:pt x="30493" y="0"/>
                </a:lnTo>
                <a:lnTo>
                  <a:pt x="43204" y="0"/>
                </a:lnTo>
                <a:lnTo>
                  <a:pt x="106679" y="0"/>
                </a:lnTo>
                <a:lnTo>
                  <a:pt x="110007" y="12623"/>
                </a:lnTo>
                <a:lnTo>
                  <a:pt x="111936" y="25248"/>
                </a:lnTo>
                <a:lnTo>
                  <a:pt x="112848" y="37873"/>
                </a:lnTo>
                <a:lnTo>
                  <a:pt x="113123" y="50498"/>
                </a:lnTo>
                <a:lnTo>
                  <a:pt x="109468" y="63782"/>
                </a:lnTo>
                <a:lnTo>
                  <a:pt x="98479" y="102142"/>
                </a:lnTo>
                <a:lnTo>
                  <a:pt x="87470" y="138710"/>
                </a:lnTo>
                <a:lnTo>
                  <a:pt x="72794" y="185680"/>
                </a:lnTo>
                <a:lnTo>
                  <a:pt x="65470" y="208782"/>
                </a:lnTo>
                <a:lnTo>
                  <a:pt x="77703" y="211109"/>
                </a:lnTo>
                <a:lnTo>
                  <a:pt x="90342" y="212238"/>
                </a:lnTo>
                <a:lnTo>
                  <a:pt x="103220" y="212603"/>
                </a:lnTo>
                <a:lnTo>
                  <a:pt x="108684" y="225099"/>
                </a:lnTo>
                <a:lnTo>
                  <a:pt x="111650" y="237587"/>
                </a:lnTo>
                <a:lnTo>
                  <a:pt x="112880" y="250069"/>
                </a:lnTo>
                <a:lnTo>
                  <a:pt x="113140" y="262548"/>
                </a:lnTo>
                <a:lnTo>
                  <a:pt x="100446" y="263566"/>
                </a:lnTo>
                <a:lnTo>
                  <a:pt x="62363" y="265370"/>
                </a:lnTo>
                <a:lnTo>
                  <a:pt x="11585" y="265934"/>
                </a:lnTo>
                <a:lnTo>
                  <a:pt x="5423" y="253504"/>
                </a:lnTo>
                <a:lnTo>
                  <a:pt x="1954" y="241073"/>
                </a:lnTo>
                <a:lnTo>
                  <a:pt x="404" y="228640"/>
                </a:lnTo>
                <a:lnTo>
                  <a:pt x="0" y="216203"/>
                </a:lnTo>
                <a:lnTo>
                  <a:pt x="3716" y="203270"/>
                </a:lnTo>
                <a:lnTo>
                  <a:pt x="14872" y="165516"/>
                </a:lnTo>
                <a:lnTo>
                  <a:pt x="26043" y="129018"/>
                </a:lnTo>
                <a:lnTo>
                  <a:pt x="40972" y="81617"/>
                </a:lnTo>
                <a:lnTo>
                  <a:pt x="48457" y="58191"/>
                </a:lnTo>
                <a:lnTo>
                  <a:pt x="36389" y="55045"/>
                </a:lnTo>
                <a:lnTo>
                  <a:pt x="23757" y="53659"/>
                </a:lnTo>
                <a:lnTo>
                  <a:pt x="10793" y="53312"/>
                </a:lnTo>
                <a:lnTo>
                  <a:pt x="7611" y="40681"/>
                </a:lnTo>
                <a:lnTo>
                  <a:pt x="5900" y="28053"/>
                </a:lnTo>
                <a:lnTo>
                  <a:pt x="5204" y="15427"/>
                </a:lnTo>
                <a:lnTo>
                  <a:pt x="5066" y="2802"/>
                </a:lnTo>
                <a:lnTo>
                  <a:pt x="5065" y="0"/>
                </a:lnTo>
                <a:close/>
              </a:path>
            </a:pathLst>
          </a:custGeom>
          <a:ln w="9144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15902" y="6415798"/>
            <a:ext cx="113664" cy="266065"/>
          </a:xfrm>
          <a:custGeom>
            <a:avLst/>
            <a:gdLst/>
            <a:ahLst/>
            <a:cxnLst/>
            <a:rect l="l" t="t" r="r" b="b"/>
            <a:pathLst>
              <a:path w="113664" h="266065">
                <a:moveTo>
                  <a:pt x="5065" y="0"/>
                </a:moveTo>
                <a:lnTo>
                  <a:pt x="17740" y="0"/>
                </a:lnTo>
                <a:lnTo>
                  <a:pt x="30425" y="0"/>
                </a:lnTo>
                <a:lnTo>
                  <a:pt x="43117" y="0"/>
                </a:lnTo>
                <a:lnTo>
                  <a:pt x="55817" y="0"/>
                </a:lnTo>
                <a:lnTo>
                  <a:pt x="68522" y="0"/>
                </a:lnTo>
                <a:lnTo>
                  <a:pt x="81231" y="0"/>
                </a:lnTo>
                <a:lnTo>
                  <a:pt x="93943" y="0"/>
                </a:lnTo>
                <a:lnTo>
                  <a:pt x="106658" y="0"/>
                </a:lnTo>
                <a:lnTo>
                  <a:pt x="109997" y="12622"/>
                </a:lnTo>
                <a:lnTo>
                  <a:pt x="111932" y="25247"/>
                </a:lnTo>
                <a:lnTo>
                  <a:pt x="112847" y="37872"/>
                </a:lnTo>
                <a:lnTo>
                  <a:pt x="113123" y="50496"/>
                </a:lnTo>
                <a:lnTo>
                  <a:pt x="109444" y="63777"/>
                </a:lnTo>
                <a:lnTo>
                  <a:pt x="98423" y="102130"/>
                </a:lnTo>
                <a:lnTo>
                  <a:pt x="87413" y="138691"/>
                </a:lnTo>
                <a:lnTo>
                  <a:pt x="72723" y="185651"/>
                </a:lnTo>
                <a:lnTo>
                  <a:pt x="65363" y="208748"/>
                </a:lnTo>
                <a:lnTo>
                  <a:pt x="77613" y="211092"/>
                </a:lnTo>
                <a:lnTo>
                  <a:pt x="90222" y="212232"/>
                </a:lnTo>
                <a:lnTo>
                  <a:pt x="103081" y="212602"/>
                </a:lnTo>
                <a:lnTo>
                  <a:pt x="108620" y="225093"/>
                </a:lnTo>
                <a:lnTo>
                  <a:pt x="111627" y="237575"/>
                </a:lnTo>
                <a:lnTo>
                  <a:pt x="112876" y="250051"/>
                </a:lnTo>
                <a:lnTo>
                  <a:pt x="113140" y="262524"/>
                </a:lnTo>
                <a:lnTo>
                  <a:pt x="100446" y="263549"/>
                </a:lnTo>
                <a:lnTo>
                  <a:pt x="62364" y="265366"/>
                </a:lnTo>
                <a:lnTo>
                  <a:pt x="11586" y="265934"/>
                </a:lnTo>
                <a:lnTo>
                  <a:pt x="5423" y="253504"/>
                </a:lnTo>
                <a:lnTo>
                  <a:pt x="1954" y="241073"/>
                </a:lnTo>
                <a:lnTo>
                  <a:pt x="404" y="228640"/>
                </a:lnTo>
                <a:lnTo>
                  <a:pt x="0" y="216203"/>
                </a:lnTo>
                <a:lnTo>
                  <a:pt x="3717" y="203267"/>
                </a:lnTo>
                <a:lnTo>
                  <a:pt x="14872" y="165505"/>
                </a:lnTo>
                <a:lnTo>
                  <a:pt x="26030" y="129000"/>
                </a:lnTo>
                <a:lnTo>
                  <a:pt x="40911" y="81589"/>
                </a:lnTo>
                <a:lnTo>
                  <a:pt x="48352" y="58158"/>
                </a:lnTo>
                <a:lnTo>
                  <a:pt x="36265" y="55028"/>
                </a:lnTo>
                <a:lnTo>
                  <a:pt x="23647" y="53653"/>
                </a:lnTo>
                <a:lnTo>
                  <a:pt x="10690" y="53311"/>
                </a:lnTo>
                <a:lnTo>
                  <a:pt x="7565" y="40678"/>
                </a:lnTo>
                <a:lnTo>
                  <a:pt x="5885" y="28048"/>
                </a:lnTo>
                <a:lnTo>
                  <a:pt x="5201" y="15419"/>
                </a:lnTo>
                <a:lnTo>
                  <a:pt x="5066" y="2791"/>
                </a:lnTo>
                <a:lnTo>
                  <a:pt x="5065" y="0"/>
                </a:lnTo>
                <a:close/>
              </a:path>
            </a:pathLst>
          </a:custGeom>
          <a:ln w="9144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43418" y="6410985"/>
            <a:ext cx="149860" cy="275590"/>
          </a:xfrm>
          <a:custGeom>
            <a:avLst/>
            <a:gdLst/>
            <a:ahLst/>
            <a:cxnLst/>
            <a:rect l="l" t="t" r="r" b="b"/>
            <a:pathLst>
              <a:path w="149859" h="275590">
                <a:moveTo>
                  <a:pt x="74929" y="0"/>
                </a:moveTo>
                <a:lnTo>
                  <a:pt x="114888" y="7552"/>
                </a:lnTo>
                <a:lnTo>
                  <a:pt x="145268" y="45683"/>
                </a:lnTo>
                <a:lnTo>
                  <a:pt x="148916" y="86966"/>
                </a:lnTo>
                <a:lnTo>
                  <a:pt x="149729" y="133284"/>
                </a:lnTo>
                <a:lnTo>
                  <a:pt x="149731" y="172765"/>
                </a:lnTo>
                <a:lnTo>
                  <a:pt x="149732" y="210913"/>
                </a:lnTo>
                <a:lnTo>
                  <a:pt x="149732" y="260587"/>
                </a:lnTo>
                <a:lnTo>
                  <a:pt x="137174" y="265430"/>
                </a:lnTo>
                <a:lnTo>
                  <a:pt x="124634" y="268423"/>
                </a:lnTo>
                <a:lnTo>
                  <a:pt x="112100" y="270010"/>
                </a:lnTo>
                <a:lnTo>
                  <a:pt x="99561" y="270637"/>
                </a:lnTo>
                <a:lnTo>
                  <a:pt x="87007" y="270751"/>
                </a:lnTo>
                <a:lnTo>
                  <a:pt x="85089" y="262851"/>
                </a:lnTo>
                <a:lnTo>
                  <a:pt x="85089" y="254952"/>
                </a:lnTo>
                <a:lnTo>
                  <a:pt x="85089" y="247053"/>
                </a:lnTo>
                <a:lnTo>
                  <a:pt x="78455" y="259086"/>
                </a:lnTo>
                <a:lnTo>
                  <a:pt x="70243" y="267844"/>
                </a:lnTo>
                <a:lnTo>
                  <a:pt x="62991" y="273189"/>
                </a:lnTo>
                <a:lnTo>
                  <a:pt x="55372" y="275564"/>
                </a:lnTo>
                <a:lnTo>
                  <a:pt x="46481" y="275564"/>
                </a:lnTo>
                <a:lnTo>
                  <a:pt x="6612" y="250060"/>
                </a:lnTo>
                <a:lnTo>
                  <a:pt x="129" y="207001"/>
                </a:lnTo>
                <a:lnTo>
                  <a:pt x="10" y="195928"/>
                </a:lnTo>
                <a:lnTo>
                  <a:pt x="567" y="177529"/>
                </a:lnTo>
                <a:lnTo>
                  <a:pt x="20730" y="137924"/>
                </a:lnTo>
                <a:lnTo>
                  <a:pt x="63180" y="115057"/>
                </a:lnTo>
                <a:lnTo>
                  <a:pt x="74766" y="108283"/>
                </a:lnTo>
                <a:lnTo>
                  <a:pt x="80505" y="103493"/>
                </a:lnTo>
                <a:lnTo>
                  <a:pt x="82550" y="99009"/>
                </a:lnTo>
                <a:lnTo>
                  <a:pt x="83311" y="91655"/>
                </a:lnTo>
                <a:lnTo>
                  <a:pt x="83311" y="80568"/>
                </a:lnTo>
                <a:lnTo>
                  <a:pt x="82746" y="64307"/>
                </a:lnTo>
                <a:lnTo>
                  <a:pt x="81101" y="54349"/>
                </a:lnTo>
                <a:lnTo>
                  <a:pt x="79121" y="49199"/>
                </a:lnTo>
                <a:lnTo>
                  <a:pt x="76326" y="47091"/>
                </a:lnTo>
                <a:lnTo>
                  <a:pt x="72262" y="47091"/>
                </a:lnTo>
                <a:lnTo>
                  <a:pt x="67817" y="47091"/>
                </a:lnTo>
                <a:lnTo>
                  <a:pt x="62359" y="90552"/>
                </a:lnTo>
                <a:lnTo>
                  <a:pt x="62357" y="102553"/>
                </a:lnTo>
                <a:lnTo>
                  <a:pt x="49689" y="105154"/>
                </a:lnTo>
                <a:lnTo>
                  <a:pt x="37041" y="106718"/>
                </a:lnTo>
                <a:lnTo>
                  <a:pt x="24398" y="107507"/>
                </a:lnTo>
                <a:lnTo>
                  <a:pt x="11749" y="107787"/>
                </a:lnTo>
                <a:lnTo>
                  <a:pt x="0" y="101879"/>
                </a:lnTo>
                <a:lnTo>
                  <a:pt x="0" y="95935"/>
                </a:lnTo>
                <a:lnTo>
                  <a:pt x="0" y="89979"/>
                </a:lnTo>
                <a:lnTo>
                  <a:pt x="3722" y="49857"/>
                </a:lnTo>
                <a:lnTo>
                  <a:pt x="24166" y="16891"/>
                </a:lnTo>
                <a:lnTo>
                  <a:pt x="59540" y="1160"/>
                </a:lnTo>
                <a:lnTo>
                  <a:pt x="72129" y="33"/>
                </a:lnTo>
                <a:lnTo>
                  <a:pt x="74929" y="0"/>
                </a:lnTo>
                <a:close/>
              </a:path>
            </a:pathLst>
          </a:custGeom>
          <a:ln w="9144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21832" y="6410985"/>
            <a:ext cx="145415" cy="275590"/>
          </a:xfrm>
          <a:custGeom>
            <a:avLst/>
            <a:gdLst/>
            <a:ahLst/>
            <a:cxnLst/>
            <a:rect l="l" t="t" r="r" b="b"/>
            <a:pathLst>
              <a:path w="145415" h="275590">
                <a:moveTo>
                  <a:pt x="68552" y="0"/>
                </a:moveTo>
                <a:lnTo>
                  <a:pt x="111025" y="10256"/>
                </a:lnTo>
                <a:lnTo>
                  <a:pt x="137513" y="38607"/>
                </a:lnTo>
                <a:lnTo>
                  <a:pt x="140307" y="79501"/>
                </a:lnTo>
                <a:lnTo>
                  <a:pt x="140307" y="84645"/>
                </a:lnTo>
                <a:lnTo>
                  <a:pt x="140307" y="89788"/>
                </a:lnTo>
                <a:lnTo>
                  <a:pt x="127633" y="89788"/>
                </a:lnTo>
                <a:lnTo>
                  <a:pt x="114951" y="89788"/>
                </a:lnTo>
                <a:lnTo>
                  <a:pt x="102254" y="89788"/>
                </a:lnTo>
                <a:lnTo>
                  <a:pt x="89534" y="89788"/>
                </a:lnTo>
                <a:lnTo>
                  <a:pt x="81506" y="84975"/>
                </a:lnTo>
                <a:lnTo>
                  <a:pt x="81506" y="80162"/>
                </a:lnTo>
                <a:lnTo>
                  <a:pt x="81506" y="75361"/>
                </a:lnTo>
                <a:lnTo>
                  <a:pt x="81506" y="63068"/>
                </a:lnTo>
                <a:lnTo>
                  <a:pt x="80998" y="55283"/>
                </a:lnTo>
                <a:lnTo>
                  <a:pt x="79855" y="52006"/>
                </a:lnTo>
                <a:lnTo>
                  <a:pt x="78712" y="48729"/>
                </a:lnTo>
                <a:lnTo>
                  <a:pt x="75791" y="47091"/>
                </a:lnTo>
                <a:lnTo>
                  <a:pt x="71219" y="47091"/>
                </a:lnTo>
                <a:lnTo>
                  <a:pt x="67536" y="47091"/>
                </a:lnTo>
                <a:lnTo>
                  <a:pt x="64742" y="48602"/>
                </a:lnTo>
                <a:lnTo>
                  <a:pt x="62837" y="51612"/>
                </a:lnTo>
                <a:lnTo>
                  <a:pt x="60932" y="54609"/>
                </a:lnTo>
                <a:lnTo>
                  <a:pt x="60043" y="59118"/>
                </a:lnTo>
                <a:lnTo>
                  <a:pt x="60043" y="65138"/>
                </a:lnTo>
                <a:lnTo>
                  <a:pt x="60043" y="73278"/>
                </a:lnTo>
                <a:lnTo>
                  <a:pt x="60551" y="79260"/>
                </a:lnTo>
                <a:lnTo>
                  <a:pt x="61440" y="83070"/>
                </a:lnTo>
                <a:lnTo>
                  <a:pt x="62329" y="86880"/>
                </a:lnTo>
                <a:lnTo>
                  <a:pt x="104020" y="119027"/>
                </a:lnTo>
                <a:lnTo>
                  <a:pt x="116488" y="127765"/>
                </a:lnTo>
                <a:lnTo>
                  <a:pt x="142546" y="165435"/>
                </a:lnTo>
                <a:lnTo>
                  <a:pt x="145384" y="191154"/>
                </a:lnTo>
                <a:lnTo>
                  <a:pt x="144952" y="207078"/>
                </a:lnTo>
                <a:lnTo>
                  <a:pt x="134731" y="247033"/>
                </a:lnTo>
                <a:lnTo>
                  <a:pt x="94919" y="273780"/>
                </a:lnTo>
                <a:lnTo>
                  <a:pt x="82597" y="275389"/>
                </a:lnTo>
                <a:lnTo>
                  <a:pt x="66698" y="274877"/>
                </a:lnTo>
                <a:lnTo>
                  <a:pt x="27464" y="261567"/>
                </a:lnTo>
                <a:lnTo>
                  <a:pt x="4152" y="222188"/>
                </a:lnTo>
                <a:lnTo>
                  <a:pt x="1750" y="185915"/>
                </a:lnTo>
                <a:lnTo>
                  <a:pt x="1750" y="181635"/>
                </a:lnTo>
                <a:lnTo>
                  <a:pt x="1750" y="177368"/>
                </a:lnTo>
                <a:lnTo>
                  <a:pt x="14437" y="177368"/>
                </a:lnTo>
                <a:lnTo>
                  <a:pt x="27145" y="177368"/>
                </a:lnTo>
                <a:lnTo>
                  <a:pt x="39858" y="177368"/>
                </a:lnTo>
                <a:lnTo>
                  <a:pt x="52561" y="177368"/>
                </a:lnTo>
                <a:lnTo>
                  <a:pt x="60551" y="182968"/>
                </a:lnTo>
                <a:lnTo>
                  <a:pt x="60551" y="188582"/>
                </a:lnTo>
                <a:lnTo>
                  <a:pt x="60551" y="194195"/>
                </a:lnTo>
                <a:lnTo>
                  <a:pt x="61011" y="210584"/>
                </a:lnTo>
                <a:lnTo>
                  <a:pt x="62344" y="220764"/>
                </a:lnTo>
                <a:lnTo>
                  <a:pt x="64234" y="226326"/>
                </a:lnTo>
                <a:lnTo>
                  <a:pt x="67155" y="228472"/>
                </a:lnTo>
                <a:lnTo>
                  <a:pt x="71473" y="228472"/>
                </a:lnTo>
                <a:lnTo>
                  <a:pt x="76299" y="228472"/>
                </a:lnTo>
                <a:lnTo>
                  <a:pt x="79474" y="227037"/>
                </a:lnTo>
                <a:lnTo>
                  <a:pt x="81379" y="224154"/>
                </a:lnTo>
                <a:lnTo>
                  <a:pt x="83284" y="221284"/>
                </a:lnTo>
                <a:lnTo>
                  <a:pt x="84173" y="215239"/>
                </a:lnTo>
                <a:lnTo>
                  <a:pt x="84173" y="206019"/>
                </a:lnTo>
                <a:lnTo>
                  <a:pt x="84173" y="193332"/>
                </a:lnTo>
                <a:lnTo>
                  <a:pt x="54971" y="162643"/>
                </a:lnTo>
                <a:lnTo>
                  <a:pt x="38509" y="150922"/>
                </a:lnTo>
                <a:lnTo>
                  <a:pt x="6949" y="118809"/>
                </a:lnTo>
                <a:lnTo>
                  <a:pt x="0" y="81553"/>
                </a:lnTo>
                <a:lnTo>
                  <a:pt x="418" y="64832"/>
                </a:lnTo>
                <a:lnTo>
                  <a:pt x="11001" y="25716"/>
                </a:lnTo>
                <a:lnTo>
                  <a:pt x="52058" y="1357"/>
                </a:lnTo>
                <a:lnTo>
                  <a:pt x="64629" y="69"/>
                </a:lnTo>
                <a:lnTo>
                  <a:pt x="68552" y="0"/>
                </a:lnTo>
                <a:close/>
              </a:path>
            </a:pathLst>
          </a:custGeom>
          <a:ln w="9144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53148" y="6410985"/>
            <a:ext cx="152400" cy="275590"/>
          </a:xfrm>
          <a:custGeom>
            <a:avLst/>
            <a:gdLst/>
            <a:ahLst/>
            <a:cxnLst/>
            <a:rect l="l" t="t" r="r" b="b"/>
            <a:pathLst>
              <a:path w="152400" h="275590">
                <a:moveTo>
                  <a:pt x="73405" y="0"/>
                </a:moveTo>
                <a:lnTo>
                  <a:pt x="111700" y="8184"/>
                </a:lnTo>
                <a:lnTo>
                  <a:pt x="140341" y="36730"/>
                </a:lnTo>
                <a:lnTo>
                  <a:pt x="151247" y="80703"/>
                </a:lnTo>
                <a:lnTo>
                  <a:pt x="152252" y="124803"/>
                </a:lnTo>
                <a:lnTo>
                  <a:pt x="152271" y="135368"/>
                </a:lnTo>
                <a:lnTo>
                  <a:pt x="139626" y="138078"/>
                </a:lnTo>
                <a:lnTo>
                  <a:pt x="101640" y="142001"/>
                </a:lnTo>
                <a:lnTo>
                  <a:pt x="76322" y="142483"/>
                </a:lnTo>
                <a:lnTo>
                  <a:pt x="71163" y="155003"/>
                </a:lnTo>
                <a:lnTo>
                  <a:pt x="68205" y="167519"/>
                </a:lnTo>
                <a:lnTo>
                  <a:pt x="66835" y="180033"/>
                </a:lnTo>
                <a:lnTo>
                  <a:pt x="66442" y="192547"/>
                </a:lnTo>
                <a:lnTo>
                  <a:pt x="66758" y="211202"/>
                </a:lnTo>
                <a:lnTo>
                  <a:pt x="67789" y="221005"/>
                </a:lnTo>
                <a:lnTo>
                  <a:pt x="69976" y="226733"/>
                </a:lnTo>
                <a:lnTo>
                  <a:pt x="72643" y="228472"/>
                </a:lnTo>
                <a:lnTo>
                  <a:pt x="76707" y="228472"/>
                </a:lnTo>
                <a:lnTo>
                  <a:pt x="81787" y="228472"/>
                </a:lnTo>
                <a:lnTo>
                  <a:pt x="89405" y="183434"/>
                </a:lnTo>
                <a:lnTo>
                  <a:pt x="89407" y="170920"/>
                </a:lnTo>
                <a:lnTo>
                  <a:pt x="101910" y="165482"/>
                </a:lnTo>
                <a:lnTo>
                  <a:pt x="114414" y="162172"/>
                </a:lnTo>
                <a:lnTo>
                  <a:pt x="126917" y="160462"/>
                </a:lnTo>
                <a:lnTo>
                  <a:pt x="139420" y="159823"/>
                </a:lnTo>
                <a:lnTo>
                  <a:pt x="151924" y="159727"/>
                </a:lnTo>
                <a:lnTo>
                  <a:pt x="152272" y="166268"/>
                </a:lnTo>
                <a:lnTo>
                  <a:pt x="152272" y="172821"/>
                </a:lnTo>
                <a:lnTo>
                  <a:pt x="152272" y="179362"/>
                </a:lnTo>
                <a:lnTo>
                  <a:pt x="147924" y="222473"/>
                </a:lnTo>
                <a:lnTo>
                  <a:pt x="121486" y="263416"/>
                </a:lnTo>
                <a:lnTo>
                  <a:pt x="84629" y="275362"/>
                </a:lnTo>
                <a:lnTo>
                  <a:pt x="68811" y="274883"/>
                </a:lnTo>
                <a:lnTo>
                  <a:pt x="32101" y="262993"/>
                </a:lnTo>
                <a:lnTo>
                  <a:pt x="7180" y="231130"/>
                </a:lnTo>
                <a:lnTo>
                  <a:pt x="135" y="185286"/>
                </a:lnTo>
                <a:lnTo>
                  <a:pt x="24" y="142902"/>
                </a:lnTo>
                <a:lnTo>
                  <a:pt x="0" y="107551"/>
                </a:lnTo>
                <a:lnTo>
                  <a:pt x="279" y="89596"/>
                </a:lnTo>
                <a:lnTo>
                  <a:pt x="7076" y="43387"/>
                </a:lnTo>
                <a:lnTo>
                  <a:pt x="30054" y="12650"/>
                </a:lnTo>
                <a:lnTo>
                  <a:pt x="66377" y="269"/>
                </a:lnTo>
                <a:lnTo>
                  <a:pt x="73405" y="0"/>
                </a:lnTo>
                <a:close/>
              </a:path>
            </a:pathLst>
          </a:custGeom>
          <a:ln w="9144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63969" y="6410985"/>
            <a:ext cx="152400" cy="275590"/>
          </a:xfrm>
          <a:custGeom>
            <a:avLst/>
            <a:gdLst/>
            <a:ahLst/>
            <a:cxnLst/>
            <a:rect l="l" t="t" r="r" b="b"/>
            <a:pathLst>
              <a:path w="152400" h="275590">
                <a:moveTo>
                  <a:pt x="73405" y="0"/>
                </a:moveTo>
                <a:lnTo>
                  <a:pt x="111656" y="8226"/>
                </a:lnTo>
                <a:lnTo>
                  <a:pt x="140287" y="36733"/>
                </a:lnTo>
                <a:lnTo>
                  <a:pt x="151128" y="80715"/>
                </a:lnTo>
                <a:lnTo>
                  <a:pt x="152125" y="124813"/>
                </a:lnTo>
                <a:lnTo>
                  <a:pt x="152144" y="135379"/>
                </a:lnTo>
                <a:lnTo>
                  <a:pt x="139499" y="138085"/>
                </a:lnTo>
                <a:lnTo>
                  <a:pt x="101512" y="142002"/>
                </a:lnTo>
                <a:lnTo>
                  <a:pt x="76194" y="142483"/>
                </a:lnTo>
                <a:lnTo>
                  <a:pt x="71036" y="155003"/>
                </a:lnTo>
                <a:lnTo>
                  <a:pt x="68078" y="167519"/>
                </a:lnTo>
                <a:lnTo>
                  <a:pt x="66708" y="180033"/>
                </a:lnTo>
                <a:lnTo>
                  <a:pt x="66315" y="192547"/>
                </a:lnTo>
                <a:lnTo>
                  <a:pt x="66678" y="211199"/>
                </a:lnTo>
                <a:lnTo>
                  <a:pt x="67778" y="221001"/>
                </a:lnTo>
                <a:lnTo>
                  <a:pt x="69849" y="226733"/>
                </a:lnTo>
                <a:lnTo>
                  <a:pt x="72643" y="228472"/>
                </a:lnTo>
                <a:lnTo>
                  <a:pt x="76580" y="228472"/>
                </a:lnTo>
                <a:lnTo>
                  <a:pt x="81660" y="228472"/>
                </a:lnTo>
                <a:lnTo>
                  <a:pt x="89278" y="183434"/>
                </a:lnTo>
                <a:lnTo>
                  <a:pt x="89280" y="170920"/>
                </a:lnTo>
                <a:lnTo>
                  <a:pt x="101783" y="165482"/>
                </a:lnTo>
                <a:lnTo>
                  <a:pt x="114287" y="162172"/>
                </a:lnTo>
                <a:lnTo>
                  <a:pt x="126790" y="160462"/>
                </a:lnTo>
                <a:lnTo>
                  <a:pt x="139293" y="159823"/>
                </a:lnTo>
                <a:lnTo>
                  <a:pt x="151797" y="159727"/>
                </a:lnTo>
                <a:lnTo>
                  <a:pt x="152145" y="166268"/>
                </a:lnTo>
                <a:lnTo>
                  <a:pt x="152145" y="172821"/>
                </a:lnTo>
                <a:lnTo>
                  <a:pt x="152145" y="179362"/>
                </a:lnTo>
                <a:lnTo>
                  <a:pt x="147843" y="222481"/>
                </a:lnTo>
                <a:lnTo>
                  <a:pt x="121401" y="263425"/>
                </a:lnTo>
                <a:lnTo>
                  <a:pt x="84555" y="275367"/>
                </a:lnTo>
                <a:lnTo>
                  <a:pt x="68682" y="274883"/>
                </a:lnTo>
                <a:lnTo>
                  <a:pt x="31988" y="262990"/>
                </a:lnTo>
                <a:lnTo>
                  <a:pt x="7130" y="231105"/>
                </a:lnTo>
                <a:lnTo>
                  <a:pt x="134" y="185253"/>
                </a:lnTo>
                <a:lnTo>
                  <a:pt x="24" y="142882"/>
                </a:lnTo>
                <a:lnTo>
                  <a:pt x="0" y="107525"/>
                </a:lnTo>
                <a:lnTo>
                  <a:pt x="278" y="89573"/>
                </a:lnTo>
                <a:lnTo>
                  <a:pt x="6974" y="43363"/>
                </a:lnTo>
                <a:lnTo>
                  <a:pt x="29952" y="12633"/>
                </a:lnTo>
                <a:lnTo>
                  <a:pt x="66300" y="275"/>
                </a:lnTo>
                <a:lnTo>
                  <a:pt x="73405" y="0"/>
                </a:lnTo>
                <a:close/>
              </a:path>
            </a:pathLst>
          </a:custGeom>
          <a:ln w="9144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14972" y="6410985"/>
            <a:ext cx="236854" cy="271145"/>
          </a:xfrm>
          <a:custGeom>
            <a:avLst/>
            <a:gdLst/>
            <a:ahLst/>
            <a:cxnLst/>
            <a:rect l="l" t="t" r="r" b="b"/>
            <a:pathLst>
              <a:path w="236854" h="271145">
                <a:moveTo>
                  <a:pt x="107060" y="0"/>
                </a:moveTo>
                <a:lnTo>
                  <a:pt x="119495" y="1823"/>
                </a:lnTo>
                <a:lnTo>
                  <a:pt x="130545" y="7293"/>
                </a:lnTo>
                <a:lnTo>
                  <a:pt x="140211" y="16411"/>
                </a:lnTo>
                <a:lnTo>
                  <a:pt x="148492" y="29178"/>
                </a:lnTo>
                <a:lnTo>
                  <a:pt x="156594" y="18228"/>
                </a:lnTo>
                <a:lnTo>
                  <a:pt x="165241" y="9549"/>
                </a:lnTo>
                <a:lnTo>
                  <a:pt x="177603" y="2513"/>
                </a:lnTo>
                <a:lnTo>
                  <a:pt x="189115" y="48"/>
                </a:lnTo>
                <a:lnTo>
                  <a:pt x="203312" y="1616"/>
                </a:lnTo>
                <a:lnTo>
                  <a:pt x="233679" y="39162"/>
                </a:lnTo>
                <a:lnTo>
                  <a:pt x="236459" y="77436"/>
                </a:lnTo>
                <a:lnTo>
                  <a:pt x="236466" y="116774"/>
                </a:lnTo>
                <a:lnTo>
                  <a:pt x="236470" y="155300"/>
                </a:lnTo>
                <a:lnTo>
                  <a:pt x="236473" y="205749"/>
                </a:lnTo>
                <a:lnTo>
                  <a:pt x="236473" y="255582"/>
                </a:lnTo>
                <a:lnTo>
                  <a:pt x="236473" y="267999"/>
                </a:lnTo>
                <a:lnTo>
                  <a:pt x="223785" y="269326"/>
                </a:lnTo>
                <a:lnTo>
                  <a:pt x="211097" y="270139"/>
                </a:lnTo>
                <a:lnTo>
                  <a:pt x="198408" y="270563"/>
                </a:lnTo>
                <a:lnTo>
                  <a:pt x="185720" y="270725"/>
                </a:lnTo>
                <a:lnTo>
                  <a:pt x="173031" y="270751"/>
                </a:lnTo>
                <a:lnTo>
                  <a:pt x="172838" y="258051"/>
                </a:lnTo>
                <a:lnTo>
                  <a:pt x="172419" y="219952"/>
                </a:lnTo>
                <a:lnTo>
                  <a:pt x="172194" y="181852"/>
                </a:lnTo>
                <a:lnTo>
                  <a:pt x="172091" y="131053"/>
                </a:lnTo>
                <a:lnTo>
                  <a:pt x="172085" y="105653"/>
                </a:lnTo>
                <a:lnTo>
                  <a:pt x="171964" y="85358"/>
                </a:lnTo>
                <a:lnTo>
                  <a:pt x="171602" y="70695"/>
                </a:lnTo>
                <a:lnTo>
                  <a:pt x="170999" y="60877"/>
                </a:lnTo>
                <a:lnTo>
                  <a:pt x="168909" y="49809"/>
                </a:lnTo>
                <a:lnTo>
                  <a:pt x="165988" y="47091"/>
                </a:lnTo>
                <a:lnTo>
                  <a:pt x="161417" y="47091"/>
                </a:lnTo>
                <a:lnTo>
                  <a:pt x="156718" y="47091"/>
                </a:lnTo>
                <a:lnTo>
                  <a:pt x="150263" y="90813"/>
                </a:lnTo>
                <a:lnTo>
                  <a:pt x="150252" y="130878"/>
                </a:lnTo>
                <a:lnTo>
                  <a:pt x="150245" y="169547"/>
                </a:lnTo>
                <a:lnTo>
                  <a:pt x="150241" y="219582"/>
                </a:lnTo>
                <a:lnTo>
                  <a:pt x="150241" y="268691"/>
                </a:lnTo>
                <a:lnTo>
                  <a:pt x="137547" y="269685"/>
                </a:lnTo>
                <a:lnTo>
                  <a:pt x="124853" y="270293"/>
                </a:lnTo>
                <a:lnTo>
                  <a:pt x="112160" y="270610"/>
                </a:lnTo>
                <a:lnTo>
                  <a:pt x="99466" y="270731"/>
                </a:lnTo>
                <a:lnTo>
                  <a:pt x="86773" y="270751"/>
                </a:lnTo>
                <a:lnTo>
                  <a:pt x="86580" y="258052"/>
                </a:lnTo>
                <a:lnTo>
                  <a:pt x="86076" y="207256"/>
                </a:lnTo>
                <a:lnTo>
                  <a:pt x="85883" y="156457"/>
                </a:lnTo>
                <a:lnTo>
                  <a:pt x="85852" y="118355"/>
                </a:lnTo>
                <a:lnTo>
                  <a:pt x="85852" y="105654"/>
                </a:lnTo>
                <a:lnTo>
                  <a:pt x="85756" y="85832"/>
                </a:lnTo>
                <a:lnTo>
                  <a:pt x="85470" y="71006"/>
                </a:lnTo>
                <a:lnTo>
                  <a:pt x="84993" y="60817"/>
                </a:lnTo>
                <a:lnTo>
                  <a:pt x="83311" y="49707"/>
                </a:lnTo>
                <a:lnTo>
                  <a:pt x="80391" y="47091"/>
                </a:lnTo>
                <a:lnTo>
                  <a:pt x="75692" y="47091"/>
                </a:lnTo>
                <a:lnTo>
                  <a:pt x="72771" y="47091"/>
                </a:lnTo>
                <a:lnTo>
                  <a:pt x="70230" y="48463"/>
                </a:lnTo>
                <a:lnTo>
                  <a:pt x="68199" y="51206"/>
                </a:lnTo>
                <a:lnTo>
                  <a:pt x="66040" y="53949"/>
                </a:lnTo>
                <a:lnTo>
                  <a:pt x="64897" y="57289"/>
                </a:lnTo>
                <a:lnTo>
                  <a:pt x="64643" y="61226"/>
                </a:lnTo>
                <a:lnTo>
                  <a:pt x="64516" y="65163"/>
                </a:lnTo>
                <a:lnTo>
                  <a:pt x="64388" y="73545"/>
                </a:lnTo>
                <a:lnTo>
                  <a:pt x="64388" y="86372"/>
                </a:lnTo>
                <a:lnTo>
                  <a:pt x="64388" y="99074"/>
                </a:lnTo>
                <a:lnTo>
                  <a:pt x="64388" y="111775"/>
                </a:lnTo>
                <a:lnTo>
                  <a:pt x="64388" y="124476"/>
                </a:lnTo>
                <a:lnTo>
                  <a:pt x="64388" y="137177"/>
                </a:lnTo>
                <a:lnTo>
                  <a:pt x="64388" y="238774"/>
                </a:lnTo>
                <a:lnTo>
                  <a:pt x="64388" y="251474"/>
                </a:lnTo>
                <a:lnTo>
                  <a:pt x="26486" y="270293"/>
                </a:lnTo>
                <a:lnTo>
                  <a:pt x="1217" y="270751"/>
                </a:lnTo>
                <a:lnTo>
                  <a:pt x="1044" y="257454"/>
                </a:lnTo>
                <a:lnTo>
                  <a:pt x="623" y="217563"/>
                </a:lnTo>
                <a:lnTo>
                  <a:pt x="334" y="177672"/>
                </a:lnTo>
                <a:lnTo>
                  <a:pt x="152" y="137782"/>
                </a:lnTo>
                <a:lnTo>
                  <a:pt x="52" y="97891"/>
                </a:lnTo>
                <a:lnTo>
                  <a:pt x="9" y="58000"/>
                </a:lnTo>
                <a:lnTo>
                  <a:pt x="0" y="18110"/>
                </a:lnTo>
                <a:lnTo>
                  <a:pt x="0" y="4813"/>
                </a:lnTo>
                <a:lnTo>
                  <a:pt x="12699" y="4813"/>
                </a:lnTo>
                <a:lnTo>
                  <a:pt x="25400" y="4813"/>
                </a:lnTo>
                <a:lnTo>
                  <a:pt x="38100" y="4813"/>
                </a:lnTo>
                <a:lnTo>
                  <a:pt x="50800" y="4813"/>
                </a:lnTo>
                <a:lnTo>
                  <a:pt x="63499" y="4813"/>
                </a:lnTo>
                <a:lnTo>
                  <a:pt x="64706" y="17455"/>
                </a:lnTo>
                <a:lnTo>
                  <a:pt x="64389" y="30098"/>
                </a:lnTo>
                <a:lnTo>
                  <a:pt x="71664" y="18413"/>
                </a:lnTo>
                <a:lnTo>
                  <a:pt x="80118" y="9580"/>
                </a:lnTo>
                <a:lnTo>
                  <a:pt x="92366" y="2680"/>
                </a:lnTo>
                <a:lnTo>
                  <a:pt x="104034" y="97"/>
                </a:lnTo>
                <a:lnTo>
                  <a:pt x="107060" y="0"/>
                </a:lnTo>
                <a:close/>
              </a:path>
            </a:pathLst>
          </a:custGeom>
          <a:ln w="9144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41491" y="6410985"/>
            <a:ext cx="152400" cy="275590"/>
          </a:xfrm>
          <a:custGeom>
            <a:avLst/>
            <a:gdLst/>
            <a:ahLst/>
            <a:cxnLst/>
            <a:rect l="l" t="t" r="r" b="b"/>
            <a:pathLst>
              <a:path w="152400" h="275590">
                <a:moveTo>
                  <a:pt x="73405" y="0"/>
                </a:moveTo>
                <a:lnTo>
                  <a:pt x="111656" y="8226"/>
                </a:lnTo>
                <a:lnTo>
                  <a:pt x="140341" y="36733"/>
                </a:lnTo>
                <a:lnTo>
                  <a:pt x="151128" y="80715"/>
                </a:lnTo>
                <a:lnTo>
                  <a:pt x="152125" y="124813"/>
                </a:lnTo>
                <a:lnTo>
                  <a:pt x="152144" y="135380"/>
                </a:lnTo>
                <a:lnTo>
                  <a:pt x="139506" y="138085"/>
                </a:lnTo>
                <a:lnTo>
                  <a:pt x="101566" y="142002"/>
                </a:lnTo>
                <a:lnTo>
                  <a:pt x="76228" y="142483"/>
                </a:lnTo>
                <a:lnTo>
                  <a:pt x="71053" y="155002"/>
                </a:lnTo>
                <a:lnTo>
                  <a:pt x="68084" y="167517"/>
                </a:lnTo>
                <a:lnTo>
                  <a:pt x="66710" y="180029"/>
                </a:lnTo>
                <a:lnTo>
                  <a:pt x="66315" y="192542"/>
                </a:lnTo>
                <a:lnTo>
                  <a:pt x="66678" y="211195"/>
                </a:lnTo>
                <a:lnTo>
                  <a:pt x="67778" y="220999"/>
                </a:lnTo>
                <a:lnTo>
                  <a:pt x="69849" y="226733"/>
                </a:lnTo>
                <a:lnTo>
                  <a:pt x="72643" y="228472"/>
                </a:lnTo>
                <a:lnTo>
                  <a:pt x="76707" y="228472"/>
                </a:lnTo>
                <a:lnTo>
                  <a:pt x="81660" y="228472"/>
                </a:lnTo>
                <a:lnTo>
                  <a:pt x="89278" y="183434"/>
                </a:lnTo>
                <a:lnTo>
                  <a:pt x="89280" y="170920"/>
                </a:lnTo>
                <a:lnTo>
                  <a:pt x="101783" y="165482"/>
                </a:lnTo>
                <a:lnTo>
                  <a:pt x="114287" y="162172"/>
                </a:lnTo>
                <a:lnTo>
                  <a:pt x="126790" y="160462"/>
                </a:lnTo>
                <a:lnTo>
                  <a:pt x="139293" y="159823"/>
                </a:lnTo>
                <a:lnTo>
                  <a:pt x="151797" y="159727"/>
                </a:lnTo>
                <a:lnTo>
                  <a:pt x="152145" y="166268"/>
                </a:lnTo>
                <a:lnTo>
                  <a:pt x="152145" y="172821"/>
                </a:lnTo>
                <a:lnTo>
                  <a:pt x="152145" y="179362"/>
                </a:lnTo>
                <a:lnTo>
                  <a:pt x="147843" y="222481"/>
                </a:lnTo>
                <a:lnTo>
                  <a:pt x="121421" y="263425"/>
                </a:lnTo>
                <a:lnTo>
                  <a:pt x="84570" y="275366"/>
                </a:lnTo>
                <a:lnTo>
                  <a:pt x="68748" y="274883"/>
                </a:lnTo>
                <a:lnTo>
                  <a:pt x="31997" y="262994"/>
                </a:lnTo>
                <a:lnTo>
                  <a:pt x="7132" y="231110"/>
                </a:lnTo>
                <a:lnTo>
                  <a:pt x="135" y="185259"/>
                </a:lnTo>
                <a:lnTo>
                  <a:pt x="24" y="142885"/>
                </a:lnTo>
                <a:lnTo>
                  <a:pt x="0" y="107530"/>
                </a:lnTo>
                <a:lnTo>
                  <a:pt x="278" y="89576"/>
                </a:lnTo>
                <a:lnTo>
                  <a:pt x="6973" y="43366"/>
                </a:lnTo>
                <a:lnTo>
                  <a:pt x="29989" y="12674"/>
                </a:lnTo>
                <a:lnTo>
                  <a:pt x="66320" y="274"/>
                </a:lnTo>
                <a:lnTo>
                  <a:pt x="73405" y="0"/>
                </a:lnTo>
                <a:close/>
              </a:path>
            </a:pathLst>
          </a:custGeom>
          <a:ln w="9144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62753" y="6410985"/>
            <a:ext cx="145415" cy="275590"/>
          </a:xfrm>
          <a:custGeom>
            <a:avLst/>
            <a:gdLst/>
            <a:ahLst/>
            <a:cxnLst/>
            <a:rect l="l" t="t" r="r" b="b"/>
            <a:pathLst>
              <a:path w="145414" h="275590">
                <a:moveTo>
                  <a:pt x="68552" y="0"/>
                </a:moveTo>
                <a:lnTo>
                  <a:pt x="111052" y="10256"/>
                </a:lnTo>
                <a:lnTo>
                  <a:pt x="137513" y="38607"/>
                </a:lnTo>
                <a:lnTo>
                  <a:pt x="140307" y="79501"/>
                </a:lnTo>
                <a:lnTo>
                  <a:pt x="140307" y="84645"/>
                </a:lnTo>
                <a:lnTo>
                  <a:pt x="140307" y="89788"/>
                </a:lnTo>
                <a:lnTo>
                  <a:pt x="127633" y="89788"/>
                </a:lnTo>
                <a:lnTo>
                  <a:pt x="114951" y="89788"/>
                </a:lnTo>
                <a:lnTo>
                  <a:pt x="102254" y="89788"/>
                </a:lnTo>
                <a:lnTo>
                  <a:pt x="89534" y="89788"/>
                </a:lnTo>
                <a:lnTo>
                  <a:pt x="81506" y="84975"/>
                </a:lnTo>
                <a:lnTo>
                  <a:pt x="81506" y="80162"/>
                </a:lnTo>
                <a:lnTo>
                  <a:pt x="81506" y="75361"/>
                </a:lnTo>
                <a:lnTo>
                  <a:pt x="81506" y="63068"/>
                </a:lnTo>
                <a:lnTo>
                  <a:pt x="80998" y="55283"/>
                </a:lnTo>
                <a:lnTo>
                  <a:pt x="79855" y="52006"/>
                </a:lnTo>
                <a:lnTo>
                  <a:pt x="78712" y="48729"/>
                </a:lnTo>
                <a:lnTo>
                  <a:pt x="75791" y="47091"/>
                </a:lnTo>
                <a:lnTo>
                  <a:pt x="71219" y="47091"/>
                </a:lnTo>
                <a:lnTo>
                  <a:pt x="67536" y="47091"/>
                </a:lnTo>
                <a:lnTo>
                  <a:pt x="64742" y="48602"/>
                </a:lnTo>
                <a:lnTo>
                  <a:pt x="62837" y="51612"/>
                </a:lnTo>
                <a:lnTo>
                  <a:pt x="60932" y="54609"/>
                </a:lnTo>
                <a:lnTo>
                  <a:pt x="60043" y="59118"/>
                </a:lnTo>
                <a:lnTo>
                  <a:pt x="60043" y="65138"/>
                </a:lnTo>
                <a:lnTo>
                  <a:pt x="60043" y="73278"/>
                </a:lnTo>
                <a:lnTo>
                  <a:pt x="60551" y="79260"/>
                </a:lnTo>
                <a:lnTo>
                  <a:pt x="61440" y="83070"/>
                </a:lnTo>
                <a:lnTo>
                  <a:pt x="62329" y="86880"/>
                </a:lnTo>
                <a:lnTo>
                  <a:pt x="104020" y="119027"/>
                </a:lnTo>
                <a:lnTo>
                  <a:pt x="116488" y="127765"/>
                </a:lnTo>
                <a:lnTo>
                  <a:pt x="142546" y="165435"/>
                </a:lnTo>
                <a:lnTo>
                  <a:pt x="145384" y="191154"/>
                </a:lnTo>
                <a:lnTo>
                  <a:pt x="144952" y="207078"/>
                </a:lnTo>
                <a:lnTo>
                  <a:pt x="134731" y="247033"/>
                </a:lnTo>
                <a:lnTo>
                  <a:pt x="94958" y="273780"/>
                </a:lnTo>
                <a:lnTo>
                  <a:pt x="82604" y="275389"/>
                </a:lnTo>
                <a:lnTo>
                  <a:pt x="66756" y="274877"/>
                </a:lnTo>
                <a:lnTo>
                  <a:pt x="27476" y="261571"/>
                </a:lnTo>
                <a:lnTo>
                  <a:pt x="4153" y="222194"/>
                </a:lnTo>
                <a:lnTo>
                  <a:pt x="1750" y="185915"/>
                </a:lnTo>
                <a:lnTo>
                  <a:pt x="1750" y="181635"/>
                </a:lnTo>
                <a:lnTo>
                  <a:pt x="1750" y="177368"/>
                </a:lnTo>
                <a:lnTo>
                  <a:pt x="14437" y="177368"/>
                </a:lnTo>
                <a:lnTo>
                  <a:pt x="27145" y="177368"/>
                </a:lnTo>
                <a:lnTo>
                  <a:pt x="39858" y="177368"/>
                </a:lnTo>
                <a:lnTo>
                  <a:pt x="52561" y="177368"/>
                </a:lnTo>
                <a:lnTo>
                  <a:pt x="60551" y="182968"/>
                </a:lnTo>
                <a:lnTo>
                  <a:pt x="60551" y="188582"/>
                </a:lnTo>
                <a:lnTo>
                  <a:pt x="60551" y="194195"/>
                </a:lnTo>
                <a:lnTo>
                  <a:pt x="61011" y="210584"/>
                </a:lnTo>
                <a:lnTo>
                  <a:pt x="62344" y="220764"/>
                </a:lnTo>
                <a:lnTo>
                  <a:pt x="64234" y="226326"/>
                </a:lnTo>
                <a:lnTo>
                  <a:pt x="67155" y="228472"/>
                </a:lnTo>
                <a:lnTo>
                  <a:pt x="71600" y="228472"/>
                </a:lnTo>
                <a:lnTo>
                  <a:pt x="76299" y="228472"/>
                </a:lnTo>
                <a:lnTo>
                  <a:pt x="79474" y="227037"/>
                </a:lnTo>
                <a:lnTo>
                  <a:pt x="81379" y="224154"/>
                </a:lnTo>
                <a:lnTo>
                  <a:pt x="83284" y="221284"/>
                </a:lnTo>
                <a:lnTo>
                  <a:pt x="84173" y="215239"/>
                </a:lnTo>
                <a:lnTo>
                  <a:pt x="84173" y="206019"/>
                </a:lnTo>
                <a:lnTo>
                  <a:pt x="84173" y="193332"/>
                </a:lnTo>
                <a:lnTo>
                  <a:pt x="54971" y="162643"/>
                </a:lnTo>
                <a:lnTo>
                  <a:pt x="38509" y="150922"/>
                </a:lnTo>
                <a:lnTo>
                  <a:pt x="6949" y="118809"/>
                </a:lnTo>
                <a:lnTo>
                  <a:pt x="0" y="81553"/>
                </a:lnTo>
                <a:lnTo>
                  <a:pt x="418" y="64832"/>
                </a:lnTo>
                <a:lnTo>
                  <a:pt x="11001" y="25716"/>
                </a:lnTo>
                <a:lnTo>
                  <a:pt x="52058" y="1357"/>
                </a:lnTo>
                <a:lnTo>
                  <a:pt x="64629" y="69"/>
                </a:lnTo>
                <a:lnTo>
                  <a:pt x="68552" y="0"/>
                </a:lnTo>
                <a:close/>
              </a:path>
            </a:pathLst>
          </a:custGeom>
          <a:ln w="9144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73926" y="6357277"/>
            <a:ext cx="68580" cy="324485"/>
          </a:xfrm>
          <a:custGeom>
            <a:avLst/>
            <a:gdLst/>
            <a:ahLst/>
            <a:cxnLst/>
            <a:rect l="l" t="t" r="r" b="b"/>
            <a:pathLst>
              <a:path w="68579" h="324484">
                <a:moveTo>
                  <a:pt x="0" y="0"/>
                </a:moveTo>
                <a:lnTo>
                  <a:pt x="12687" y="0"/>
                </a:lnTo>
                <a:lnTo>
                  <a:pt x="25392" y="0"/>
                </a:lnTo>
                <a:lnTo>
                  <a:pt x="38103" y="0"/>
                </a:lnTo>
                <a:lnTo>
                  <a:pt x="50811" y="0"/>
                </a:lnTo>
                <a:lnTo>
                  <a:pt x="63507" y="0"/>
                </a:lnTo>
                <a:lnTo>
                  <a:pt x="64194" y="16222"/>
                </a:lnTo>
                <a:lnTo>
                  <a:pt x="65858" y="64891"/>
                </a:lnTo>
                <a:lnTo>
                  <a:pt x="67002" y="113560"/>
                </a:lnTo>
                <a:lnTo>
                  <a:pt x="67723" y="162229"/>
                </a:lnTo>
                <a:lnTo>
                  <a:pt x="68119" y="210898"/>
                </a:lnTo>
                <a:lnTo>
                  <a:pt x="68287" y="259567"/>
                </a:lnTo>
                <a:lnTo>
                  <a:pt x="68325" y="308236"/>
                </a:lnTo>
                <a:lnTo>
                  <a:pt x="68325" y="324459"/>
                </a:lnTo>
                <a:lnTo>
                  <a:pt x="55638" y="324459"/>
                </a:lnTo>
                <a:lnTo>
                  <a:pt x="42933" y="324459"/>
                </a:lnTo>
                <a:lnTo>
                  <a:pt x="30222" y="324459"/>
                </a:lnTo>
                <a:lnTo>
                  <a:pt x="17514" y="324459"/>
                </a:lnTo>
                <a:lnTo>
                  <a:pt x="4818" y="324459"/>
                </a:lnTo>
                <a:lnTo>
                  <a:pt x="4131" y="308236"/>
                </a:lnTo>
                <a:lnTo>
                  <a:pt x="2467" y="259567"/>
                </a:lnTo>
                <a:lnTo>
                  <a:pt x="1323" y="210898"/>
                </a:lnTo>
                <a:lnTo>
                  <a:pt x="602" y="162229"/>
                </a:lnTo>
                <a:lnTo>
                  <a:pt x="206" y="113560"/>
                </a:lnTo>
                <a:lnTo>
                  <a:pt x="38" y="64891"/>
                </a:lnTo>
                <a:lnTo>
                  <a:pt x="0" y="1622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99479" y="6357277"/>
            <a:ext cx="50800" cy="104775"/>
          </a:xfrm>
          <a:custGeom>
            <a:avLst/>
            <a:gdLst/>
            <a:ahLst/>
            <a:cxnLst/>
            <a:rect l="l" t="t" r="r" b="b"/>
            <a:pathLst>
              <a:path w="50800" h="104775">
                <a:moveTo>
                  <a:pt x="0" y="0"/>
                </a:moveTo>
                <a:lnTo>
                  <a:pt x="12700" y="0"/>
                </a:lnTo>
                <a:lnTo>
                  <a:pt x="25400" y="0"/>
                </a:lnTo>
                <a:lnTo>
                  <a:pt x="38099" y="0"/>
                </a:lnTo>
                <a:lnTo>
                  <a:pt x="45110" y="12335"/>
                </a:lnTo>
                <a:lnTo>
                  <a:pt x="48733" y="24668"/>
                </a:lnTo>
                <a:lnTo>
                  <a:pt x="50088" y="37002"/>
                </a:lnTo>
                <a:lnTo>
                  <a:pt x="50291" y="49337"/>
                </a:lnTo>
                <a:lnTo>
                  <a:pt x="48535" y="62029"/>
                </a:lnTo>
                <a:lnTo>
                  <a:pt x="46757" y="74631"/>
                </a:lnTo>
                <a:lnTo>
                  <a:pt x="44975" y="87171"/>
                </a:lnTo>
                <a:lnTo>
                  <a:pt x="43208" y="99674"/>
                </a:lnTo>
                <a:lnTo>
                  <a:pt x="30335" y="103205"/>
                </a:lnTo>
                <a:lnTo>
                  <a:pt x="17837" y="104326"/>
                </a:lnTo>
                <a:lnTo>
                  <a:pt x="11115" y="92282"/>
                </a:lnTo>
                <a:lnTo>
                  <a:pt x="476" y="41377"/>
                </a:lnTo>
                <a:lnTo>
                  <a:pt x="0" y="466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37250" y="6357277"/>
            <a:ext cx="50800" cy="104775"/>
          </a:xfrm>
          <a:custGeom>
            <a:avLst/>
            <a:gdLst/>
            <a:ahLst/>
            <a:cxnLst/>
            <a:rect l="l" t="t" r="r" b="b"/>
            <a:pathLst>
              <a:path w="50800" h="104775">
                <a:moveTo>
                  <a:pt x="0" y="0"/>
                </a:moveTo>
                <a:lnTo>
                  <a:pt x="12699" y="0"/>
                </a:lnTo>
                <a:lnTo>
                  <a:pt x="25400" y="0"/>
                </a:lnTo>
                <a:lnTo>
                  <a:pt x="38100" y="0"/>
                </a:lnTo>
                <a:lnTo>
                  <a:pt x="45110" y="12335"/>
                </a:lnTo>
                <a:lnTo>
                  <a:pt x="48733" y="24668"/>
                </a:lnTo>
                <a:lnTo>
                  <a:pt x="50088" y="37002"/>
                </a:lnTo>
                <a:lnTo>
                  <a:pt x="50291" y="49337"/>
                </a:lnTo>
                <a:lnTo>
                  <a:pt x="48551" y="62033"/>
                </a:lnTo>
                <a:lnTo>
                  <a:pt x="30498" y="103202"/>
                </a:lnTo>
                <a:lnTo>
                  <a:pt x="17999" y="104324"/>
                </a:lnTo>
                <a:lnTo>
                  <a:pt x="11196" y="92291"/>
                </a:lnTo>
                <a:lnTo>
                  <a:pt x="479" y="41406"/>
                </a:lnTo>
                <a:lnTo>
                  <a:pt x="0" y="470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99233" y="6343650"/>
            <a:ext cx="78740" cy="54610"/>
          </a:xfrm>
          <a:custGeom>
            <a:avLst/>
            <a:gdLst/>
            <a:ahLst/>
            <a:cxnLst/>
            <a:rect l="l" t="t" r="r" b="b"/>
            <a:pathLst>
              <a:path w="78740" h="54610">
                <a:moveTo>
                  <a:pt x="27574" y="0"/>
                </a:moveTo>
                <a:lnTo>
                  <a:pt x="40248" y="0"/>
                </a:lnTo>
                <a:lnTo>
                  <a:pt x="52929" y="0"/>
                </a:lnTo>
                <a:lnTo>
                  <a:pt x="65626" y="0"/>
                </a:lnTo>
                <a:lnTo>
                  <a:pt x="78347" y="0"/>
                </a:lnTo>
                <a:lnTo>
                  <a:pt x="72128" y="9649"/>
                </a:lnTo>
                <a:lnTo>
                  <a:pt x="47351" y="38603"/>
                </a:lnTo>
                <a:lnTo>
                  <a:pt x="10908" y="54020"/>
                </a:lnTo>
                <a:lnTo>
                  <a:pt x="0" y="54304"/>
                </a:lnTo>
                <a:lnTo>
                  <a:pt x="5341" y="42982"/>
                </a:lnTo>
                <a:lnTo>
                  <a:pt x="10968" y="31657"/>
                </a:lnTo>
                <a:lnTo>
                  <a:pt x="16804" y="20332"/>
                </a:lnTo>
                <a:lnTo>
                  <a:pt x="22776" y="9008"/>
                </a:lnTo>
                <a:lnTo>
                  <a:pt x="27574" y="0"/>
                </a:lnTo>
                <a:close/>
              </a:path>
            </a:pathLst>
          </a:custGeom>
          <a:ln w="9144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10004" y="6343650"/>
            <a:ext cx="78740" cy="54610"/>
          </a:xfrm>
          <a:custGeom>
            <a:avLst/>
            <a:gdLst/>
            <a:ahLst/>
            <a:cxnLst/>
            <a:rect l="l" t="t" r="r" b="b"/>
            <a:pathLst>
              <a:path w="78740" h="54610">
                <a:moveTo>
                  <a:pt x="27497" y="0"/>
                </a:moveTo>
                <a:lnTo>
                  <a:pt x="40185" y="0"/>
                </a:lnTo>
                <a:lnTo>
                  <a:pt x="52893" y="0"/>
                </a:lnTo>
                <a:lnTo>
                  <a:pt x="65606" y="0"/>
                </a:lnTo>
                <a:lnTo>
                  <a:pt x="78308" y="0"/>
                </a:lnTo>
                <a:lnTo>
                  <a:pt x="72077" y="9657"/>
                </a:lnTo>
                <a:lnTo>
                  <a:pt x="37918" y="48293"/>
                </a:lnTo>
                <a:lnTo>
                  <a:pt x="0" y="54304"/>
                </a:lnTo>
                <a:lnTo>
                  <a:pt x="5305" y="42975"/>
                </a:lnTo>
                <a:lnTo>
                  <a:pt x="10913" y="31644"/>
                </a:lnTo>
                <a:lnTo>
                  <a:pt x="16742" y="20313"/>
                </a:lnTo>
                <a:lnTo>
                  <a:pt x="22714" y="8982"/>
                </a:lnTo>
                <a:lnTo>
                  <a:pt x="27497" y="0"/>
                </a:lnTo>
                <a:close/>
              </a:path>
            </a:pathLst>
          </a:custGeom>
          <a:ln w="9144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1240663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840" y="1789302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840" y="2337942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840" y="2667126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840" y="3215767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3840" y="3983863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840" y="4751959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3840" y="5300598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3840" y="5849239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7651" y="1161724"/>
            <a:ext cx="3999229" cy="530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99720">
              <a:lnSpc>
                <a:spcPts val="1730"/>
              </a:lnSpc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 d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kum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mszi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tű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fiai rek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rd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(p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.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Worl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t)</a:t>
            </a:r>
            <a:endParaRPr sz="1800">
              <a:latin typeface="Arial"/>
              <a:cs typeface="Arial"/>
            </a:endParaRPr>
          </a:p>
          <a:p>
            <a:pPr marL="12700" marR="207645">
              <a:lnSpc>
                <a:spcPct val="80000"/>
              </a:lnSpc>
              <a:spcBef>
                <a:spcPts val="875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 d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kum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ú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táj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kozt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tás („ev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nc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”,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tézis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k…)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í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ett tarta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om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és „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rt”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  <a:spcBef>
                <a:spcPts val="434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3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re</a:t>
            </a:r>
            <a:r>
              <a:rPr sz="1800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abo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tt 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form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ci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–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rszo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lt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0066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1800" spc="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ás</a:t>
            </a:r>
            <a:endParaRPr sz="1800">
              <a:latin typeface="Arial"/>
              <a:cs typeface="Arial"/>
            </a:endParaRPr>
          </a:p>
          <a:p>
            <a:pPr marL="12700" marR="80645">
              <a:lnSpc>
                <a:spcPct val="80000"/>
              </a:lnSpc>
              <a:spcBef>
                <a:spcPts val="865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Új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kommu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ci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atform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(t</a:t>
            </a:r>
            <a:r>
              <a:rPr sz="1800" spc="-40" dirty="0">
                <a:solidFill>
                  <a:srgbClr val="000066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itter, b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„kér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ezd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a…”,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e, Sec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nd 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fe, met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verz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m,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„smart” mob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l…)</a:t>
            </a:r>
            <a:endParaRPr sz="1800">
              <a:latin typeface="Arial"/>
              <a:cs typeface="Arial"/>
            </a:endParaRPr>
          </a:p>
          <a:p>
            <a:pPr marL="12700" marR="169545" algn="just">
              <a:lnSpc>
                <a:spcPct val="80000"/>
              </a:lnSpc>
              <a:spcBef>
                <a:spcPts val="865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tkö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oope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tív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log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iz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s, össz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fo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ás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x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ővítés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re (OCLC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AF),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vtár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  <a:p>
            <a:pPr marL="12700" marR="295910">
              <a:lnSpc>
                <a:spcPct val="80000"/>
              </a:lnSpc>
              <a:spcBef>
                <a:spcPts val="860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 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art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 és a ker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ső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szköz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ütt 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meg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(el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ktro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  <a:spcBef>
                <a:spcPts val="434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Új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tik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si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ode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tec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kák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(ADVISE)</a:t>
            </a:r>
            <a:endParaRPr sz="1800">
              <a:latin typeface="Arial"/>
              <a:cs typeface="Arial"/>
            </a:endParaRPr>
          </a:p>
          <a:p>
            <a:pPr marL="12700" marR="210185">
              <a:lnSpc>
                <a:spcPct val="80000"/>
              </a:lnSpc>
              <a:spcBef>
                <a:spcPts val="860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 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vő: 3D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ec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a,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szim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ci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val és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mác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óv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vez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formác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ó szo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ltat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s,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„b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five” e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ütth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tás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81225" y="63"/>
            <a:ext cx="6962775" cy="792480"/>
          </a:xfrm>
          <a:custGeom>
            <a:avLst/>
            <a:gdLst/>
            <a:ahLst/>
            <a:cxnLst/>
            <a:rect l="l" t="t" r="r" b="b"/>
            <a:pathLst>
              <a:path w="6962775" h="792480">
                <a:moveTo>
                  <a:pt x="0" y="792162"/>
                </a:moveTo>
                <a:lnTo>
                  <a:pt x="6962775" y="792162"/>
                </a:lnTo>
                <a:lnTo>
                  <a:pt x="6962775" y="0"/>
                </a:lnTo>
                <a:lnTo>
                  <a:pt x="0" y="0"/>
                </a:lnTo>
                <a:lnTo>
                  <a:pt x="0" y="792162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39" rIns="0" bIns="0" rtlCol="0">
            <a:spAutoFit/>
          </a:bodyPr>
          <a:lstStyle/>
          <a:p>
            <a:pPr marL="279273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Az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orm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ciószállít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új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ziói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73676" y="3810000"/>
            <a:ext cx="3695700" cy="1536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68850" y="3805173"/>
            <a:ext cx="3705225" cy="1546225"/>
          </a:xfrm>
          <a:custGeom>
            <a:avLst/>
            <a:gdLst/>
            <a:ahLst/>
            <a:cxnLst/>
            <a:rect l="l" t="t" r="r" b="b"/>
            <a:pathLst>
              <a:path w="3705225" h="1546225">
                <a:moveTo>
                  <a:pt x="0" y="1546225"/>
                </a:moveTo>
                <a:lnTo>
                  <a:pt x="3705225" y="1546225"/>
                </a:lnTo>
                <a:lnTo>
                  <a:pt x="3705225" y="0"/>
                </a:lnTo>
                <a:lnTo>
                  <a:pt x="0" y="0"/>
                </a:lnTo>
                <a:lnTo>
                  <a:pt x="0" y="1546225"/>
                </a:lnTo>
                <a:close/>
              </a:path>
            </a:pathLst>
          </a:custGeom>
          <a:ln w="9525">
            <a:solidFill>
              <a:srgbClr val="84C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30750" y="1224025"/>
            <a:ext cx="4124325" cy="1475105"/>
          </a:xfrm>
          <a:custGeom>
            <a:avLst/>
            <a:gdLst/>
            <a:ahLst/>
            <a:cxnLst/>
            <a:rect l="l" t="t" r="r" b="b"/>
            <a:pathLst>
              <a:path w="4124325" h="1475105">
                <a:moveTo>
                  <a:pt x="0" y="1474724"/>
                </a:moveTo>
                <a:lnTo>
                  <a:pt x="4124325" y="1474724"/>
                </a:lnTo>
                <a:lnTo>
                  <a:pt x="4124325" y="0"/>
                </a:lnTo>
                <a:lnTo>
                  <a:pt x="0" y="0"/>
                </a:lnTo>
                <a:lnTo>
                  <a:pt x="0" y="1474724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0750" y="1224025"/>
            <a:ext cx="4124325" cy="1475105"/>
          </a:xfrm>
          <a:custGeom>
            <a:avLst/>
            <a:gdLst/>
            <a:ahLst/>
            <a:cxnLst/>
            <a:rect l="l" t="t" r="r" b="b"/>
            <a:pathLst>
              <a:path w="4124325" h="1475105">
                <a:moveTo>
                  <a:pt x="0" y="1474724"/>
                </a:moveTo>
                <a:lnTo>
                  <a:pt x="4124325" y="1474724"/>
                </a:lnTo>
                <a:lnTo>
                  <a:pt x="4124325" y="0"/>
                </a:lnTo>
                <a:lnTo>
                  <a:pt x="0" y="0"/>
                </a:lnTo>
                <a:lnTo>
                  <a:pt x="0" y="1474724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02021" y="1373377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90338" y="1294693"/>
            <a:ext cx="3737610" cy="135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0014">
              <a:lnSpc>
                <a:spcPct val="100000"/>
              </a:lnSpc>
              <a:tabLst>
                <a:tab pos="1847214" algn="l"/>
              </a:tabLst>
            </a:pP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„Alert” </a:t>
            </a:r>
            <a:r>
              <a:rPr sz="1800" spc="5" dirty="0">
                <a:solidFill>
                  <a:srgbClr val="FF0066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unkc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ók:	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Ha a cikket hasz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k,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vatkozzák, korrig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ák, módosítják, kieg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szí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ik,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bírál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ák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vagy cáfol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ák,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has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cikk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 me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: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érte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íte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ek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49800" y="2921000"/>
            <a:ext cx="4178300" cy="650875"/>
          </a:xfrm>
          <a:prstGeom prst="rect">
            <a:avLst/>
          </a:prstGeom>
          <a:ln w="9525">
            <a:solidFill>
              <a:srgbClr val="84C22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 marR="187960">
              <a:lnSpc>
                <a:spcPct val="100000"/>
              </a:lnSpc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1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i,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e-l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ú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szerű p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rszo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lt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okt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tás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64252" y="6024371"/>
            <a:ext cx="3927348" cy="701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7929" y="6001003"/>
            <a:ext cx="3923792" cy="6972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30700" y="2331973"/>
            <a:ext cx="425450" cy="85725"/>
          </a:xfrm>
          <a:custGeom>
            <a:avLst/>
            <a:gdLst/>
            <a:ahLst/>
            <a:cxnLst/>
            <a:rect l="l" t="t" r="r" b="b"/>
            <a:pathLst>
              <a:path w="425450" h="85725">
                <a:moveTo>
                  <a:pt x="339725" y="0"/>
                </a:moveTo>
                <a:lnTo>
                  <a:pt x="339725" y="85725"/>
                </a:lnTo>
                <a:lnTo>
                  <a:pt x="396959" y="57150"/>
                </a:lnTo>
                <a:lnTo>
                  <a:pt x="353949" y="57150"/>
                </a:lnTo>
                <a:lnTo>
                  <a:pt x="353949" y="28575"/>
                </a:lnTo>
                <a:lnTo>
                  <a:pt x="396790" y="28575"/>
                </a:lnTo>
                <a:lnTo>
                  <a:pt x="339725" y="0"/>
                </a:lnTo>
                <a:close/>
              </a:path>
              <a:path w="425450" h="85725">
                <a:moveTo>
                  <a:pt x="33972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339725" y="57150"/>
                </a:lnTo>
                <a:lnTo>
                  <a:pt x="339725" y="28575"/>
                </a:lnTo>
                <a:close/>
              </a:path>
              <a:path w="425450" h="85725">
                <a:moveTo>
                  <a:pt x="396790" y="28575"/>
                </a:moveTo>
                <a:lnTo>
                  <a:pt x="353949" y="28575"/>
                </a:lnTo>
                <a:lnTo>
                  <a:pt x="353949" y="57150"/>
                </a:lnTo>
                <a:lnTo>
                  <a:pt x="396959" y="57150"/>
                </a:lnTo>
                <a:lnTo>
                  <a:pt x="425450" y="42925"/>
                </a:lnTo>
                <a:lnTo>
                  <a:pt x="396790" y="28575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23917" y="6057900"/>
            <a:ext cx="504190" cy="609600"/>
          </a:xfrm>
          <a:custGeom>
            <a:avLst/>
            <a:gdLst/>
            <a:ahLst/>
            <a:cxnLst/>
            <a:rect l="l" t="t" r="r" b="b"/>
            <a:pathLst>
              <a:path w="504189" h="609600">
                <a:moveTo>
                  <a:pt x="354457" y="0"/>
                </a:moveTo>
                <a:lnTo>
                  <a:pt x="354457" y="152400"/>
                </a:lnTo>
                <a:lnTo>
                  <a:pt x="0" y="152400"/>
                </a:lnTo>
                <a:lnTo>
                  <a:pt x="0" y="457200"/>
                </a:lnTo>
                <a:lnTo>
                  <a:pt x="354457" y="457200"/>
                </a:lnTo>
                <a:lnTo>
                  <a:pt x="354457" y="609600"/>
                </a:lnTo>
                <a:lnTo>
                  <a:pt x="503682" y="304800"/>
                </a:lnTo>
                <a:lnTo>
                  <a:pt x="354457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86691" y="62103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38576">
            <a:solidFill>
              <a:srgbClr val="CCE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30065" y="6210300"/>
            <a:ext cx="20320" cy="304800"/>
          </a:xfrm>
          <a:custGeom>
            <a:avLst/>
            <a:gdLst/>
            <a:ahLst/>
            <a:cxnLst/>
            <a:rect l="l" t="t" r="r" b="b"/>
            <a:pathLst>
              <a:path w="20320" h="304800">
                <a:moveTo>
                  <a:pt x="0" y="304800"/>
                </a:moveTo>
                <a:lnTo>
                  <a:pt x="19922" y="304800"/>
                </a:lnTo>
                <a:lnTo>
                  <a:pt x="1992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23917" y="6057900"/>
            <a:ext cx="504190" cy="609600"/>
          </a:xfrm>
          <a:custGeom>
            <a:avLst/>
            <a:gdLst/>
            <a:ahLst/>
            <a:cxnLst/>
            <a:rect l="l" t="t" r="r" b="b"/>
            <a:pathLst>
              <a:path w="504189" h="609600">
                <a:moveTo>
                  <a:pt x="354457" y="0"/>
                </a:moveTo>
                <a:lnTo>
                  <a:pt x="354457" y="152400"/>
                </a:lnTo>
                <a:lnTo>
                  <a:pt x="0" y="152400"/>
                </a:lnTo>
                <a:lnTo>
                  <a:pt x="0" y="457200"/>
                </a:lnTo>
                <a:lnTo>
                  <a:pt x="354457" y="457200"/>
                </a:lnTo>
                <a:lnTo>
                  <a:pt x="354457" y="609600"/>
                </a:lnTo>
                <a:lnTo>
                  <a:pt x="503682" y="304800"/>
                </a:lnTo>
                <a:lnTo>
                  <a:pt x="354457" y="0"/>
                </a:lnTo>
                <a:close/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68038" y="6210300"/>
            <a:ext cx="37465" cy="304800"/>
          </a:xfrm>
          <a:custGeom>
            <a:avLst/>
            <a:gdLst/>
            <a:ahLst/>
            <a:cxnLst/>
            <a:rect l="l" t="t" r="r" b="b"/>
            <a:pathLst>
              <a:path w="37464" h="304800">
                <a:moveTo>
                  <a:pt x="0" y="304800"/>
                </a:moveTo>
                <a:lnTo>
                  <a:pt x="37306" y="304800"/>
                </a:lnTo>
                <a:lnTo>
                  <a:pt x="3730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25302" y="6205537"/>
            <a:ext cx="29845" cy="314325"/>
          </a:xfrm>
          <a:custGeom>
            <a:avLst/>
            <a:gdLst/>
            <a:ahLst/>
            <a:cxnLst/>
            <a:rect l="l" t="t" r="r" b="b"/>
            <a:pathLst>
              <a:path w="29845" h="314325">
                <a:moveTo>
                  <a:pt x="0" y="314325"/>
                </a:moveTo>
                <a:lnTo>
                  <a:pt x="29447" y="314325"/>
                </a:lnTo>
                <a:lnTo>
                  <a:pt x="29447" y="0"/>
                </a:lnTo>
                <a:lnTo>
                  <a:pt x="0" y="0"/>
                </a:lnTo>
                <a:lnTo>
                  <a:pt x="0" y="314325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376164" y="5534093"/>
            <a:ext cx="26365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600" b="1" spc="-20" dirty="0">
                <a:solidFill>
                  <a:srgbClr val="FF0066"/>
                </a:solidFill>
                <a:latin typeface="Arial"/>
                <a:cs typeface="Arial"/>
              </a:rPr>
              <a:t>Q</a:t>
            </a:r>
            <a:r>
              <a:rPr sz="1600" b="1" spc="-10" dirty="0">
                <a:solidFill>
                  <a:srgbClr val="FF0066"/>
                </a:solidFill>
                <a:latin typeface="Arial"/>
                <a:cs typeface="Arial"/>
              </a:rPr>
              <a:t>Portal</a:t>
            </a:r>
            <a:r>
              <a:rPr sz="1600" b="1" spc="3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66"/>
                </a:solidFill>
                <a:latin typeface="Arial"/>
                <a:cs typeface="Arial"/>
              </a:rPr>
              <a:t>–</a:t>
            </a:r>
            <a:r>
              <a:rPr sz="1600" b="1" spc="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FF0066"/>
                </a:solidFill>
                <a:latin typeface="Arial"/>
                <a:cs typeface="Arial"/>
              </a:rPr>
              <a:t>w</a:t>
            </a:r>
            <a:r>
              <a:rPr sz="1600" b="1" spc="-10" dirty="0">
                <a:solidFill>
                  <a:srgbClr val="FF0066"/>
                </a:solidFill>
                <a:latin typeface="Arial"/>
                <a:cs typeface="Arial"/>
              </a:rPr>
              <a:t>eb</a:t>
            </a:r>
            <a:r>
              <a:rPr sz="1600" b="1" spc="-15" dirty="0">
                <a:solidFill>
                  <a:srgbClr val="FF0066"/>
                </a:solidFill>
                <a:latin typeface="Arial"/>
                <a:cs typeface="Arial"/>
              </a:rPr>
              <a:t>2-</a:t>
            </a:r>
            <a:r>
              <a:rPr sz="1600" b="1" spc="-10" dirty="0">
                <a:solidFill>
                  <a:srgbClr val="FF0066"/>
                </a:solidFill>
                <a:latin typeface="Arial"/>
                <a:cs typeface="Arial"/>
              </a:rPr>
              <a:t>es</a:t>
            </a:r>
            <a:r>
              <a:rPr sz="1600" b="1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66"/>
                </a:solidFill>
                <a:latin typeface="Arial"/>
                <a:cs typeface="Arial"/>
              </a:rPr>
              <a:t>p</a:t>
            </a:r>
            <a:r>
              <a:rPr sz="1600" b="1" spc="-20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FF0066"/>
                </a:solidFill>
                <a:latin typeface="Arial"/>
                <a:cs typeface="Arial"/>
              </a:rPr>
              <a:t>rtál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613525" y="3933825"/>
            <a:ext cx="1146175" cy="333375"/>
          </a:xfrm>
          <a:custGeom>
            <a:avLst/>
            <a:gdLst/>
            <a:ahLst/>
            <a:cxnLst/>
            <a:rect l="l" t="t" r="r" b="b"/>
            <a:pathLst>
              <a:path w="1146175" h="333375">
                <a:moveTo>
                  <a:pt x="0" y="333375"/>
                </a:moveTo>
                <a:lnTo>
                  <a:pt x="1146175" y="333375"/>
                </a:lnTo>
                <a:lnTo>
                  <a:pt x="1146175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13525" y="3933825"/>
            <a:ext cx="1146175" cy="333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24116" y="4666488"/>
            <a:ext cx="775716" cy="5227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00875" y="4641850"/>
            <a:ext cx="771524" cy="520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30700" y="4402073"/>
            <a:ext cx="355600" cy="85725"/>
          </a:xfrm>
          <a:custGeom>
            <a:avLst/>
            <a:gdLst/>
            <a:ahLst/>
            <a:cxnLst/>
            <a:rect l="l" t="t" r="r" b="b"/>
            <a:pathLst>
              <a:path w="355600" h="85725">
                <a:moveTo>
                  <a:pt x="269875" y="0"/>
                </a:moveTo>
                <a:lnTo>
                  <a:pt x="269875" y="85725"/>
                </a:lnTo>
                <a:lnTo>
                  <a:pt x="327109" y="57150"/>
                </a:lnTo>
                <a:lnTo>
                  <a:pt x="284099" y="57150"/>
                </a:lnTo>
                <a:lnTo>
                  <a:pt x="284099" y="28575"/>
                </a:lnTo>
                <a:lnTo>
                  <a:pt x="326940" y="28575"/>
                </a:lnTo>
                <a:lnTo>
                  <a:pt x="269875" y="0"/>
                </a:lnTo>
                <a:close/>
              </a:path>
              <a:path w="355600" h="85725">
                <a:moveTo>
                  <a:pt x="26987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269875" y="57150"/>
                </a:lnTo>
                <a:lnTo>
                  <a:pt x="269875" y="28575"/>
                </a:lnTo>
                <a:close/>
              </a:path>
              <a:path w="355600" h="85725">
                <a:moveTo>
                  <a:pt x="326940" y="28575"/>
                </a:moveTo>
                <a:lnTo>
                  <a:pt x="284099" y="28575"/>
                </a:lnTo>
                <a:lnTo>
                  <a:pt x="284099" y="57150"/>
                </a:lnTo>
                <a:lnTo>
                  <a:pt x="327109" y="57150"/>
                </a:lnTo>
                <a:lnTo>
                  <a:pt x="355600" y="42925"/>
                </a:lnTo>
                <a:lnTo>
                  <a:pt x="326940" y="28575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164" rIns="0" bIns="0" rtlCol="0">
            <a:spAutoFit/>
          </a:bodyPr>
          <a:lstStyle/>
          <a:p>
            <a:pPr marL="3406775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Az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15" dirty="0">
                <a:latin typeface="Arial"/>
                <a:cs typeface="Arial"/>
              </a:rPr>
              <a:t>f</a:t>
            </a:r>
            <a:r>
              <a:rPr sz="3200" dirty="0">
                <a:latin typeface="Arial"/>
                <a:cs typeface="Arial"/>
              </a:rPr>
              <a:t>orm</a:t>
            </a:r>
            <a:r>
              <a:rPr sz="3200" spc="-20" dirty="0">
                <a:latin typeface="Arial"/>
                <a:cs typeface="Arial"/>
              </a:rPr>
              <a:t>á</a:t>
            </a:r>
            <a:r>
              <a:rPr sz="3200" dirty="0">
                <a:latin typeface="Arial"/>
                <a:cs typeface="Arial"/>
              </a:rPr>
              <a:t>ciószállít</a:t>
            </a:r>
            <a:r>
              <a:rPr sz="3200" spc="-15" dirty="0">
                <a:latin typeface="Arial"/>
                <a:cs typeface="Arial"/>
              </a:rPr>
              <a:t>á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bi</a:t>
            </a:r>
            <a:r>
              <a:rPr sz="3200" spc="-1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3540" y="1347469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0739" y="2062226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3540" y="3011677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3540" y="3438397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3540" y="4779517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3540" y="5815838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3943" y="1261507"/>
            <a:ext cx="3891279" cy="535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84810">
              <a:lnSpc>
                <a:spcPct val="100000"/>
              </a:lnSpc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Morgan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anley:</a:t>
            </a:r>
            <a:r>
              <a:rPr sz="2000" spc="-1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jö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ő a</a:t>
            </a: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mobil irá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yába</a:t>
            </a:r>
            <a:r>
              <a:rPr sz="20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halad:</a:t>
            </a:r>
            <a:endParaRPr sz="2000">
              <a:latin typeface="Arial"/>
              <a:cs typeface="Arial"/>
            </a:endParaRPr>
          </a:p>
          <a:p>
            <a:pPr marL="413384" marR="5080">
              <a:lnSpc>
                <a:spcPct val="100000"/>
              </a:lnSpc>
              <a:spcBef>
                <a:spcPts val="919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az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kos te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ef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1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5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-re me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őz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PC-ket és 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pt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kat az Inter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et 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Újfajta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tudáss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rzés:</a:t>
            </a:r>
            <a:r>
              <a:rPr sz="2000" spc="-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-lea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ning</a:t>
            </a:r>
            <a:endParaRPr sz="2000">
              <a:latin typeface="Arial"/>
              <a:cs typeface="Arial"/>
            </a:endParaRPr>
          </a:p>
          <a:p>
            <a:pPr marL="12700" marR="19685">
              <a:lnSpc>
                <a:spcPct val="100000"/>
              </a:lnSpc>
              <a:spcBef>
                <a:spcPts val="960"/>
              </a:spcBef>
            </a:pP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z „e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re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fo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duló”</a:t>
            </a:r>
            <a:r>
              <a:rPr sz="2000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nemzedé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spc="-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 játéko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at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és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az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erre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épülő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tanulá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 rend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eket</a:t>
            </a:r>
            <a:r>
              <a:rPr sz="2000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termé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 e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ké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ha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álja</a:t>
            </a:r>
            <a:endParaRPr sz="2000">
              <a:latin typeface="Arial"/>
              <a:cs typeface="Arial"/>
            </a:endParaRPr>
          </a:p>
          <a:p>
            <a:pPr marL="12700" marR="196850" algn="just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szimulációs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já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ékok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beépülnek az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informá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iós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olgáltatásokb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, amelyeket</a:t>
            </a:r>
            <a:r>
              <a:rPr sz="20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mobilon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olgáltatnak</a:t>
            </a:r>
            <a:endParaRPr sz="2000">
              <a:latin typeface="Arial"/>
              <a:cs typeface="Arial"/>
            </a:endParaRPr>
          </a:p>
          <a:p>
            <a:pPr marL="12700" marR="300355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szimuláció</a:t>
            </a:r>
            <a:r>
              <a:rPr sz="20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és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 3D együt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működésével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minta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alapú informá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iós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mets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etek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9268" y="198120"/>
            <a:ext cx="2388108" cy="4221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7644" y="174625"/>
            <a:ext cx="2382680" cy="419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3537" y="646112"/>
            <a:ext cx="1350899" cy="522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2208" y="917447"/>
            <a:ext cx="3938016" cy="1735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65166" y="932307"/>
            <a:ext cx="3831590" cy="16291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699000" y="2805176"/>
            <a:ext cx="4191000" cy="2014855"/>
          </a:xfrm>
          <a:prstGeom prst="rect">
            <a:avLst/>
          </a:prstGeom>
          <a:solidFill>
            <a:srgbClr val="CCEBFF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 marR="257175">
              <a:lnSpc>
                <a:spcPct val="100000"/>
              </a:lnSpc>
            </a:pP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iB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oks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f</a:t>
            </a:r>
            <a:r>
              <a:rPr sz="1800" spc="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–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kö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1800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- kö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csö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ző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kö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vtár</a:t>
            </a:r>
            <a:r>
              <a:rPr sz="1800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ő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sé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év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My L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br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ry</a:t>
            </a:r>
            <a:r>
              <a:rPr sz="1800" spc="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át kö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vek,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mez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k, tov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se,</a:t>
            </a:r>
            <a:r>
              <a:rPr sz="1800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ker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sés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ok B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za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r>
              <a:rPr sz="1800" spc="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- iP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maz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s,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ly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he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tővé tes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 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kö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3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 ker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sés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t,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az ár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ik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össz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lítás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62500" y="5129212"/>
            <a:ext cx="2963926" cy="15716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867525" y="5180076"/>
            <a:ext cx="2073275" cy="1475105"/>
          </a:xfrm>
          <a:prstGeom prst="rect">
            <a:avLst/>
          </a:prstGeom>
          <a:solidFill>
            <a:srgbClr val="CCEBFF"/>
          </a:solidFill>
          <a:ln w="9525">
            <a:solidFill>
              <a:srgbClr val="84C22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7630" marR="571500">
              <a:lnSpc>
                <a:spcPct val="100000"/>
              </a:lnSpc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Mo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ra o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tima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iz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lt </a:t>
            </a:r>
            <a:r>
              <a:rPr sz="1800" spc="-35" dirty="0">
                <a:solidFill>
                  <a:srgbClr val="008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or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at sz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80FF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lt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tás</a:t>
            </a:r>
            <a:r>
              <a:rPr sz="1800" spc="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a Fac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0080FF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39" rIns="0" bIns="0" rtlCol="0">
            <a:spAutoFit/>
          </a:bodyPr>
          <a:lstStyle/>
          <a:p>
            <a:pPr marL="2180590">
              <a:lnSpc>
                <a:spcPct val="100000"/>
              </a:lnSpc>
            </a:pPr>
            <a:r>
              <a:rPr sz="3200" dirty="0"/>
              <a:t>Ker</a:t>
            </a:r>
            <a:r>
              <a:rPr sz="3200" spc="-10" dirty="0"/>
              <a:t>e</a:t>
            </a:r>
            <a:r>
              <a:rPr sz="3200" dirty="0"/>
              <a:t>sés</a:t>
            </a:r>
            <a:r>
              <a:rPr sz="3200" spc="-20" dirty="0"/>
              <a:t> </a:t>
            </a:r>
            <a:r>
              <a:rPr sz="3200" dirty="0"/>
              <a:t>fe</a:t>
            </a:r>
            <a:r>
              <a:rPr sz="3200" spc="-15" dirty="0"/>
              <a:t>j</a:t>
            </a:r>
            <a:r>
              <a:rPr sz="3200" dirty="0"/>
              <a:t>lő</a:t>
            </a:r>
            <a:r>
              <a:rPr sz="3200" spc="-15" dirty="0"/>
              <a:t>d</a:t>
            </a:r>
            <a:r>
              <a:rPr sz="3200" dirty="0"/>
              <a:t>ése</a:t>
            </a:r>
            <a:r>
              <a:rPr sz="3200" spc="-5" dirty="0"/>
              <a:t> </a:t>
            </a:r>
            <a:r>
              <a:rPr sz="3200" dirty="0"/>
              <a:t>–</a:t>
            </a:r>
            <a:r>
              <a:rPr sz="3200" spc="-10" dirty="0"/>
              <a:t> </a:t>
            </a:r>
            <a:r>
              <a:rPr sz="3200" dirty="0"/>
              <a:t>újszerű</a:t>
            </a:r>
            <a:r>
              <a:rPr sz="3200" spc="-35" dirty="0"/>
              <a:t> </a:t>
            </a:r>
            <a:r>
              <a:rPr sz="3200" dirty="0"/>
              <a:t>s</a:t>
            </a:r>
            <a:r>
              <a:rPr sz="3200" spc="5" dirty="0"/>
              <a:t>z</a:t>
            </a:r>
            <a:r>
              <a:rPr sz="3200" dirty="0"/>
              <a:t>okások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65100" y="917575"/>
            <a:ext cx="8717280" cy="2927350"/>
          </a:xfrm>
          <a:custGeom>
            <a:avLst/>
            <a:gdLst/>
            <a:ahLst/>
            <a:cxnLst/>
            <a:rect l="l" t="t" r="r" b="b"/>
            <a:pathLst>
              <a:path w="8717280" h="2927350">
                <a:moveTo>
                  <a:pt x="0" y="2927350"/>
                </a:moveTo>
                <a:lnTo>
                  <a:pt x="8717026" y="2927350"/>
                </a:lnTo>
                <a:lnTo>
                  <a:pt x="8717026" y="0"/>
                </a:lnTo>
                <a:lnTo>
                  <a:pt x="0" y="0"/>
                </a:lnTo>
                <a:lnTo>
                  <a:pt x="0" y="2927350"/>
                </a:lnTo>
                <a:close/>
              </a:path>
            </a:pathLst>
          </a:custGeom>
          <a:ln w="9525">
            <a:solidFill>
              <a:srgbClr val="84C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540" y="1039494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6540" y="1396111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6540" y="1752726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540" y="2109342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3740" y="2465958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3740" y="2822575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3740" y="3179191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3740" y="3535807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6841" y="960556"/>
            <a:ext cx="7813675" cy="2751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1300">
              <a:lnSpc>
                <a:spcPct val="130100"/>
              </a:lnSpc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Inform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ció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ker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sés (morzs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k)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-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kum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mok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és tarta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muk me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/h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3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ett A</a:t>
            </a:r>
            <a:r>
              <a:rPr sz="1800" spc="-1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túl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tart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ma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 ta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ll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–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-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end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k,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po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rtál Fel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ors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lt</a:t>
            </a:r>
            <a:r>
              <a:rPr sz="1800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 tarta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om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ő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lítása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- 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20" dirty="0">
                <a:solidFill>
                  <a:srgbClr val="000066"/>
                </a:solidFill>
                <a:latin typeface="Arial"/>
                <a:cs typeface="Arial"/>
              </a:rPr>
              <a:t>x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nc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is</a:t>
            </a:r>
            <a:r>
              <a:rPr sz="1800" spc="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vek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V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ltoz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1800" spc="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a „met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zás”</a:t>
            </a:r>
            <a:endParaRPr sz="1800">
              <a:latin typeface="Arial"/>
              <a:cs typeface="Arial"/>
            </a:endParaRPr>
          </a:p>
          <a:p>
            <a:pPr marL="413384" marR="992505">
              <a:lnSpc>
                <a:spcPts val="2810"/>
              </a:lnSpc>
              <a:spcBef>
                <a:spcPts val="200"/>
              </a:spcBef>
            </a:pP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A</a:t>
            </a:r>
            <a:r>
              <a:rPr sz="1800" spc="-11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kö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n</a:t>
            </a:r>
            <a:r>
              <a:rPr sz="1800" spc="-25" dirty="0">
                <a:solidFill>
                  <a:srgbClr val="3366CC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vtári</a:t>
            </a:r>
            <a:r>
              <a:rPr sz="1800" spc="3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„metáz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s” az e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g</a:t>
            </a:r>
            <a:r>
              <a:rPr sz="1800" spc="-25" dirty="0">
                <a:solidFill>
                  <a:srgbClr val="3366CC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es</a:t>
            </a:r>
            <a:r>
              <a:rPr sz="1800" spc="3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tézm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n</a:t>
            </a:r>
            <a:r>
              <a:rPr sz="1800" spc="-30" dirty="0">
                <a:solidFill>
                  <a:srgbClr val="3366CC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ek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en</a:t>
            </a:r>
            <a:r>
              <a:rPr sz="1800" spc="4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m</a:t>
            </a:r>
            <a:r>
              <a:rPr sz="1800" spc="1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ték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ny A</a:t>
            </a:r>
            <a:r>
              <a:rPr sz="1800" spc="-11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szem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ntik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</a:t>
            </a:r>
            <a:r>
              <a:rPr sz="1800" spc="1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3366CC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z</a:t>
            </a:r>
            <a:r>
              <a:rPr sz="1800" spc="6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ká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ók</a:t>
            </a:r>
            <a:r>
              <a:rPr sz="1800" spc="2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99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366CC"/>
                </a:solidFill>
                <a:latin typeface="Arial"/>
                <a:cs typeface="Arial"/>
              </a:rPr>
              <a:t>%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-a</a:t>
            </a:r>
            <a:r>
              <a:rPr sz="1800" spc="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m ad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inf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rmác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ót</a:t>
            </a:r>
            <a:endParaRPr sz="1800">
              <a:latin typeface="Arial"/>
              <a:cs typeface="Arial"/>
            </a:endParaRPr>
          </a:p>
          <a:p>
            <a:pPr marL="413384" marR="5080">
              <a:lnSpc>
                <a:spcPts val="2810"/>
              </a:lnSpc>
            </a:pP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Felk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szü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és</a:t>
            </a:r>
            <a:r>
              <a:rPr sz="1800" spc="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az 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ut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matik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</a:t>
            </a:r>
            <a:r>
              <a:rPr sz="1800" spc="1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szöv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mzésre</a:t>
            </a:r>
            <a:r>
              <a:rPr sz="1800" spc="4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–</a:t>
            </a:r>
            <a:r>
              <a:rPr sz="1800" spc="-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író n</a:t>
            </a:r>
            <a:r>
              <a:rPr sz="1800" spc="-30" dirty="0">
                <a:solidFill>
                  <a:srgbClr val="3366CC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vek</a:t>
            </a:r>
            <a:r>
              <a:rPr sz="1800" spc="3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sza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vá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n</a:t>
            </a:r>
            <a:r>
              <a:rPr sz="1800" spc="-25" dirty="0">
                <a:solidFill>
                  <a:srgbClr val="3366CC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ai N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m e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g</a:t>
            </a:r>
            <a:r>
              <a:rPr sz="1800" spc="-25" dirty="0">
                <a:solidFill>
                  <a:srgbClr val="3366CC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szerű</a:t>
            </a:r>
            <a:r>
              <a:rPr sz="1800" spc="2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ker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sők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t</a:t>
            </a:r>
            <a:r>
              <a:rPr sz="1800" spc="1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ke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ne</a:t>
            </a:r>
            <a:r>
              <a:rPr sz="1800" spc="1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szn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i,</a:t>
            </a:r>
            <a:r>
              <a:rPr sz="1800" spc="1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m</a:t>
            </a:r>
            <a:r>
              <a:rPr sz="1800" spc="2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szem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ntik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1800" spc="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99250" y="4419536"/>
            <a:ext cx="1924050" cy="76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32200" y="4686300"/>
            <a:ext cx="2033651" cy="447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7800" y="4584700"/>
            <a:ext cx="800100" cy="504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5440" y="5399151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5440" y="5783262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5440" y="6197790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4000" y="5249862"/>
            <a:ext cx="8558530" cy="1227455"/>
          </a:xfrm>
          <a:prstGeom prst="rect">
            <a:avLst/>
          </a:prstGeom>
          <a:ln w="9525">
            <a:solidFill>
              <a:srgbClr val="FF00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29259">
              <a:lnSpc>
                <a:spcPct val="100000"/>
              </a:lnSpc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Önta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-a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í</a:t>
            </a:r>
            <a:r>
              <a:rPr sz="1800" spc="-135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szem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ntik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ű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ker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ső, 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kez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ssel</a:t>
            </a:r>
            <a:endParaRPr sz="1800">
              <a:latin typeface="Arial"/>
              <a:cs typeface="Arial"/>
            </a:endParaRPr>
          </a:p>
          <a:p>
            <a:pPr marL="429259" marR="530860">
              <a:lnSpc>
                <a:spcPts val="3260"/>
              </a:lnSpc>
              <a:spcBef>
                <a:spcPts val="55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rtál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kkal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rá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tó,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tém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térk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p, ‘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rt”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fu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kci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rá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tám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tja Fo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mi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szót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rak viz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ci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1800" spc="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fikai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mó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osítás a fo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mi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szerk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zet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8275" y="4051300"/>
            <a:ext cx="822325" cy="368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7800" y="3873500"/>
            <a:ext cx="8648700" cy="825500"/>
          </a:xfrm>
          <a:custGeom>
            <a:avLst/>
            <a:gdLst/>
            <a:ahLst/>
            <a:cxnLst/>
            <a:rect l="l" t="t" r="r" b="b"/>
            <a:pathLst>
              <a:path w="8648700" h="825500">
                <a:moveTo>
                  <a:pt x="8648700" y="0"/>
                </a:moveTo>
                <a:lnTo>
                  <a:pt x="0" y="0"/>
                </a:lnTo>
                <a:lnTo>
                  <a:pt x="4324350" y="825500"/>
                </a:lnTo>
                <a:lnTo>
                  <a:pt x="86487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7800" y="3873500"/>
            <a:ext cx="8648700" cy="825500"/>
          </a:xfrm>
          <a:custGeom>
            <a:avLst/>
            <a:gdLst/>
            <a:ahLst/>
            <a:cxnLst/>
            <a:rect l="l" t="t" r="r" b="b"/>
            <a:pathLst>
              <a:path w="8648700" h="825500">
                <a:moveTo>
                  <a:pt x="0" y="0"/>
                </a:moveTo>
                <a:lnTo>
                  <a:pt x="8648700" y="0"/>
                </a:lnTo>
                <a:lnTo>
                  <a:pt x="4324350" y="8255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137" y="2635250"/>
            <a:ext cx="2754630" cy="1784350"/>
          </a:xfrm>
          <a:custGeom>
            <a:avLst/>
            <a:gdLst/>
            <a:ahLst/>
            <a:cxnLst/>
            <a:rect l="l" t="t" r="r" b="b"/>
            <a:pathLst>
              <a:path w="2754630" h="1784350">
                <a:moveTo>
                  <a:pt x="0" y="1784350"/>
                </a:moveTo>
                <a:lnTo>
                  <a:pt x="2754249" y="1784350"/>
                </a:lnTo>
                <a:lnTo>
                  <a:pt x="2754249" y="0"/>
                </a:lnTo>
                <a:lnTo>
                  <a:pt x="0" y="0"/>
                </a:lnTo>
                <a:lnTo>
                  <a:pt x="0" y="178435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1137" y="2635250"/>
            <a:ext cx="2754630" cy="1784350"/>
          </a:xfrm>
          <a:custGeom>
            <a:avLst/>
            <a:gdLst/>
            <a:ahLst/>
            <a:cxnLst/>
            <a:rect l="l" t="t" r="r" b="b"/>
            <a:pathLst>
              <a:path w="2754630" h="1784350">
                <a:moveTo>
                  <a:pt x="0" y="1784350"/>
                </a:moveTo>
                <a:lnTo>
                  <a:pt x="2754249" y="1784350"/>
                </a:lnTo>
                <a:lnTo>
                  <a:pt x="2754249" y="0"/>
                </a:lnTo>
                <a:lnTo>
                  <a:pt x="0" y="0"/>
                </a:lnTo>
                <a:lnTo>
                  <a:pt x="0" y="1784350"/>
                </a:lnTo>
                <a:close/>
              </a:path>
            </a:pathLst>
          </a:custGeom>
          <a:ln w="9525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2577" y="2764789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777" y="3147314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9777" y="3750817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9777" y="4107434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2866" y="2679081"/>
            <a:ext cx="2228850" cy="160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Web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fejlődés</a:t>
            </a:r>
            <a:endParaRPr sz="2000">
              <a:latin typeface="Arial"/>
              <a:cs typeface="Arial"/>
            </a:endParaRPr>
          </a:p>
          <a:p>
            <a:pPr marL="413384">
              <a:lnSpc>
                <a:spcPts val="2055"/>
              </a:lnSpc>
              <a:spcBef>
                <a:spcPts val="705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il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0066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1800" spc="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„smart</a:t>
            </a:r>
            <a:endParaRPr sz="1800">
              <a:latin typeface="Arial"/>
              <a:cs typeface="Arial"/>
            </a:endParaRPr>
          </a:p>
          <a:p>
            <a:pPr marL="413384">
              <a:lnSpc>
                <a:spcPts val="2055"/>
              </a:lnSpc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end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Wingdings"/>
                <a:cs typeface="Wingdings"/>
              </a:rPr>
              <a:t></a:t>
            </a:r>
            <a:endParaRPr sz="1800">
              <a:latin typeface="Wingdings"/>
              <a:cs typeface="Wingdings"/>
            </a:endParaRPr>
          </a:p>
          <a:p>
            <a:pPr marL="413384">
              <a:lnSpc>
                <a:spcPct val="100000"/>
              </a:lnSpc>
              <a:spcBef>
                <a:spcPts val="645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tikus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0066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eb</a:t>
            </a:r>
            <a:endParaRPr sz="18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645"/>
              </a:spcBef>
            </a:pPr>
            <a:r>
              <a:rPr sz="1800" i="1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i="1" spc="-10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1800" i="1" spc="-15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1800" i="1" dirty="0">
                <a:solidFill>
                  <a:srgbClr val="000066"/>
                </a:solidFill>
                <a:latin typeface="Arial"/>
                <a:cs typeface="Arial"/>
              </a:rPr>
              <a:t>ers</a:t>
            </a:r>
            <a:r>
              <a:rPr sz="1800" i="1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i="1" dirty="0">
                <a:solidFill>
                  <a:srgbClr val="000066"/>
                </a:solidFill>
                <a:latin typeface="Arial"/>
                <a:cs typeface="Arial"/>
              </a:rPr>
              <a:t>ve</a:t>
            </a:r>
            <a:r>
              <a:rPr sz="1800" i="1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0066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eb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1040" y="5688838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040" y="6347205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75156" y="5611245"/>
            <a:ext cx="7148195" cy="912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tel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vár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– b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í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ett kö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vtári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táj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kozt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tókk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(l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.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ok), 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tel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kás,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„Inter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et of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thi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gs”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– tár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ak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ter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ete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RFID al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n… Érzéksz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rvvel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vez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számító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ek…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3200" y="817625"/>
            <a:ext cx="8737600" cy="1441450"/>
          </a:xfrm>
          <a:custGeom>
            <a:avLst/>
            <a:gdLst/>
            <a:ahLst/>
            <a:cxnLst/>
            <a:rect l="l" t="t" r="r" b="b"/>
            <a:pathLst>
              <a:path w="8737600" h="1441450">
                <a:moveTo>
                  <a:pt x="0" y="1441450"/>
                </a:moveTo>
                <a:lnTo>
                  <a:pt x="8737600" y="1441450"/>
                </a:lnTo>
                <a:lnTo>
                  <a:pt x="8737600" y="0"/>
                </a:lnTo>
                <a:lnTo>
                  <a:pt x="0" y="0"/>
                </a:lnTo>
                <a:lnTo>
                  <a:pt x="0" y="144145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3200" y="817625"/>
            <a:ext cx="8737600" cy="1441450"/>
          </a:xfrm>
          <a:custGeom>
            <a:avLst/>
            <a:gdLst/>
            <a:ahLst/>
            <a:cxnLst/>
            <a:rect l="l" t="t" r="r" b="b"/>
            <a:pathLst>
              <a:path w="8737600" h="1441450">
                <a:moveTo>
                  <a:pt x="0" y="1441450"/>
                </a:moveTo>
                <a:lnTo>
                  <a:pt x="8737600" y="1441450"/>
                </a:lnTo>
                <a:lnTo>
                  <a:pt x="8737600" y="0"/>
                </a:lnTo>
                <a:lnTo>
                  <a:pt x="0" y="0"/>
                </a:lnTo>
                <a:lnTo>
                  <a:pt x="0" y="1441450"/>
                </a:lnTo>
                <a:close/>
              </a:path>
            </a:pathLst>
          </a:custGeom>
          <a:ln w="9525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4640" y="977646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4640" y="1678685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8741" y="891429"/>
            <a:ext cx="7425055" cy="125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89560">
              <a:lnSpc>
                <a:spcPct val="100000"/>
              </a:lnSpc>
            </a:pP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eb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olvasá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tól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 web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írá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ig,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„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Big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Fi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e”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kooperáció,</a:t>
            </a:r>
            <a:r>
              <a:rPr sz="2000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kiterjesztett tudásbá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isok,</a:t>
            </a:r>
            <a:r>
              <a:rPr sz="2000" spc="-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új pla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formok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160"/>
              </a:lnSpc>
              <a:spcBef>
                <a:spcPts val="994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Second</a:t>
            </a:r>
            <a:r>
              <a:rPr sz="20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li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e”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–</a:t>
            </a: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új „meta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erzu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”,</a:t>
            </a:r>
            <a:r>
              <a:rPr sz="2000" spc="-1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va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ár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2.0,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imulációs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helyzete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, animá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ió,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3D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ormációk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modulálá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81401" y="2395601"/>
            <a:ext cx="5834380" cy="1200150"/>
          </a:xfrm>
          <a:prstGeom prst="rect">
            <a:avLst/>
          </a:prstGeom>
          <a:ln w="9525">
            <a:solidFill>
              <a:srgbClr val="84C22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 marR="447675">
              <a:lnSpc>
                <a:spcPct val="100000"/>
              </a:lnSpc>
            </a:pPr>
            <a:r>
              <a:rPr sz="1800" b="1" i="1" spc="-15" dirty="0">
                <a:solidFill>
                  <a:srgbClr val="000066"/>
                </a:solidFill>
                <a:latin typeface="Calibri"/>
                <a:cs typeface="Calibri"/>
              </a:rPr>
              <a:t>A s</a:t>
            </a:r>
            <a:r>
              <a:rPr sz="1800" b="1" i="1" spc="-20" dirty="0">
                <a:solidFill>
                  <a:srgbClr val="000066"/>
                </a:solidFill>
                <a:latin typeface="Calibri"/>
                <a:cs typeface="Calibri"/>
              </a:rPr>
              <a:t>z</a:t>
            </a:r>
            <a:r>
              <a:rPr sz="1800" b="1" i="1" spc="-15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m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a</a:t>
            </a:r>
            <a:r>
              <a:rPr sz="1800" b="1" i="1" spc="-15" dirty="0">
                <a:solidFill>
                  <a:srgbClr val="000066"/>
                </a:solidFill>
                <a:latin typeface="Calibri"/>
                <a:cs typeface="Calibri"/>
              </a:rPr>
              <a:t>n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ti</a:t>
            </a:r>
            <a:r>
              <a:rPr sz="1800" b="1" i="1" spc="-35" dirty="0">
                <a:solidFill>
                  <a:srgbClr val="000066"/>
                </a:solidFill>
                <a:latin typeface="Calibri"/>
                <a:cs typeface="Calibri"/>
              </a:rPr>
              <a:t>k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u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s 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w</a:t>
            </a:r>
            <a:r>
              <a:rPr sz="1800" b="1" i="1" spc="5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b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a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b="1" i="1" spc="-35" dirty="0">
                <a:solidFill>
                  <a:srgbClr val="000066"/>
                </a:solidFill>
                <a:latin typeface="Calibri"/>
                <a:cs typeface="Calibri"/>
              </a:rPr>
              <a:t>f</a:t>
            </a:r>
            <a:r>
              <a:rPr sz="1800" b="1" i="1" spc="-15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lha</a:t>
            </a:r>
            <a:r>
              <a:rPr sz="1800" b="1" i="1" spc="-20" dirty="0">
                <a:solidFill>
                  <a:srgbClr val="000066"/>
                </a:solidFill>
                <a:latin typeface="Calibri"/>
                <a:cs typeface="Calibri"/>
              </a:rPr>
              <a:t>s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ználó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k</a:t>
            </a:r>
            <a:r>
              <a:rPr sz="1800" b="1" i="1" spc="2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é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s</a:t>
            </a:r>
            <a:r>
              <a:rPr sz="1800" b="1" i="1" spc="1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r</a:t>
            </a:r>
            <a:r>
              <a:rPr sz="1800" b="1" i="1" spc="5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nd</a:t>
            </a:r>
            <a:r>
              <a:rPr sz="1800" b="1" i="1" spc="-20" dirty="0">
                <a:solidFill>
                  <a:srgbClr val="000066"/>
                </a:solidFill>
                <a:latin typeface="Calibri"/>
                <a:cs typeface="Calibri"/>
              </a:rPr>
              <a:t>sz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800" b="1" i="1" spc="5" dirty="0">
                <a:solidFill>
                  <a:srgbClr val="000066"/>
                </a:solidFill>
                <a:latin typeface="Calibri"/>
                <a:cs typeface="Calibri"/>
              </a:rPr>
              <a:t>r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ek 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i</a:t>
            </a:r>
            <a:r>
              <a:rPr sz="1800" b="1" i="1" spc="-15" dirty="0">
                <a:solidFill>
                  <a:srgbClr val="000066"/>
                </a:solidFill>
                <a:latin typeface="Calibri"/>
                <a:cs typeface="Calibri"/>
              </a:rPr>
              <a:t>nt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800" b="1" i="1" spc="5" dirty="0">
                <a:solidFill>
                  <a:srgbClr val="000066"/>
                </a:solidFill>
                <a:latin typeface="Calibri"/>
                <a:cs typeface="Calibri"/>
              </a:rPr>
              <a:t>r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a</a:t>
            </a:r>
            <a:r>
              <a:rPr sz="1800" b="1" i="1" spc="-55" dirty="0">
                <a:solidFill>
                  <a:srgbClr val="000066"/>
                </a:solidFill>
                <a:latin typeface="Calibri"/>
                <a:cs typeface="Calibri"/>
              </a:rPr>
              <a:t>k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ciója</a:t>
            </a:r>
            <a:r>
              <a:rPr sz="1800" b="1" i="1" spc="-1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a web </a:t>
            </a:r>
            <a:r>
              <a:rPr sz="1800" b="1" i="1" spc="-15" dirty="0">
                <a:solidFill>
                  <a:srgbClr val="000066"/>
                </a:solidFill>
                <a:latin typeface="Calibri"/>
                <a:cs typeface="Calibri"/>
              </a:rPr>
              <a:t>t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800" b="1" i="1" spc="5" dirty="0">
                <a:solidFill>
                  <a:srgbClr val="000066"/>
                </a:solidFill>
                <a:latin typeface="Calibri"/>
                <a:cs typeface="Calibri"/>
              </a:rPr>
              <a:t>c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hnológiá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v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al, amely „ért</a:t>
            </a:r>
            <a:r>
              <a:rPr sz="1800" b="1" i="1" spc="25" dirty="0">
                <a:solidFill>
                  <a:srgbClr val="000066"/>
                </a:solidFill>
                <a:latin typeface="Calibri"/>
                <a:cs typeface="Calibri"/>
              </a:rPr>
              <a:t>i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”</a:t>
            </a:r>
            <a:r>
              <a:rPr sz="1800" b="1" i="1" spc="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a </a:t>
            </a:r>
            <a:r>
              <a:rPr sz="1800" b="1" i="1" spc="-15" dirty="0">
                <a:solidFill>
                  <a:srgbClr val="000066"/>
                </a:solidFill>
                <a:latin typeface="Calibri"/>
                <a:cs typeface="Calibri"/>
              </a:rPr>
              <a:t>t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800" b="1" i="1" spc="5" dirty="0">
                <a:solidFill>
                  <a:srgbClr val="000066"/>
                </a:solidFill>
                <a:latin typeface="Calibri"/>
                <a:cs typeface="Calibri"/>
              </a:rPr>
              <a:t>r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m</a:t>
            </a:r>
            <a:r>
              <a:rPr sz="1800" b="1" i="1" spc="5" dirty="0">
                <a:solidFill>
                  <a:srgbClr val="000066"/>
                </a:solidFill>
                <a:latin typeface="Calibri"/>
                <a:cs typeface="Calibri"/>
              </a:rPr>
              <a:t>é</a:t>
            </a:r>
            <a:r>
              <a:rPr sz="1800" b="1" i="1" spc="-15" dirty="0">
                <a:solidFill>
                  <a:srgbClr val="000066"/>
                </a:solidFill>
                <a:latin typeface="Calibri"/>
                <a:cs typeface="Calibri"/>
              </a:rPr>
              <a:t>s</a:t>
            </a:r>
            <a:r>
              <a:rPr sz="1800" b="1" i="1" spc="-20" dirty="0">
                <a:solidFill>
                  <a:srgbClr val="000066"/>
                </a:solidFill>
                <a:latin typeface="Calibri"/>
                <a:cs typeface="Calibri"/>
              </a:rPr>
              <a:t>z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800" b="1" i="1" spc="-15" dirty="0">
                <a:solidFill>
                  <a:srgbClr val="000066"/>
                </a:solidFill>
                <a:latin typeface="Calibri"/>
                <a:cs typeface="Calibri"/>
              </a:rPr>
              <a:t>t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es </a:t>
            </a:r>
            <a:r>
              <a:rPr sz="1800" b="1" i="1" spc="-20" dirty="0">
                <a:solidFill>
                  <a:srgbClr val="000066"/>
                </a:solidFill>
                <a:latin typeface="Calibri"/>
                <a:cs typeface="Calibri"/>
              </a:rPr>
              <a:t>n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yelv és</a:t>
            </a:r>
            <a:r>
              <a:rPr sz="1800" b="1" i="1" spc="1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az ada</a:t>
            </a:r>
            <a:r>
              <a:rPr sz="1800" b="1" i="1" spc="-30" dirty="0">
                <a:solidFill>
                  <a:srgbClr val="000066"/>
                </a:solidFill>
                <a:latin typeface="Calibri"/>
                <a:cs typeface="Calibri"/>
              </a:rPr>
              <a:t>t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ok</a:t>
            </a:r>
            <a:r>
              <a:rPr sz="1800" b="1" i="1" spc="1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„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j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ele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n</a:t>
            </a:r>
            <a:r>
              <a:rPr sz="1800" b="1" i="1" spc="-15" dirty="0">
                <a:solidFill>
                  <a:srgbClr val="000066"/>
                </a:solidFill>
                <a:latin typeface="Calibri"/>
                <a:cs typeface="Calibri"/>
              </a:rPr>
              <a:t>t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ésé</a:t>
            </a:r>
            <a:r>
              <a:rPr sz="1800" b="1" i="1" spc="40" dirty="0">
                <a:solidFill>
                  <a:srgbClr val="000066"/>
                </a:solidFill>
                <a:latin typeface="Calibri"/>
                <a:cs typeface="Calibri"/>
              </a:rPr>
              <a:t>t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”</a:t>
            </a:r>
            <a:r>
              <a:rPr sz="1800" b="1" i="1" spc="1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leírja a web </a:t>
            </a:r>
            <a:r>
              <a:rPr sz="1800" b="1" i="1" spc="-35" dirty="0">
                <a:solidFill>
                  <a:srgbClr val="000066"/>
                </a:solidFill>
                <a:latin typeface="Calibri"/>
                <a:cs typeface="Calibri"/>
              </a:rPr>
              <a:t>t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ar</a:t>
            </a:r>
            <a:r>
              <a:rPr sz="1800" b="1" i="1" spc="-35" dirty="0">
                <a:solidFill>
                  <a:srgbClr val="000066"/>
                </a:solidFill>
                <a:latin typeface="Calibri"/>
                <a:cs typeface="Calibri"/>
              </a:rPr>
              <a:t>t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almat</a:t>
            </a:r>
            <a:r>
              <a:rPr sz="1800" b="1" i="1" spc="1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a</a:t>
            </a:r>
            <a:r>
              <a:rPr sz="1800" b="1" i="1" spc="-25" dirty="0">
                <a:solidFill>
                  <a:srgbClr val="000066"/>
                </a:solidFill>
                <a:latin typeface="Calibri"/>
                <a:cs typeface="Calibri"/>
              </a:rPr>
              <a:t>z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o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k 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gépi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b="1" i="1" spc="-15" dirty="0">
                <a:solidFill>
                  <a:srgbClr val="000066"/>
                </a:solidFill>
                <a:latin typeface="Calibri"/>
                <a:cs typeface="Calibri"/>
              </a:rPr>
              <a:t>olvasásár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a</a:t>
            </a:r>
            <a:r>
              <a:rPr sz="1800" b="1" i="1" spc="3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é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s 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m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eg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é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r</a:t>
            </a:r>
            <a:r>
              <a:rPr sz="1800" b="1" i="1" spc="-25" dirty="0">
                <a:solidFill>
                  <a:srgbClr val="000066"/>
                </a:solidFill>
                <a:latin typeface="Calibri"/>
                <a:cs typeface="Calibri"/>
              </a:rPr>
              <a:t>t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és</a:t>
            </a:r>
            <a:r>
              <a:rPr sz="1800" b="1" i="1" spc="5" dirty="0">
                <a:solidFill>
                  <a:srgbClr val="000066"/>
                </a:solidFill>
                <a:latin typeface="Calibri"/>
                <a:cs typeface="Calibri"/>
              </a:rPr>
              <a:t>é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r</a:t>
            </a:r>
            <a:r>
              <a:rPr sz="1800" b="1" i="1" spc="5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86100" y="3819525"/>
            <a:ext cx="5867400" cy="1200150"/>
          </a:xfrm>
          <a:prstGeom prst="rect">
            <a:avLst/>
          </a:prstGeom>
          <a:ln w="9525">
            <a:solidFill>
              <a:srgbClr val="FF00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 marR="147320">
              <a:lnSpc>
                <a:spcPct val="100000"/>
              </a:lnSpc>
            </a:pP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Az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b="1" i="1" spc="-15" dirty="0">
                <a:solidFill>
                  <a:srgbClr val="000066"/>
                </a:solidFill>
                <a:latin typeface="Calibri"/>
                <a:cs typeface="Calibri"/>
              </a:rPr>
              <a:t>imm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ersiv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800" b="1" i="1" spc="1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w</a:t>
            </a:r>
            <a:r>
              <a:rPr sz="1800" b="1" i="1" spc="5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b: 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va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lóság</a:t>
            </a:r>
            <a:r>
              <a:rPr sz="1800" b="1" i="1" spc="1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ki</a:t>
            </a:r>
            <a:r>
              <a:rPr sz="1800" b="1" i="1" spc="-20" dirty="0">
                <a:solidFill>
                  <a:srgbClr val="000066"/>
                </a:solidFill>
                <a:latin typeface="Calibri"/>
                <a:cs typeface="Calibri"/>
              </a:rPr>
              <a:t>t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800" b="1" i="1" spc="5" dirty="0">
                <a:solidFill>
                  <a:srgbClr val="000066"/>
                </a:solidFill>
                <a:latin typeface="Calibri"/>
                <a:cs typeface="Calibri"/>
              </a:rPr>
              <a:t>r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je</a:t>
            </a:r>
            <a:r>
              <a:rPr sz="1800" b="1" i="1" spc="-15" dirty="0">
                <a:solidFill>
                  <a:srgbClr val="000066"/>
                </a:solidFill>
                <a:latin typeface="Calibri"/>
                <a:cs typeface="Calibri"/>
              </a:rPr>
              <a:t>s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z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t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és</a:t>
            </a:r>
            <a:r>
              <a:rPr sz="1800" b="1" i="1" spc="5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,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 tran</a:t>
            </a:r>
            <a:r>
              <a:rPr sz="1800" b="1" i="1" spc="-30" dirty="0">
                <a:solidFill>
                  <a:srgbClr val="000066"/>
                </a:solidFill>
                <a:latin typeface="Calibri"/>
                <a:cs typeface="Calibri"/>
              </a:rPr>
              <a:t>s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z</a:t>
            </a:r>
            <a:r>
              <a:rPr sz="1800" b="1" i="1" spc="-15" dirty="0">
                <a:solidFill>
                  <a:srgbClr val="000066"/>
                </a:solidFill>
                <a:latin typeface="Calibri"/>
                <a:cs typeface="Calibri"/>
              </a:rPr>
              <a:t>f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or</a:t>
            </a:r>
            <a:r>
              <a:rPr sz="1800" b="1" i="1" spc="5" dirty="0">
                <a:solidFill>
                  <a:srgbClr val="000066"/>
                </a:solidFill>
                <a:latin typeface="Calibri"/>
                <a:cs typeface="Calibri"/>
              </a:rPr>
              <a:t>m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álása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3D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b="1" i="1" spc="-45" dirty="0">
                <a:solidFill>
                  <a:srgbClr val="000066"/>
                </a:solidFill>
                <a:latin typeface="Calibri"/>
                <a:cs typeface="Calibri"/>
              </a:rPr>
              <a:t>k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ör</a:t>
            </a:r>
            <a:r>
              <a:rPr sz="1800" b="1" i="1" spc="-30" dirty="0">
                <a:solidFill>
                  <a:srgbClr val="000066"/>
                </a:solidFill>
                <a:latin typeface="Calibri"/>
                <a:cs typeface="Calibri"/>
              </a:rPr>
              <a:t>n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y</a:t>
            </a:r>
            <a:r>
              <a:rPr sz="1800" b="1" i="1" spc="-20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800" b="1" i="1" spc="-25" dirty="0">
                <a:solidFill>
                  <a:srgbClr val="000066"/>
                </a:solidFill>
                <a:latin typeface="Calibri"/>
                <a:cs typeface="Calibri"/>
              </a:rPr>
              <a:t>z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tre - a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n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imációk</a:t>
            </a:r>
            <a:r>
              <a:rPr sz="1800" b="1" i="1" spc="-55" dirty="0">
                <a:solidFill>
                  <a:srgbClr val="000066"/>
                </a:solidFill>
                <a:latin typeface="Calibri"/>
                <a:cs typeface="Calibri"/>
              </a:rPr>
              <a:t>k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al,</a:t>
            </a:r>
            <a:r>
              <a:rPr sz="1800" b="1" i="1" spc="-15" dirty="0">
                <a:solidFill>
                  <a:srgbClr val="000066"/>
                </a:solidFill>
                <a:latin typeface="Calibri"/>
                <a:cs typeface="Calibri"/>
              </a:rPr>
              <a:t> s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zi</a:t>
            </a:r>
            <a:r>
              <a:rPr sz="1800" b="1" i="1" spc="5" dirty="0">
                <a:solidFill>
                  <a:srgbClr val="000066"/>
                </a:solidFill>
                <a:latin typeface="Calibri"/>
                <a:cs typeface="Calibri"/>
              </a:rPr>
              <a:t>m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ulációk</a:t>
            </a:r>
            <a:r>
              <a:rPr sz="1800" b="1" i="1" spc="-50" dirty="0">
                <a:solidFill>
                  <a:srgbClr val="000066"/>
                </a:solidFill>
                <a:latin typeface="Calibri"/>
                <a:cs typeface="Calibri"/>
              </a:rPr>
              <a:t>k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al,</a:t>
            </a:r>
            <a:r>
              <a:rPr sz="1800" b="1" i="1" spc="-4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vi</a:t>
            </a:r>
            <a:r>
              <a:rPr sz="1800" b="1" i="1" spc="-15" dirty="0">
                <a:solidFill>
                  <a:srgbClr val="000066"/>
                </a:solidFill>
                <a:latin typeface="Calibri"/>
                <a:cs typeface="Calibri"/>
              </a:rPr>
              <a:t>z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u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á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lis</a:t>
            </a:r>
            <a:r>
              <a:rPr sz="1800" b="1" i="1" spc="-1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és 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au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dió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do</a:t>
            </a:r>
            <a:r>
              <a:rPr sz="1800" b="1" i="1" spc="-30" dirty="0">
                <a:solidFill>
                  <a:srgbClr val="000066"/>
                </a:solidFill>
                <a:latin typeface="Calibri"/>
                <a:cs typeface="Calibri"/>
              </a:rPr>
              <a:t>k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um</a:t>
            </a:r>
            <a:r>
              <a:rPr sz="1800" b="1" i="1" spc="5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800" b="1" i="1" spc="-15" dirty="0">
                <a:solidFill>
                  <a:srgbClr val="000066"/>
                </a:solidFill>
                <a:latin typeface="Calibri"/>
                <a:cs typeface="Calibri"/>
              </a:rPr>
              <a:t>n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tumok</a:t>
            </a:r>
            <a:r>
              <a:rPr sz="1800" b="1" i="1" spc="-50" dirty="0">
                <a:solidFill>
                  <a:srgbClr val="000066"/>
                </a:solidFill>
                <a:latin typeface="Calibri"/>
                <a:cs typeface="Calibri"/>
              </a:rPr>
              <a:t>k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al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 –</a:t>
            </a:r>
            <a:r>
              <a:rPr sz="1800" b="1" i="1" spc="-15" dirty="0">
                <a:solidFill>
                  <a:srgbClr val="000066"/>
                </a:solidFill>
                <a:latin typeface="Calibri"/>
                <a:cs typeface="Calibri"/>
              </a:rPr>
              <a:t>s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z</a:t>
            </a:r>
            <a:r>
              <a:rPr sz="1800" b="1" i="1" spc="5" dirty="0">
                <a:solidFill>
                  <a:srgbClr val="000066"/>
                </a:solidFill>
                <a:latin typeface="Calibri"/>
                <a:cs typeface="Calibri"/>
              </a:rPr>
              <a:t>i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mulác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ióv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a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l</a:t>
            </a:r>
            <a:r>
              <a:rPr sz="1800" b="1" i="1" spc="-2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v</a:t>
            </a:r>
            <a:r>
              <a:rPr sz="1800" b="1" i="1" spc="-25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800" b="1" i="1" spc="-20" dirty="0">
                <a:solidFill>
                  <a:srgbClr val="000066"/>
                </a:solidFill>
                <a:latin typeface="Calibri"/>
                <a:cs typeface="Calibri"/>
              </a:rPr>
              <a:t>z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é</a:t>
            </a:r>
            <a:r>
              <a:rPr sz="1800" b="1" i="1" spc="5" dirty="0">
                <a:solidFill>
                  <a:srgbClr val="000066"/>
                </a:solidFill>
                <a:latin typeface="Calibri"/>
                <a:cs typeface="Calibri"/>
              </a:rPr>
              <a:t>r</a:t>
            </a:r>
            <a:r>
              <a:rPr sz="1800" b="1" i="1" spc="-15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lt</a:t>
            </a:r>
            <a:r>
              <a:rPr sz="1800" b="1" i="1" spc="1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800" b="1" i="1" spc="-35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xpr</a:t>
            </a:r>
            <a:r>
              <a:rPr sz="1800" b="1" i="1" spc="5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s</a:t>
            </a:r>
            <a:r>
              <a:rPr sz="1800" b="1" i="1" spc="-15" dirty="0">
                <a:solidFill>
                  <a:srgbClr val="000066"/>
                </a:solidFill>
                <a:latin typeface="Calibri"/>
                <a:cs typeface="Calibri"/>
              </a:rPr>
              <a:t>s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z</a:t>
            </a:r>
            <a:r>
              <a:rPr sz="1800" b="1" i="1" spc="5" dirty="0">
                <a:solidFill>
                  <a:srgbClr val="000066"/>
                </a:solidFill>
                <a:latin typeface="Calibri"/>
                <a:cs typeface="Calibri"/>
              </a:rPr>
              <a:t>í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v in</a:t>
            </a:r>
            <a:r>
              <a:rPr sz="1800" b="1" i="1" spc="-20" dirty="0">
                <a:solidFill>
                  <a:srgbClr val="000066"/>
                </a:solidFill>
                <a:latin typeface="Calibri"/>
                <a:cs typeface="Calibri"/>
              </a:rPr>
              <a:t>f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or</a:t>
            </a:r>
            <a:r>
              <a:rPr sz="1800" b="1" i="1" spc="5" dirty="0">
                <a:solidFill>
                  <a:srgbClr val="000066"/>
                </a:solidFill>
                <a:latin typeface="Calibri"/>
                <a:cs typeface="Calibri"/>
              </a:rPr>
              <a:t>m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áció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 jel</a:t>
            </a:r>
            <a:r>
              <a:rPr sz="1800" b="1" i="1" spc="5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800" b="1" i="1" spc="-15" dirty="0">
                <a:solidFill>
                  <a:srgbClr val="000066"/>
                </a:solidFill>
                <a:latin typeface="Calibri"/>
                <a:cs typeface="Calibri"/>
              </a:rPr>
              <a:t>n</a:t>
            </a:r>
            <a:r>
              <a:rPr sz="1800" b="1" i="1" spc="-25" dirty="0">
                <a:solidFill>
                  <a:srgbClr val="000066"/>
                </a:solidFill>
                <a:latin typeface="Calibri"/>
                <a:cs typeface="Calibri"/>
              </a:rPr>
              <a:t>t</a:t>
            </a:r>
            <a:r>
              <a:rPr sz="1800" b="1" i="1" spc="-5" dirty="0">
                <a:solidFill>
                  <a:srgbClr val="000066"/>
                </a:solidFill>
                <a:latin typeface="Calibri"/>
                <a:cs typeface="Calibri"/>
              </a:rPr>
              <a:t>é</a:t>
            </a:r>
            <a:r>
              <a:rPr sz="1800" b="1" i="1" dirty="0">
                <a:solidFill>
                  <a:srgbClr val="000066"/>
                </a:solidFill>
                <a:latin typeface="Calibri"/>
                <a:cs typeface="Calibri"/>
              </a:rPr>
              <a:t>s </a:t>
            </a:r>
            <a:r>
              <a:rPr sz="1800" b="1" i="1" spc="-30" dirty="0">
                <a:solidFill>
                  <a:srgbClr val="000066"/>
                </a:solidFill>
                <a:latin typeface="Calibri"/>
                <a:cs typeface="Calibri"/>
              </a:rPr>
              <a:t>t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ar</a:t>
            </a:r>
            <a:r>
              <a:rPr sz="1800" b="1" i="1" spc="-35" dirty="0">
                <a:solidFill>
                  <a:srgbClr val="000066"/>
                </a:solidFill>
                <a:latin typeface="Calibri"/>
                <a:cs typeface="Calibri"/>
              </a:rPr>
              <a:t>t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almak</a:t>
            </a:r>
            <a:r>
              <a:rPr sz="1800" b="1" i="1" spc="-60" dirty="0">
                <a:solidFill>
                  <a:srgbClr val="000066"/>
                </a:solidFill>
                <a:latin typeface="Calibri"/>
                <a:cs typeface="Calibri"/>
              </a:rPr>
              <a:t>k</a:t>
            </a:r>
            <a:r>
              <a:rPr sz="1800" b="1" i="1" spc="-10" dirty="0">
                <a:solidFill>
                  <a:srgbClr val="000066"/>
                </a:solidFill>
                <a:latin typeface="Calibri"/>
                <a:cs typeface="Calibri"/>
              </a:rPr>
              <a:t>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76903" y="183752"/>
            <a:ext cx="538607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sz="3600" dirty="0">
                <a:solidFill>
                  <a:srgbClr val="0080FF"/>
                </a:solidFill>
                <a:latin typeface="Arial"/>
                <a:cs typeface="Arial"/>
              </a:rPr>
              <a:t>Új	techno</a:t>
            </a:r>
            <a:r>
              <a:rPr sz="3600" spc="10" dirty="0">
                <a:solidFill>
                  <a:srgbClr val="0080FF"/>
                </a:solidFill>
                <a:latin typeface="Arial"/>
                <a:cs typeface="Arial"/>
              </a:rPr>
              <a:t>l</a:t>
            </a:r>
            <a:r>
              <a:rPr sz="3600" dirty="0">
                <a:solidFill>
                  <a:srgbClr val="0080FF"/>
                </a:solidFill>
                <a:latin typeface="Arial"/>
                <a:cs typeface="Arial"/>
              </a:rPr>
              <a:t>ógi</a:t>
            </a:r>
            <a:r>
              <a:rPr sz="3600" spc="5" dirty="0">
                <a:solidFill>
                  <a:srgbClr val="0080FF"/>
                </a:solidFill>
                <a:latin typeface="Arial"/>
                <a:cs typeface="Arial"/>
              </a:rPr>
              <a:t>á</a:t>
            </a:r>
            <a:r>
              <a:rPr sz="36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3600" spc="-4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80FF"/>
                </a:solidFill>
                <a:latin typeface="Arial"/>
                <a:cs typeface="Arial"/>
              </a:rPr>
              <a:t>beép</a:t>
            </a:r>
            <a:r>
              <a:rPr sz="3600" spc="5" dirty="0">
                <a:solidFill>
                  <a:srgbClr val="0080FF"/>
                </a:solidFill>
                <a:latin typeface="Arial"/>
                <a:cs typeface="Arial"/>
              </a:rPr>
              <a:t>ü</a:t>
            </a:r>
            <a:r>
              <a:rPr sz="3600" dirty="0">
                <a:solidFill>
                  <a:srgbClr val="0080FF"/>
                </a:solidFill>
                <a:latin typeface="Arial"/>
                <a:cs typeface="Arial"/>
              </a:rPr>
              <a:t>lése</a:t>
            </a:r>
            <a:endParaRPr sz="3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8952" y="4630928"/>
            <a:ext cx="2631694" cy="872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96276" y="5276850"/>
            <a:ext cx="1157287" cy="566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4550" y="63"/>
            <a:ext cx="8299450" cy="792480"/>
          </a:xfrm>
          <a:custGeom>
            <a:avLst/>
            <a:gdLst/>
            <a:ahLst/>
            <a:cxnLst/>
            <a:rect l="l" t="t" r="r" b="b"/>
            <a:pathLst>
              <a:path w="8299450" h="792480">
                <a:moveTo>
                  <a:pt x="0" y="792162"/>
                </a:moveTo>
                <a:lnTo>
                  <a:pt x="8299450" y="792162"/>
                </a:lnTo>
                <a:lnTo>
                  <a:pt x="8299450" y="0"/>
                </a:lnTo>
                <a:lnTo>
                  <a:pt x="0" y="0"/>
                </a:lnTo>
                <a:lnTo>
                  <a:pt x="0" y="792162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39" rIns="0" bIns="0" rtlCol="0">
            <a:spAutoFit/>
          </a:bodyPr>
          <a:lstStyle/>
          <a:p>
            <a:pPr marL="13462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ló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és könyvtáros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pvál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ozás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800" y="958850"/>
            <a:ext cx="3829050" cy="5657850"/>
          </a:xfrm>
          <a:custGeom>
            <a:avLst/>
            <a:gdLst/>
            <a:ahLst/>
            <a:cxnLst/>
            <a:rect l="l" t="t" r="r" b="b"/>
            <a:pathLst>
              <a:path w="3829050" h="5657850">
                <a:moveTo>
                  <a:pt x="0" y="5657850"/>
                </a:moveTo>
                <a:lnTo>
                  <a:pt x="3829050" y="5657850"/>
                </a:lnTo>
                <a:lnTo>
                  <a:pt x="3829050" y="0"/>
                </a:lnTo>
                <a:lnTo>
                  <a:pt x="0" y="0"/>
                </a:lnTo>
                <a:lnTo>
                  <a:pt x="0" y="56578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800" y="958850"/>
            <a:ext cx="3829050" cy="5657850"/>
          </a:xfrm>
          <a:custGeom>
            <a:avLst/>
            <a:gdLst/>
            <a:ahLst/>
            <a:cxnLst/>
            <a:rect l="l" t="t" r="r" b="b"/>
            <a:pathLst>
              <a:path w="3829050" h="5657850">
                <a:moveTo>
                  <a:pt x="0" y="5657850"/>
                </a:moveTo>
                <a:lnTo>
                  <a:pt x="3829050" y="5657850"/>
                </a:lnTo>
                <a:lnTo>
                  <a:pt x="3829050" y="0"/>
                </a:lnTo>
                <a:lnTo>
                  <a:pt x="0" y="0"/>
                </a:lnTo>
                <a:lnTo>
                  <a:pt x="0" y="5657850"/>
                </a:lnTo>
                <a:close/>
              </a:path>
            </a:pathLst>
          </a:custGeom>
          <a:ln w="9525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9240" y="1057910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240" y="1667510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5772" y="2266442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5772" y="2815082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9240" y="3374390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5772" y="3729482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9240" y="4288790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5772" y="4643882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9240" y="5422646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5772" y="5777738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3443" y="971947"/>
            <a:ext cx="3327400" cy="564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3655">
              <a:lnSpc>
                <a:spcPts val="1920"/>
              </a:lnSpc>
              <a:tabLst>
                <a:tab pos="887094" algn="l"/>
              </a:tabLst>
            </a:pP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Az </a:t>
            </a:r>
            <a:r>
              <a:rPr sz="2000" spc="-5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-rendsz</a:t>
            </a:r>
            <a:r>
              <a:rPr sz="2000" spc="-10" dirty="0">
                <a:solidFill>
                  <a:srgbClr val="FF0066"/>
                </a:solidFill>
                <a:latin typeface="Arial"/>
                <a:cs typeface="Arial"/>
              </a:rPr>
              <a:t>er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ek</a:t>
            </a:r>
            <a:r>
              <a:rPr sz="2000" spc="-5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ha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álata nél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ül:	kis</a:t>
            </a:r>
            <a:r>
              <a:rPr sz="2000" spc="10" dirty="0">
                <a:solidFill>
                  <a:srgbClr val="FF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olgáltato</a:t>
            </a:r>
            <a:r>
              <a:rPr sz="2000" spc="-10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ts</a:t>
            </a:r>
            <a:r>
              <a:rPr sz="2000" spc="-10" dirty="0">
                <a:solidFill>
                  <a:srgbClr val="FF0066"/>
                </a:solidFill>
                <a:latin typeface="Arial"/>
                <a:cs typeface="Arial"/>
              </a:rPr>
              <a:t>á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12700" marR="33655">
              <a:lnSpc>
                <a:spcPts val="1920"/>
              </a:lnSpc>
              <a:spcBef>
                <a:spcPts val="960"/>
              </a:spcBef>
            </a:pP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FF0066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ormációs</a:t>
            </a:r>
            <a:r>
              <a:rPr sz="2000" spc="-4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forr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á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2000" spc="-5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FF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erepe vál</a:t>
            </a:r>
            <a:r>
              <a:rPr sz="2000" spc="-10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ik</a:t>
            </a:r>
            <a:endParaRPr sz="2000">
              <a:latin typeface="Arial"/>
              <a:cs typeface="Arial"/>
            </a:endParaRPr>
          </a:p>
          <a:p>
            <a:pPr marL="367665" marR="71120">
              <a:lnSpc>
                <a:spcPct val="80000"/>
              </a:lnSpc>
              <a:spcBef>
                <a:spcPts val="935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 d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kum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mot,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 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formác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ót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ker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  <a:p>
            <a:pPr marL="367665" marR="31115">
              <a:lnSpc>
                <a:spcPct val="80000"/>
              </a:lnSpc>
              <a:spcBef>
                <a:spcPts val="865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 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art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lmi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kol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ci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1800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és tec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ka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szüks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spcBef>
                <a:spcPts val="425"/>
              </a:spcBef>
            </a:pP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Mobil</a:t>
            </a:r>
            <a:r>
              <a:rPr sz="2000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olgál</a:t>
            </a:r>
            <a:r>
              <a:rPr sz="2000" spc="-10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atások</a:t>
            </a:r>
            <a:endParaRPr sz="2000">
              <a:latin typeface="Arial"/>
              <a:cs typeface="Arial"/>
            </a:endParaRPr>
          </a:p>
          <a:p>
            <a:pPr marL="367665" marR="619125">
              <a:lnSpc>
                <a:spcPct val="80000"/>
              </a:lnSpc>
              <a:spcBef>
                <a:spcPts val="919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ec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is,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3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ors</a:t>
            </a:r>
            <a:r>
              <a:rPr sz="1800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 ta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ás</a:t>
            </a:r>
            <a:endParaRPr sz="18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Nemzetközi</a:t>
            </a:r>
            <a:r>
              <a:rPr sz="2000" spc="-3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ope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áció</a:t>
            </a:r>
            <a:endParaRPr sz="2000">
              <a:latin typeface="Arial"/>
              <a:cs typeface="Arial"/>
            </a:endParaRPr>
          </a:p>
          <a:p>
            <a:pPr marL="367665" marR="5080">
              <a:lnSpc>
                <a:spcPts val="1730"/>
              </a:lnSpc>
              <a:spcBef>
                <a:spcPts val="905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mzetk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zi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at- és 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ver h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zat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k,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is re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dsz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rek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„Big data”</a:t>
            </a:r>
            <a:endParaRPr sz="2000">
              <a:latin typeface="Arial"/>
              <a:cs typeface="Arial"/>
            </a:endParaRPr>
          </a:p>
          <a:p>
            <a:pPr marL="367665" marR="6985">
              <a:lnSpc>
                <a:spcPct val="80000"/>
              </a:lnSpc>
              <a:spcBef>
                <a:spcPts val="919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y 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atr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tém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ra, szerz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ő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re v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ona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tko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író i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form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ci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 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is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forrás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kb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ő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vü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 h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zati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cso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kkal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65600" y="968375"/>
            <a:ext cx="4826000" cy="5657850"/>
          </a:xfrm>
          <a:custGeom>
            <a:avLst/>
            <a:gdLst/>
            <a:ahLst/>
            <a:cxnLst/>
            <a:rect l="l" t="t" r="r" b="b"/>
            <a:pathLst>
              <a:path w="4826000" h="5657850">
                <a:moveTo>
                  <a:pt x="0" y="5657850"/>
                </a:moveTo>
                <a:lnTo>
                  <a:pt x="4826000" y="5657850"/>
                </a:lnTo>
                <a:lnTo>
                  <a:pt x="4826000" y="0"/>
                </a:lnTo>
                <a:lnTo>
                  <a:pt x="0" y="0"/>
                </a:lnTo>
                <a:lnTo>
                  <a:pt x="0" y="565785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5600" y="968375"/>
            <a:ext cx="4826000" cy="5657850"/>
          </a:xfrm>
          <a:custGeom>
            <a:avLst/>
            <a:gdLst/>
            <a:ahLst/>
            <a:cxnLst/>
            <a:rect l="l" t="t" r="r" b="b"/>
            <a:pathLst>
              <a:path w="4826000" h="5657850">
                <a:moveTo>
                  <a:pt x="0" y="5657850"/>
                </a:moveTo>
                <a:lnTo>
                  <a:pt x="4826000" y="5657850"/>
                </a:lnTo>
                <a:lnTo>
                  <a:pt x="4826000" y="0"/>
                </a:lnTo>
                <a:lnTo>
                  <a:pt x="0" y="0"/>
                </a:lnTo>
                <a:lnTo>
                  <a:pt x="0" y="5657850"/>
                </a:lnTo>
                <a:close/>
              </a:path>
            </a:pathLst>
          </a:custGeom>
          <a:ln w="9525">
            <a:solidFill>
              <a:srgbClr val="84C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57040" y="1128394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03571" y="1843151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03571" y="2227198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57040" y="2628010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03571" y="3037967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57040" y="3713098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03571" y="4123054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57040" y="5072507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03571" y="5482463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511802" y="1042305"/>
            <a:ext cx="4381500" cy="544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7030">
              <a:lnSpc>
                <a:spcPct val="100000"/>
              </a:lnSpc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ormációs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tanács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dó,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informá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iós ellenőr</a:t>
            </a: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–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új munka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ör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  <a:spcBef>
                <a:spcPts val="919"/>
              </a:spcBef>
            </a:pP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tart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ma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k és</a:t>
            </a:r>
            <a:r>
              <a:rPr sz="1800" spc="-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co</a:t>
            </a:r>
            <a:r>
              <a:rPr sz="1800" spc="-15" dirty="0">
                <a:solidFill>
                  <a:srgbClr val="3366CC"/>
                </a:solidFill>
                <a:latin typeface="Arial"/>
                <a:cs typeface="Arial"/>
              </a:rPr>
              <a:t>p</a:t>
            </a:r>
            <a:r>
              <a:rPr sz="1800" spc="-30" dirty="0">
                <a:solidFill>
                  <a:srgbClr val="3366CC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ri</a:t>
            </a:r>
            <a:r>
              <a:rPr sz="1800" spc="-15" dirty="0">
                <a:solidFill>
                  <a:srgbClr val="3366CC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t</a:t>
            </a:r>
            <a:r>
              <a:rPr sz="1800" spc="4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lenő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rz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  <a:spcBef>
                <a:spcPts val="860"/>
              </a:spcBef>
            </a:pP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Inform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ci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</a:t>
            </a:r>
            <a:r>
              <a:rPr sz="1800" spc="1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kö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tség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tima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iz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ormációku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ató</a:t>
            </a:r>
            <a:endParaRPr sz="2000">
              <a:latin typeface="Arial"/>
              <a:cs typeface="Arial"/>
            </a:endParaRPr>
          </a:p>
          <a:p>
            <a:pPr marL="367665" marR="57785">
              <a:lnSpc>
                <a:spcPct val="100000"/>
              </a:lnSpc>
              <a:spcBef>
                <a:spcPts val="919"/>
              </a:spcBef>
            </a:pP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br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ke</a:t>
            </a:r>
            <a:r>
              <a:rPr sz="1800" spc="-105" dirty="0">
                <a:solidFill>
                  <a:srgbClr val="3366CC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tu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ásm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dzsm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nt</a:t>
            </a:r>
            <a:r>
              <a:rPr sz="1800" spc="2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mu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kat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rs, e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emző</a:t>
            </a:r>
            <a:r>
              <a:rPr sz="1800" spc="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(p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.</a:t>
            </a:r>
            <a:r>
              <a:rPr sz="1800" spc="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re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ev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nc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a),</a:t>
            </a:r>
            <a:r>
              <a:rPr sz="1800" spc="2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tarta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omf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ő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000" spc="-22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hnológiai</a:t>
            </a:r>
            <a:r>
              <a:rPr sz="20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ialista</a:t>
            </a:r>
            <a:endParaRPr sz="2000">
              <a:latin typeface="Arial"/>
              <a:cs typeface="Arial"/>
            </a:endParaRPr>
          </a:p>
          <a:p>
            <a:pPr marL="367665" marR="183515" algn="just">
              <a:lnSpc>
                <a:spcPct val="100000"/>
              </a:lnSpc>
              <a:spcBef>
                <a:spcPts val="920"/>
              </a:spcBef>
            </a:pP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író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n</a:t>
            </a:r>
            <a:r>
              <a:rPr sz="1800" spc="-25" dirty="0">
                <a:solidFill>
                  <a:srgbClr val="3366CC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vek,</a:t>
            </a:r>
            <a:r>
              <a:rPr sz="1800" spc="3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3366CC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2.0</a:t>
            </a:r>
            <a:r>
              <a:rPr sz="1800" spc="4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kö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n</a:t>
            </a:r>
            <a:r>
              <a:rPr sz="1800" spc="-25" dirty="0">
                <a:solidFill>
                  <a:srgbClr val="3366CC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vtár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s,</a:t>
            </a:r>
            <a:r>
              <a:rPr sz="1800" spc="4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író sz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ab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v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án</a:t>
            </a:r>
            <a:r>
              <a:rPr sz="1800" spc="-30" dirty="0">
                <a:solidFill>
                  <a:srgbClr val="3366CC"/>
                </a:solidFill>
                <a:latin typeface="Arial"/>
                <a:cs typeface="Arial"/>
              </a:rPr>
              <a:t>y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k,</a:t>
            </a:r>
            <a:r>
              <a:rPr sz="1800" spc="4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3366CC"/>
                </a:solidFill>
                <a:latin typeface="Arial"/>
                <a:cs typeface="Arial"/>
              </a:rPr>
              <a:t>X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ML</a:t>
            </a:r>
            <a:r>
              <a:rPr sz="1800" spc="-7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 </a:t>
            </a:r>
            <a:r>
              <a:rPr sz="1800" spc="-40" dirty="0">
                <a:solidFill>
                  <a:srgbClr val="3366CC"/>
                </a:solidFill>
                <a:latin typeface="Arial"/>
                <a:cs typeface="Arial"/>
              </a:rPr>
              <a:t>w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b</a:t>
            </a:r>
            <a:r>
              <a:rPr sz="1800" spc="4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sz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rk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szt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ő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, re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dsz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r</a:t>
            </a:r>
            <a:r>
              <a:rPr sz="1800" spc="1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mi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isztrátor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Mentorálás</a:t>
            </a:r>
            <a:r>
              <a:rPr sz="2000" spc="-3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–</a:t>
            </a:r>
            <a:r>
              <a:rPr sz="2000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informá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iós</a:t>
            </a:r>
            <a:r>
              <a:rPr sz="2000" spc="-4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„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oa</a:t>
            </a:r>
            <a:r>
              <a:rPr sz="2000" spc="5" dirty="0">
                <a:solidFill>
                  <a:srgbClr val="FF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0066"/>
                </a:solidFill>
                <a:latin typeface="Arial"/>
                <a:cs typeface="Arial"/>
              </a:rPr>
              <a:t>hing”</a:t>
            </a:r>
            <a:endParaRPr sz="2000">
              <a:latin typeface="Arial"/>
              <a:cs typeface="Arial"/>
            </a:endParaRPr>
          </a:p>
          <a:p>
            <a:pPr marL="367665" marR="5080">
              <a:lnSpc>
                <a:spcPct val="100000"/>
              </a:lnSpc>
              <a:spcBef>
                <a:spcPts val="919"/>
              </a:spcBef>
            </a:pP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formác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3366CC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-mark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tin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,</a:t>
            </a:r>
            <a:r>
              <a:rPr sz="1800" spc="2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cso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ort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 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eg</a:t>
            </a:r>
            <a:r>
              <a:rPr sz="1800" spc="-30" dirty="0">
                <a:solidFill>
                  <a:srgbClr val="3366CC"/>
                </a:solidFill>
                <a:latin typeface="Arial"/>
                <a:cs typeface="Arial"/>
              </a:rPr>
              <a:t>y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ü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ttl</a:t>
            </a:r>
            <a:r>
              <a:rPr sz="1800" spc="-15" dirty="0">
                <a:solidFill>
                  <a:srgbClr val="3366CC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t</a:t>
            </a:r>
            <a:r>
              <a:rPr sz="1800" spc="2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 ta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nu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3366CC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s,</a:t>
            </a:r>
            <a:r>
              <a:rPr sz="1800" spc="1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ű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v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lts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égbe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n felz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rkóztat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s,</a:t>
            </a:r>
            <a:r>
              <a:rPr sz="1800" spc="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trá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n</a:t>
            </a:r>
            <a:r>
              <a:rPr sz="1800" spc="-25" dirty="0">
                <a:solidFill>
                  <a:srgbClr val="3366CC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os</a:t>
            </a:r>
            <a:r>
              <a:rPr sz="1800" spc="3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spc="-30" dirty="0">
                <a:solidFill>
                  <a:srgbClr val="3366CC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zet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ű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ek</a:t>
            </a:r>
            <a:r>
              <a:rPr sz="1800" spc="4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és es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spc="-30" dirty="0">
                <a:solidFill>
                  <a:srgbClr val="3366CC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eg</a:t>
            </a:r>
            <a:r>
              <a:rPr sz="1800" spc="-25" dirty="0">
                <a:solidFill>
                  <a:srgbClr val="3366CC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enl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ő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3366CC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g</a:t>
            </a:r>
            <a:r>
              <a:rPr sz="1800" spc="4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tám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tása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87" y="1295400"/>
            <a:ext cx="8037830" cy="3082925"/>
          </a:xfrm>
          <a:custGeom>
            <a:avLst/>
            <a:gdLst/>
            <a:ahLst/>
            <a:cxnLst/>
            <a:rect l="l" t="t" r="r" b="b"/>
            <a:pathLst>
              <a:path w="8037830" h="2930525">
                <a:moveTo>
                  <a:pt x="0" y="2930525"/>
                </a:moveTo>
                <a:lnTo>
                  <a:pt x="8037449" y="2930525"/>
                </a:lnTo>
                <a:lnTo>
                  <a:pt x="8037449" y="0"/>
                </a:lnTo>
                <a:lnTo>
                  <a:pt x="0" y="0"/>
                </a:lnTo>
                <a:lnTo>
                  <a:pt x="0" y="2930525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5547" y="1383379"/>
            <a:ext cx="152400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35938" y="1295400"/>
            <a:ext cx="645287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620" marR="5080" indent="-75755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eb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kü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ön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öző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ő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dési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irány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az eredeti könyvtári ér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ékek mind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ott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sznek: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1727" y="2362200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1727" y="2788921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1727" y="3215641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1727" y="3642360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1727" y="4069081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95730" y="2151492"/>
            <a:ext cx="6983730" cy="196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51660">
              <a:lnSpc>
                <a:spcPct val="14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Tár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lás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(ar</a:t>
            </a:r>
            <a:r>
              <a:rPr sz="2000" spc="5" dirty="0">
                <a:solidFill>
                  <a:srgbClr val="FFFF99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hí</a:t>
            </a:r>
            <a:r>
              <a:rPr sz="2000" spc="-10" dirty="0">
                <a:solidFill>
                  <a:srgbClr val="FFFF99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um,</a:t>
            </a:r>
            <a:r>
              <a:rPr sz="2000" spc="-6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dir</a:t>
            </a:r>
            <a:r>
              <a:rPr sz="2000" spc="5" dirty="0">
                <a:solidFill>
                  <a:srgbClr val="FFFF99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cto</a:t>
            </a:r>
            <a:r>
              <a:rPr sz="2000" spc="5" dirty="0">
                <a:solidFill>
                  <a:srgbClr val="FFFF99"/>
                </a:solidFill>
                <a:latin typeface="Arial"/>
                <a:cs typeface="Arial"/>
              </a:rPr>
              <a:t>r</a:t>
            </a:r>
            <a:r>
              <a:rPr sz="2000" spc="-155" dirty="0">
                <a:solidFill>
                  <a:srgbClr val="FFFF99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,</a:t>
            </a:r>
            <a:r>
              <a:rPr sz="2000" spc="-4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repo</a:t>
            </a:r>
            <a:r>
              <a:rPr sz="2000" spc="5" dirty="0">
                <a:solidFill>
                  <a:srgbClr val="FFFF99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itórium)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Leíró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adatok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és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ró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ek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(met</a:t>
            </a:r>
            <a:r>
              <a:rPr sz="2000" spc="-5" dirty="0">
                <a:solidFill>
                  <a:srgbClr val="FFFF99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-ad</a:t>
            </a:r>
            <a:r>
              <a:rPr sz="2000" spc="-10" dirty="0">
                <a:solidFill>
                  <a:srgbClr val="FFFF99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t)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Adat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esés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(háló</a:t>
            </a:r>
            <a:r>
              <a:rPr sz="2000" spc="5" dirty="0">
                <a:solidFill>
                  <a:srgbClr val="FFFF99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at</a:t>
            </a:r>
            <a:r>
              <a:rPr sz="2000" spc="-3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és</a:t>
            </a:r>
            <a:r>
              <a:rPr sz="2000" spc="-1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FFFF99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res</a:t>
            </a:r>
            <a:r>
              <a:rPr sz="2000" spc="5" dirty="0">
                <a:solidFill>
                  <a:srgbClr val="FFFF99"/>
                </a:solidFill>
                <a:latin typeface="Arial"/>
                <a:cs typeface="Arial"/>
              </a:rPr>
              <a:t>ő</a:t>
            </a:r>
            <a:r>
              <a:rPr sz="2000" spc="-10" dirty="0">
                <a:solidFill>
                  <a:srgbClr val="FFFF99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épek)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Értékelé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isme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ajánlás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(</a:t>
            </a:r>
            <a:r>
              <a:rPr sz="2000" spc="5" dirty="0">
                <a:solidFill>
                  <a:srgbClr val="FFFF99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ommen</a:t>
            </a:r>
            <a:r>
              <a:rPr sz="2000" spc="-15" dirty="0">
                <a:solidFill>
                  <a:srgbClr val="FFFF99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ek)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380"/>
              </a:lnSpc>
              <a:spcBef>
                <a:spcPts val="960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özö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ségi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hely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(vir</a:t>
            </a:r>
            <a:r>
              <a:rPr sz="2000" spc="-10" dirty="0">
                <a:solidFill>
                  <a:srgbClr val="FFFF99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uális</a:t>
            </a:r>
            <a:r>
              <a:rPr sz="2000" spc="-2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té</a:t>
            </a:r>
            <a:r>
              <a:rPr sz="2000" spc="-114" dirty="0">
                <a:solidFill>
                  <a:srgbClr val="FFFF99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,</a:t>
            </a:r>
            <a:r>
              <a:rPr sz="2000" spc="-2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„</a:t>
            </a:r>
            <a:r>
              <a:rPr sz="2000" spc="5" dirty="0">
                <a:solidFill>
                  <a:srgbClr val="FFFF99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ocial</a:t>
            </a:r>
            <a:r>
              <a:rPr sz="2000" spc="-2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networ</a:t>
            </a:r>
            <a:r>
              <a:rPr sz="2000" spc="5" dirty="0">
                <a:solidFill>
                  <a:srgbClr val="FFFF99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ing</a:t>
            </a:r>
            <a:r>
              <a:rPr sz="2000" spc="-10" dirty="0">
                <a:solidFill>
                  <a:srgbClr val="FFFF99"/>
                </a:solidFill>
                <a:latin typeface="Arial"/>
                <a:cs typeface="Arial"/>
              </a:rPr>
              <a:t>”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,</a:t>
            </a:r>
            <a:r>
              <a:rPr sz="2000" spc="-5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me</a:t>
            </a:r>
            <a:r>
              <a:rPr sz="2000" spc="-10" dirty="0">
                <a:solidFill>
                  <a:srgbClr val="FFFF99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FFFF99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er</a:t>
            </a:r>
            <a:r>
              <a:rPr sz="2000" spc="5" dirty="0">
                <a:solidFill>
                  <a:srgbClr val="FFFF99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u</a:t>
            </a:r>
            <a:r>
              <a:rPr sz="2000" spc="-15" dirty="0">
                <a:solidFill>
                  <a:srgbClr val="FFFF99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FFFF99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5177" y="5662942"/>
            <a:ext cx="5050790" cy="1156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400" b="1" spc="-3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zalon</a:t>
            </a:r>
            <a:r>
              <a:rPr sz="24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és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ag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ra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nyelem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és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ltúra,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informá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iós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„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oa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hing”, e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élyeg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enlő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ég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400" dirty="0">
                <a:solidFill>
                  <a:srgbClr val="000066"/>
                </a:solidFill>
                <a:latin typeface="Arial"/>
                <a:cs typeface="Arial"/>
              </a:rPr>
              <a:t>(</a:t>
            </a:r>
            <a:r>
              <a:rPr sz="1400" spc="-5" dirty="0">
                <a:solidFill>
                  <a:srgbClr val="000066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srgbClr val="000066"/>
                </a:solidFill>
                <a:latin typeface="Arial"/>
                <a:cs typeface="Arial"/>
              </a:rPr>
              <a:t>endy</a:t>
            </a:r>
            <a:r>
              <a:rPr sz="1400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66"/>
                </a:solidFill>
                <a:latin typeface="Arial"/>
                <a:cs typeface="Arial"/>
              </a:rPr>
              <a:t>Schultz)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76577" y="4605528"/>
            <a:ext cx="2357252" cy="948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46601" y="5000752"/>
            <a:ext cx="100965" cy="154305"/>
          </a:xfrm>
          <a:custGeom>
            <a:avLst/>
            <a:gdLst/>
            <a:ahLst/>
            <a:cxnLst/>
            <a:rect l="l" t="t" r="r" b="b"/>
            <a:pathLst>
              <a:path w="100964" h="154304">
                <a:moveTo>
                  <a:pt x="88900" y="0"/>
                </a:moveTo>
                <a:lnTo>
                  <a:pt x="0" y="0"/>
                </a:lnTo>
                <a:lnTo>
                  <a:pt x="63" y="25354"/>
                </a:lnTo>
                <a:lnTo>
                  <a:pt x="925" y="65469"/>
                </a:lnTo>
                <a:lnTo>
                  <a:pt x="5168" y="116094"/>
                </a:lnTo>
                <a:lnTo>
                  <a:pt x="12084" y="154047"/>
                </a:lnTo>
                <a:lnTo>
                  <a:pt x="50176" y="153791"/>
                </a:lnTo>
                <a:lnTo>
                  <a:pt x="75570" y="153164"/>
                </a:lnTo>
                <a:lnTo>
                  <a:pt x="88267" y="152638"/>
                </a:lnTo>
                <a:lnTo>
                  <a:pt x="100964" y="151936"/>
                </a:lnTo>
                <a:lnTo>
                  <a:pt x="100896" y="126634"/>
                </a:lnTo>
                <a:lnTo>
                  <a:pt x="99393" y="76015"/>
                </a:lnTo>
                <a:lnTo>
                  <a:pt x="95804" y="38025"/>
                </a:lnTo>
                <a:lnTo>
                  <a:pt x="88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46601" y="5000752"/>
            <a:ext cx="100965" cy="154305"/>
          </a:xfrm>
          <a:custGeom>
            <a:avLst/>
            <a:gdLst/>
            <a:ahLst/>
            <a:cxnLst/>
            <a:rect l="l" t="t" r="r" b="b"/>
            <a:pathLst>
              <a:path w="100964" h="154304">
                <a:moveTo>
                  <a:pt x="0" y="0"/>
                </a:moveTo>
                <a:lnTo>
                  <a:pt x="12699" y="0"/>
                </a:lnTo>
                <a:lnTo>
                  <a:pt x="25399" y="0"/>
                </a:lnTo>
                <a:lnTo>
                  <a:pt x="38100" y="0"/>
                </a:lnTo>
                <a:lnTo>
                  <a:pt x="50800" y="0"/>
                </a:lnTo>
                <a:lnTo>
                  <a:pt x="63500" y="0"/>
                </a:lnTo>
                <a:lnTo>
                  <a:pt x="76200" y="0"/>
                </a:lnTo>
                <a:lnTo>
                  <a:pt x="88900" y="0"/>
                </a:lnTo>
                <a:lnTo>
                  <a:pt x="91637" y="12679"/>
                </a:lnTo>
                <a:lnTo>
                  <a:pt x="97316" y="50691"/>
                </a:lnTo>
                <a:lnTo>
                  <a:pt x="100480" y="101328"/>
                </a:lnTo>
                <a:lnTo>
                  <a:pt x="100964" y="151936"/>
                </a:lnTo>
                <a:lnTo>
                  <a:pt x="88267" y="152638"/>
                </a:lnTo>
                <a:lnTo>
                  <a:pt x="50176" y="153791"/>
                </a:lnTo>
                <a:lnTo>
                  <a:pt x="12084" y="154047"/>
                </a:lnTo>
                <a:lnTo>
                  <a:pt x="9342" y="141397"/>
                </a:lnTo>
                <a:lnTo>
                  <a:pt x="3654" y="103441"/>
                </a:lnTo>
                <a:lnTo>
                  <a:pt x="485" y="52807"/>
                </a:lnTo>
                <a:lnTo>
                  <a:pt x="0" y="211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6884" y="4605528"/>
            <a:ext cx="2797937" cy="948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54900" y="4419600"/>
            <a:ext cx="1524000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7800" y="5676900"/>
            <a:ext cx="1252537" cy="939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54900" y="5773737"/>
            <a:ext cx="1295400" cy="900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6156" y="224027"/>
            <a:ext cx="4078767" cy="923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68875" y="608711"/>
            <a:ext cx="118745" cy="149860"/>
          </a:xfrm>
          <a:custGeom>
            <a:avLst/>
            <a:gdLst/>
            <a:ahLst/>
            <a:cxnLst/>
            <a:rect l="l" t="t" r="r" b="b"/>
            <a:pathLst>
              <a:path w="118745" h="149859">
                <a:moveTo>
                  <a:pt x="114295" y="0"/>
                </a:moveTo>
                <a:lnTo>
                  <a:pt x="0" y="0"/>
                </a:lnTo>
                <a:lnTo>
                  <a:pt x="104" y="38071"/>
                </a:lnTo>
                <a:lnTo>
                  <a:pt x="195" y="50768"/>
                </a:lnTo>
                <a:lnTo>
                  <a:pt x="1407" y="99095"/>
                </a:lnTo>
                <a:lnTo>
                  <a:pt x="3733" y="137174"/>
                </a:lnTo>
                <a:lnTo>
                  <a:pt x="4868" y="149859"/>
                </a:lnTo>
                <a:lnTo>
                  <a:pt x="30182" y="149692"/>
                </a:lnTo>
                <a:lnTo>
                  <a:pt x="80774" y="146643"/>
                </a:lnTo>
                <a:lnTo>
                  <a:pt x="118743" y="139645"/>
                </a:lnTo>
                <a:lnTo>
                  <a:pt x="118649" y="111791"/>
                </a:lnTo>
                <a:lnTo>
                  <a:pt x="117892" y="63467"/>
                </a:lnTo>
                <a:lnTo>
                  <a:pt x="116195" y="25376"/>
                </a:lnTo>
                <a:lnTo>
                  <a:pt x="114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68875" y="608711"/>
            <a:ext cx="118745" cy="149860"/>
          </a:xfrm>
          <a:custGeom>
            <a:avLst/>
            <a:gdLst/>
            <a:ahLst/>
            <a:cxnLst/>
            <a:rect l="l" t="t" r="r" b="b"/>
            <a:pathLst>
              <a:path w="118745" h="149859">
                <a:moveTo>
                  <a:pt x="0" y="0"/>
                </a:moveTo>
                <a:lnTo>
                  <a:pt x="12709" y="0"/>
                </a:lnTo>
                <a:lnTo>
                  <a:pt x="25412" y="0"/>
                </a:lnTo>
                <a:lnTo>
                  <a:pt x="38109" y="0"/>
                </a:lnTo>
                <a:lnTo>
                  <a:pt x="50804" y="0"/>
                </a:lnTo>
                <a:lnTo>
                  <a:pt x="63497" y="0"/>
                </a:lnTo>
                <a:lnTo>
                  <a:pt x="76191" y="0"/>
                </a:lnTo>
                <a:lnTo>
                  <a:pt x="88888" y="0"/>
                </a:lnTo>
                <a:lnTo>
                  <a:pt x="101588" y="0"/>
                </a:lnTo>
                <a:lnTo>
                  <a:pt x="114295" y="0"/>
                </a:lnTo>
                <a:lnTo>
                  <a:pt x="116898" y="38071"/>
                </a:lnTo>
                <a:lnTo>
                  <a:pt x="118215" y="76166"/>
                </a:lnTo>
                <a:lnTo>
                  <a:pt x="118729" y="126955"/>
                </a:lnTo>
                <a:lnTo>
                  <a:pt x="118743" y="139645"/>
                </a:lnTo>
                <a:lnTo>
                  <a:pt x="106081" y="142575"/>
                </a:lnTo>
                <a:lnTo>
                  <a:pt x="68126" y="147930"/>
                </a:lnTo>
                <a:lnTo>
                  <a:pt x="17528" y="149827"/>
                </a:lnTo>
                <a:lnTo>
                  <a:pt x="4868" y="149859"/>
                </a:lnTo>
                <a:lnTo>
                  <a:pt x="3733" y="137174"/>
                </a:lnTo>
                <a:lnTo>
                  <a:pt x="1407" y="99095"/>
                </a:lnTo>
                <a:lnTo>
                  <a:pt x="328" y="61000"/>
                </a:lnTo>
                <a:lnTo>
                  <a:pt x="1" y="10226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42406" y="224027"/>
            <a:ext cx="3499765" cy="9234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7875" y="2886075"/>
            <a:ext cx="4358005" cy="1752600"/>
          </a:xfrm>
          <a:custGeom>
            <a:avLst/>
            <a:gdLst/>
            <a:ahLst/>
            <a:cxnLst/>
            <a:rect l="l" t="t" r="r" b="b"/>
            <a:pathLst>
              <a:path w="4358005" h="1752600">
                <a:moveTo>
                  <a:pt x="0" y="1752600"/>
                </a:moveTo>
                <a:lnTo>
                  <a:pt x="4357751" y="1752600"/>
                </a:lnTo>
                <a:lnTo>
                  <a:pt x="4357751" y="0"/>
                </a:lnTo>
                <a:lnTo>
                  <a:pt x="0" y="0"/>
                </a:lnTo>
                <a:lnTo>
                  <a:pt x="0" y="1752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312" y="2808351"/>
            <a:ext cx="2624074" cy="1611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200" y="723900"/>
            <a:ext cx="2568575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83026" y="419100"/>
            <a:ext cx="1336675" cy="2206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6750" y="923925"/>
            <a:ext cx="1746250" cy="549275"/>
          </a:xfrm>
          <a:custGeom>
            <a:avLst/>
            <a:gdLst/>
            <a:ahLst/>
            <a:cxnLst/>
            <a:rect l="l" t="t" r="r" b="b"/>
            <a:pathLst>
              <a:path w="1746250" h="549275">
                <a:moveTo>
                  <a:pt x="1746250" y="0"/>
                </a:moveTo>
                <a:lnTo>
                  <a:pt x="0" y="549275"/>
                </a:lnTo>
              </a:path>
            </a:pathLst>
          </a:custGeom>
          <a:ln w="9525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19401" y="1139825"/>
            <a:ext cx="1427480" cy="998855"/>
          </a:xfrm>
          <a:custGeom>
            <a:avLst/>
            <a:gdLst/>
            <a:ahLst/>
            <a:cxnLst/>
            <a:rect l="l" t="t" r="r" b="b"/>
            <a:pathLst>
              <a:path w="1427479" h="998855">
                <a:moveTo>
                  <a:pt x="1427099" y="0"/>
                </a:moveTo>
                <a:lnTo>
                  <a:pt x="0" y="998601"/>
                </a:lnTo>
              </a:path>
            </a:pathLst>
          </a:custGeom>
          <a:ln w="9525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86101" y="1325625"/>
            <a:ext cx="1363980" cy="1567180"/>
          </a:xfrm>
          <a:custGeom>
            <a:avLst/>
            <a:gdLst/>
            <a:ahLst/>
            <a:cxnLst/>
            <a:rect l="l" t="t" r="r" b="b"/>
            <a:pathLst>
              <a:path w="1363979" h="1567180">
                <a:moveTo>
                  <a:pt x="1363599" y="0"/>
                </a:moveTo>
                <a:lnTo>
                  <a:pt x="0" y="1566799"/>
                </a:lnTo>
              </a:path>
            </a:pathLst>
          </a:custGeom>
          <a:ln w="9525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78500" y="2273300"/>
            <a:ext cx="1181100" cy="558800"/>
          </a:xfrm>
          <a:custGeom>
            <a:avLst/>
            <a:gdLst/>
            <a:ahLst/>
            <a:cxnLst/>
            <a:rect l="l" t="t" r="r" b="b"/>
            <a:pathLst>
              <a:path w="1181100" h="558800">
                <a:moveTo>
                  <a:pt x="1181100" y="419100"/>
                </a:moveTo>
                <a:lnTo>
                  <a:pt x="0" y="419100"/>
                </a:lnTo>
                <a:lnTo>
                  <a:pt x="590550" y="558800"/>
                </a:lnTo>
                <a:lnTo>
                  <a:pt x="1181100" y="419100"/>
                </a:lnTo>
                <a:close/>
              </a:path>
              <a:path w="1181100" h="558800">
                <a:moveTo>
                  <a:pt x="885825" y="0"/>
                </a:moveTo>
                <a:lnTo>
                  <a:pt x="295275" y="0"/>
                </a:lnTo>
                <a:lnTo>
                  <a:pt x="295275" y="419100"/>
                </a:lnTo>
                <a:lnTo>
                  <a:pt x="885825" y="419100"/>
                </a:lnTo>
                <a:lnTo>
                  <a:pt x="885825" y="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78500" y="2273300"/>
            <a:ext cx="1181100" cy="558800"/>
          </a:xfrm>
          <a:custGeom>
            <a:avLst/>
            <a:gdLst/>
            <a:ahLst/>
            <a:cxnLst/>
            <a:rect l="l" t="t" r="r" b="b"/>
            <a:pathLst>
              <a:path w="1181100" h="558800">
                <a:moveTo>
                  <a:pt x="0" y="419100"/>
                </a:moveTo>
                <a:lnTo>
                  <a:pt x="295275" y="419100"/>
                </a:lnTo>
                <a:lnTo>
                  <a:pt x="295275" y="0"/>
                </a:lnTo>
                <a:lnTo>
                  <a:pt x="885825" y="0"/>
                </a:lnTo>
                <a:lnTo>
                  <a:pt x="885825" y="419100"/>
                </a:lnTo>
                <a:lnTo>
                  <a:pt x="1181100" y="419100"/>
                </a:lnTo>
                <a:lnTo>
                  <a:pt x="590550" y="558800"/>
                </a:lnTo>
                <a:lnTo>
                  <a:pt x="0" y="419100"/>
                </a:lnTo>
                <a:close/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" y="5143500"/>
            <a:ext cx="800100" cy="889000"/>
          </a:xfrm>
          <a:custGeom>
            <a:avLst/>
            <a:gdLst/>
            <a:ahLst/>
            <a:cxnLst/>
            <a:rect l="l" t="t" r="r" b="b"/>
            <a:pathLst>
              <a:path w="800100" h="889000">
                <a:moveTo>
                  <a:pt x="600075" y="0"/>
                </a:moveTo>
                <a:lnTo>
                  <a:pt x="600075" y="222250"/>
                </a:lnTo>
                <a:lnTo>
                  <a:pt x="0" y="222250"/>
                </a:lnTo>
                <a:lnTo>
                  <a:pt x="0" y="666750"/>
                </a:lnTo>
                <a:lnTo>
                  <a:pt x="600075" y="666750"/>
                </a:lnTo>
                <a:lnTo>
                  <a:pt x="600075" y="889000"/>
                </a:lnTo>
                <a:lnTo>
                  <a:pt x="800100" y="444500"/>
                </a:lnTo>
                <a:lnTo>
                  <a:pt x="600075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900" y="5143500"/>
            <a:ext cx="800100" cy="889000"/>
          </a:xfrm>
          <a:custGeom>
            <a:avLst/>
            <a:gdLst/>
            <a:ahLst/>
            <a:cxnLst/>
            <a:rect l="l" t="t" r="r" b="b"/>
            <a:pathLst>
              <a:path w="800100" h="889000">
                <a:moveTo>
                  <a:pt x="0" y="222250"/>
                </a:moveTo>
                <a:lnTo>
                  <a:pt x="600075" y="222250"/>
                </a:lnTo>
                <a:lnTo>
                  <a:pt x="600075" y="0"/>
                </a:lnTo>
                <a:lnTo>
                  <a:pt x="800100" y="444500"/>
                </a:lnTo>
                <a:lnTo>
                  <a:pt x="600075" y="889000"/>
                </a:lnTo>
                <a:lnTo>
                  <a:pt x="600075" y="666750"/>
                </a:lnTo>
                <a:lnTo>
                  <a:pt x="0" y="666750"/>
                </a:lnTo>
                <a:lnTo>
                  <a:pt x="0" y="222250"/>
                </a:lnTo>
                <a:close/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67675" y="5534025"/>
            <a:ext cx="750887" cy="803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9250" y="6453187"/>
            <a:ext cx="971550" cy="214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7949" y="1035970"/>
            <a:ext cx="8498205" cy="534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3000">
              <a:lnSpc>
                <a:spcPct val="100000"/>
              </a:lnSpc>
            </a:pP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Az információszáll</a:t>
            </a:r>
            <a:r>
              <a:rPr sz="2400" b="1" spc="5" dirty="0">
                <a:solidFill>
                  <a:srgbClr val="FF0066"/>
                </a:solidFill>
                <a:latin typeface="Arial"/>
                <a:cs typeface="Arial"/>
              </a:rPr>
              <a:t>í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tás</a:t>
            </a:r>
            <a:endParaRPr sz="2400">
              <a:latin typeface="Arial"/>
              <a:cs typeface="Arial"/>
            </a:endParaRPr>
          </a:p>
          <a:p>
            <a:pPr marL="4953000">
              <a:lnSpc>
                <a:spcPct val="100000"/>
              </a:lnSpc>
            </a:pP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új</a:t>
            </a:r>
            <a:r>
              <a:rPr sz="2400" b="1" spc="-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dimen</a:t>
            </a:r>
            <a:r>
              <a:rPr sz="2400" b="1" spc="-10" dirty="0">
                <a:solidFill>
                  <a:srgbClr val="FF0066"/>
                </a:solidFill>
                <a:latin typeface="Arial"/>
                <a:cs typeface="Arial"/>
              </a:rPr>
              <a:t>z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iói</a:t>
            </a:r>
            <a:r>
              <a:rPr sz="2400" b="1" spc="-3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a jelenb</a:t>
            </a:r>
            <a:r>
              <a:rPr sz="2400" b="1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12700" indent="4940300">
              <a:lnSpc>
                <a:spcPct val="100000"/>
              </a:lnSpc>
              <a:spcBef>
                <a:spcPts val="1090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ol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már me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ósítottuk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600" b="1" spc="-20" dirty="0">
                <a:solidFill>
                  <a:srgbClr val="FF0066"/>
                </a:solidFill>
                <a:latin typeface="Arial"/>
                <a:cs typeface="Arial"/>
              </a:rPr>
              <a:t>Q</a:t>
            </a:r>
            <a:r>
              <a:rPr sz="1600" b="1" spc="-10" dirty="0">
                <a:solidFill>
                  <a:srgbClr val="FF0066"/>
                </a:solidFill>
                <a:latin typeface="Arial"/>
                <a:cs typeface="Arial"/>
              </a:rPr>
              <a:t>Portal</a:t>
            </a:r>
            <a:r>
              <a:rPr sz="1600" b="1" spc="3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66"/>
                </a:solidFill>
                <a:latin typeface="Arial"/>
                <a:cs typeface="Arial"/>
              </a:rPr>
              <a:t>–</a:t>
            </a:r>
            <a:r>
              <a:rPr sz="1600" b="1" spc="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FF0066"/>
                </a:solidFill>
                <a:latin typeface="Arial"/>
                <a:cs typeface="Arial"/>
              </a:rPr>
              <a:t>w</a:t>
            </a:r>
            <a:r>
              <a:rPr sz="1600" b="1" spc="-10" dirty="0">
                <a:solidFill>
                  <a:srgbClr val="FF0066"/>
                </a:solidFill>
                <a:latin typeface="Arial"/>
                <a:cs typeface="Arial"/>
              </a:rPr>
              <a:t>eb</a:t>
            </a:r>
            <a:r>
              <a:rPr sz="1600" b="1" spc="-15" dirty="0">
                <a:solidFill>
                  <a:srgbClr val="FF0066"/>
                </a:solidFill>
                <a:latin typeface="Arial"/>
                <a:cs typeface="Arial"/>
              </a:rPr>
              <a:t>2-</a:t>
            </a:r>
            <a:r>
              <a:rPr sz="1600" b="1" spc="-10" dirty="0">
                <a:solidFill>
                  <a:srgbClr val="FF0066"/>
                </a:solidFill>
                <a:latin typeface="Arial"/>
                <a:cs typeface="Arial"/>
              </a:rPr>
              <a:t>es</a:t>
            </a:r>
            <a:r>
              <a:rPr sz="1600" b="1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66"/>
                </a:solidFill>
                <a:latin typeface="Arial"/>
                <a:cs typeface="Arial"/>
              </a:rPr>
              <a:t>p</a:t>
            </a:r>
            <a:r>
              <a:rPr sz="1600" b="1" spc="-20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FF0066"/>
                </a:solidFill>
                <a:latin typeface="Arial"/>
                <a:cs typeface="Arial"/>
              </a:rPr>
              <a:t>rtál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950">
              <a:latin typeface="Times New Roman"/>
              <a:cs typeface="Times New Roman"/>
            </a:endParaRPr>
          </a:p>
          <a:p>
            <a:pPr marL="4371975" marR="605790">
              <a:lnSpc>
                <a:spcPct val="100000"/>
              </a:lnSpc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Zala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ei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rh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észs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ü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3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 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kkö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vtár</a:t>
            </a:r>
            <a:r>
              <a:rPr sz="1800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rtál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4371975">
              <a:lnSpc>
                <a:spcPts val="1680"/>
              </a:lnSpc>
              <a:spcBef>
                <a:spcPts val="5"/>
              </a:spcBef>
            </a:pP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8"/>
              </a:rPr>
              <a:t>ht</a:t>
            </a:r>
            <a:r>
              <a:rPr sz="1400" u="heavy" spc="5" dirty="0">
                <a:solidFill>
                  <a:srgbClr val="FF0066"/>
                </a:solidFill>
                <a:latin typeface="Arial"/>
                <a:cs typeface="Arial"/>
                <a:hlinkClick r:id="rId8"/>
              </a:rPr>
              <a:t>t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8"/>
              </a:rPr>
              <a:t>p://</a:t>
            </a:r>
            <a:r>
              <a:rPr sz="1400" u="heavy" spc="-20" dirty="0">
                <a:solidFill>
                  <a:srgbClr val="FF0066"/>
                </a:solidFill>
                <a:latin typeface="Arial"/>
                <a:cs typeface="Arial"/>
                <a:hlinkClick r:id="rId8"/>
              </a:rPr>
              <a:t>ww</a:t>
            </a:r>
            <a:r>
              <a:rPr sz="1400" u="heavy" spc="-95" dirty="0">
                <a:solidFill>
                  <a:srgbClr val="FF0066"/>
                </a:solidFill>
                <a:latin typeface="Arial"/>
                <a:cs typeface="Arial"/>
                <a:hlinkClick r:id="rId8"/>
              </a:rPr>
              <a:t>w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8"/>
              </a:rPr>
              <a:t>.z</a:t>
            </a:r>
            <a:r>
              <a:rPr sz="1400" u="heavy" spc="-10" dirty="0">
                <a:solidFill>
                  <a:srgbClr val="FF0066"/>
                </a:solidFill>
                <a:latin typeface="Arial"/>
                <a:cs typeface="Arial"/>
                <a:hlinkClick r:id="rId8"/>
              </a:rPr>
              <a:t>m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8"/>
              </a:rPr>
              <a:t>kok.</a:t>
            </a:r>
            <a:r>
              <a:rPr sz="1400" u="heavy" spc="-10" dirty="0">
                <a:solidFill>
                  <a:srgbClr val="FF0066"/>
                </a:solidFill>
                <a:latin typeface="Arial"/>
                <a:cs typeface="Arial"/>
                <a:hlinkClick r:id="rId8"/>
              </a:rPr>
              <a:t>h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8"/>
              </a:rPr>
              <a:t>u</a:t>
            </a:r>
            <a:r>
              <a:rPr sz="1400" u="heavy" spc="-10" dirty="0">
                <a:solidFill>
                  <a:srgbClr val="FF0066"/>
                </a:solidFill>
                <a:latin typeface="Arial"/>
                <a:cs typeface="Arial"/>
                <a:hlinkClick r:id="rId8"/>
              </a:rPr>
              <a:t>/</a:t>
            </a:r>
            <a:r>
              <a:rPr sz="1400" u="heavy" spc="-20" dirty="0">
                <a:solidFill>
                  <a:srgbClr val="FF0066"/>
                </a:solidFill>
                <a:latin typeface="Arial"/>
                <a:cs typeface="Arial"/>
                <a:hlinkClick r:id="rId8"/>
              </a:rPr>
              <a:t>w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8"/>
              </a:rPr>
              <a:t>eb/</a:t>
            </a:r>
            <a:endParaRPr sz="1400">
              <a:latin typeface="Arial"/>
              <a:cs typeface="Arial"/>
            </a:endParaRPr>
          </a:p>
          <a:p>
            <a:pPr marL="4371975">
              <a:lnSpc>
                <a:spcPts val="2160"/>
              </a:lnSpc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rzse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el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ei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3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vtár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rtál</a:t>
            </a:r>
            <a:endParaRPr sz="1800">
              <a:latin typeface="Arial"/>
              <a:cs typeface="Arial"/>
            </a:endParaRPr>
          </a:p>
          <a:p>
            <a:pPr marL="4371975">
              <a:lnSpc>
                <a:spcPct val="100000"/>
              </a:lnSpc>
              <a:spcBef>
                <a:spcPts val="430"/>
              </a:spcBef>
              <a:tabLst>
                <a:tab pos="4740275" algn="l"/>
              </a:tabLst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és	</a:t>
            </a:r>
            <a:r>
              <a:rPr sz="1800" spc="-13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asi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Di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itá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is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3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vtár</a:t>
            </a:r>
            <a:endParaRPr sz="1800">
              <a:latin typeface="Arial"/>
              <a:cs typeface="Arial"/>
            </a:endParaRPr>
          </a:p>
          <a:p>
            <a:pPr marL="4371975">
              <a:lnSpc>
                <a:spcPts val="1825"/>
              </a:lnSpc>
              <a:spcBef>
                <a:spcPts val="390"/>
              </a:spcBef>
            </a:pPr>
            <a:r>
              <a:rPr sz="1600" u="heavy" spc="-10" dirty="0">
                <a:solidFill>
                  <a:srgbClr val="FF0066"/>
                </a:solidFill>
                <a:latin typeface="Arial"/>
                <a:cs typeface="Arial"/>
                <a:hlinkClick r:id="rId9"/>
              </a:rPr>
              <a:t>http://</a:t>
            </a:r>
            <a:r>
              <a:rPr sz="1600" u="heavy" spc="-30" dirty="0">
                <a:solidFill>
                  <a:srgbClr val="FF0066"/>
                </a:solidFill>
                <a:latin typeface="Arial"/>
                <a:cs typeface="Arial"/>
                <a:hlinkClick r:id="rId9"/>
              </a:rPr>
              <a:t>ww</a:t>
            </a:r>
            <a:r>
              <a:rPr sz="1600" u="heavy" spc="-114" dirty="0">
                <a:solidFill>
                  <a:srgbClr val="FF0066"/>
                </a:solidFill>
                <a:latin typeface="Arial"/>
                <a:cs typeface="Arial"/>
                <a:hlinkClick r:id="rId9"/>
              </a:rPr>
              <a:t>w</a:t>
            </a:r>
            <a:r>
              <a:rPr sz="1600" u="heavy" spc="-10" dirty="0">
                <a:solidFill>
                  <a:srgbClr val="FF0066"/>
                </a:solidFill>
                <a:latin typeface="Arial"/>
                <a:cs typeface="Arial"/>
                <a:hlinkClick r:id="rId9"/>
              </a:rPr>
              <a:t>.vasikon</a:t>
            </a:r>
            <a:r>
              <a:rPr sz="1600" u="heavy" spc="-30" dirty="0">
                <a:solidFill>
                  <a:srgbClr val="FF0066"/>
                </a:solidFill>
                <a:latin typeface="Arial"/>
                <a:cs typeface="Arial"/>
                <a:hlinkClick r:id="rId9"/>
              </a:rPr>
              <a:t>y</a:t>
            </a:r>
            <a:r>
              <a:rPr sz="1600" u="heavy" spc="-10" dirty="0">
                <a:solidFill>
                  <a:srgbClr val="FF0066"/>
                </a:solidFill>
                <a:latin typeface="Arial"/>
                <a:cs typeface="Arial"/>
                <a:hlinkClick r:id="rId9"/>
              </a:rPr>
              <a:t>vt</a:t>
            </a:r>
            <a:r>
              <a:rPr sz="1600" u="heavy" dirty="0">
                <a:solidFill>
                  <a:srgbClr val="FF0066"/>
                </a:solidFill>
                <a:latin typeface="Arial"/>
                <a:cs typeface="Arial"/>
                <a:hlinkClick r:id="rId9"/>
              </a:rPr>
              <a:t>a</a:t>
            </a:r>
            <a:r>
              <a:rPr sz="1600" u="heavy" spc="-10" dirty="0">
                <a:solidFill>
                  <a:srgbClr val="FF0066"/>
                </a:solidFill>
                <a:latin typeface="Arial"/>
                <a:cs typeface="Arial"/>
                <a:hlinkClick r:id="rId9"/>
              </a:rPr>
              <a:t>rak.hu/</a:t>
            </a:r>
            <a:endParaRPr sz="1600">
              <a:latin typeface="Arial"/>
              <a:cs typeface="Arial"/>
            </a:endParaRPr>
          </a:p>
          <a:p>
            <a:pPr marL="37465">
              <a:lnSpc>
                <a:spcPts val="2065"/>
              </a:lnSpc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ol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most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kész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ü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1021715">
              <a:lnSpc>
                <a:spcPct val="100000"/>
              </a:lnSpc>
              <a:spcBef>
                <a:spcPts val="1240"/>
              </a:spcBef>
            </a:pP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KSH K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ö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1800" spc="-30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vtár</a:t>
            </a:r>
            <a:r>
              <a:rPr sz="1800" spc="3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(Olib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on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00066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tu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sok,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rtál)</a:t>
            </a:r>
            <a:endParaRPr sz="1800">
              <a:latin typeface="Arial"/>
              <a:cs typeface="Arial"/>
            </a:endParaRPr>
          </a:p>
          <a:p>
            <a:pPr marL="102171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to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Józs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Me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g</a:t>
            </a:r>
            <a:r>
              <a:rPr sz="1800" spc="-25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ei</a:t>
            </a:r>
            <a:r>
              <a:rPr sz="1800" spc="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ö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1800" spc="-30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vtár</a:t>
            </a:r>
            <a:r>
              <a:rPr sz="1800" spc="3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(Portá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virtu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műv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lő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ték)</a:t>
            </a:r>
            <a:endParaRPr sz="1800">
              <a:latin typeface="Arial"/>
              <a:cs typeface="Arial"/>
            </a:endParaRPr>
          </a:p>
          <a:p>
            <a:pPr marL="102171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Zrí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1800" spc="-30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spc="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kl</a:t>
            </a:r>
            <a:r>
              <a:rPr sz="1800" spc="-15" dirty="0">
                <a:solidFill>
                  <a:srgbClr val="FF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s N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mz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tvé</a:t>
            </a:r>
            <a:r>
              <a:rPr sz="1800" spc="-15" dirty="0">
                <a:solidFill>
                  <a:srgbClr val="FF0066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spc="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g</a:t>
            </a:r>
            <a:r>
              <a:rPr sz="1800" spc="-30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tem</a:t>
            </a:r>
            <a:r>
              <a:rPr sz="1800" spc="3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ö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z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pon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ti</a:t>
            </a:r>
            <a:r>
              <a:rPr sz="1800" spc="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ön</a:t>
            </a:r>
            <a:r>
              <a:rPr sz="1800" spc="-30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vtár</a:t>
            </a:r>
            <a:r>
              <a:rPr sz="1800" spc="3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(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po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rtá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 marL="1021715">
              <a:lnSpc>
                <a:spcPct val="100000"/>
              </a:lnSpc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virtu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ö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műv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lő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ték,</a:t>
            </a:r>
            <a:r>
              <a:rPr sz="1800" spc="-10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ADVISE szem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ntik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ker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ső)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99" rIns="0" bIns="0" rtlCol="0">
            <a:spAutoFit/>
          </a:bodyPr>
          <a:lstStyle/>
          <a:p>
            <a:pPr marL="5694045">
              <a:lnSpc>
                <a:spcPts val="4285"/>
              </a:lnSpc>
            </a:pPr>
            <a:r>
              <a:rPr dirty="0"/>
              <a:t>Mego</a:t>
            </a:r>
            <a:r>
              <a:rPr spc="10" dirty="0"/>
              <a:t>l</a:t>
            </a:r>
            <a:r>
              <a:rPr dirty="0"/>
              <a:t>dása</a:t>
            </a:r>
            <a:r>
              <a:rPr spc="5" dirty="0"/>
              <a:t>i</a:t>
            </a:r>
            <a:r>
              <a:rPr dirty="0"/>
              <a:t>nk…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8581" y="4672966"/>
            <a:ext cx="488569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080FF"/>
                </a:solidFill>
                <a:latin typeface="Arial"/>
                <a:cs typeface="Arial"/>
                <a:hlinkClick r:id="rId3"/>
              </a:rPr>
              <a:t>Horvath</a:t>
            </a:r>
            <a:r>
              <a:rPr sz="3200" spc="-15" dirty="0">
                <a:solidFill>
                  <a:srgbClr val="0080FF"/>
                </a:solidFill>
                <a:latin typeface="Arial"/>
                <a:cs typeface="Arial"/>
                <a:hlinkClick r:id="rId3"/>
              </a:rPr>
              <a:t>.</a:t>
            </a:r>
            <a:r>
              <a:rPr sz="3200" dirty="0">
                <a:solidFill>
                  <a:srgbClr val="0080FF"/>
                </a:solidFill>
                <a:latin typeface="Arial"/>
                <a:cs typeface="Arial"/>
                <a:hlinkClick r:id="rId3"/>
              </a:rPr>
              <a:t>Zo</a:t>
            </a:r>
            <a:r>
              <a:rPr sz="3200" spc="-10" dirty="0">
                <a:solidFill>
                  <a:srgbClr val="0080FF"/>
                </a:solidFill>
                <a:latin typeface="Arial"/>
                <a:cs typeface="Arial"/>
                <a:hlinkClick r:id="rId3"/>
              </a:rPr>
              <a:t>l</a:t>
            </a:r>
            <a:r>
              <a:rPr sz="3200" dirty="0">
                <a:solidFill>
                  <a:srgbClr val="0080FF"/>
                </a:solidFill>
                <a:latin typeface="Arial"/>
                <a:cs typeface="Arial"/>
                <a:hlinkClick r:id="rId3"/>
              </a:rPr>
              <a:t>ta</a:t>
            </a:r>
            <a:r>
              <a:rPr sz="3200" spc="-15" dirty="0">
                <a:solidFill>
                  <a:srgbClr val="0080FF"/>
                </a:solidFill>
                <a:latin typeface="Arial"/>
                <a:cs typeface="Arial"/>
                <a:hlinkClick r:id="rId3"/>
              </a:rPr>
              <a:t>n</a:t>
            </a:r>
            <a:r>
              <a:rPr sz="3200" dirty="0">
                <a:solidFill>
                  <a:srgbClr val="0080FF"/>
                </a:solidFill>
                <a:latin typeface="Arial"/>
                <a:cs typeface="Arial"/>
                <a:hlinkClick r:id="rId3"/>
              </a:rPr>
              <a:t>n</a:t>
            </a:r>
            <a:r>
              <a:rPr sz="3200" spc="-10" dirty="0">
                <a:solidFill>
                  <a:srgbClr val="0080FF"/>
                </a:solidFill>
                <a:latin typeface="Arial"/>
                <a:cs typeface="Arial"/>
                <a:hlinkClick r:id="rId3"/>
              </a:rPr>
              <a:t>e</a:t>
            </a:r>
            <a:r>
              <a:rPr sz="3200" dirty="0">
                <a:solidFill>
                  <a:srgbClr val="0080FF"/>
                </a:solidFill>
                <a:latin typeface="Arial"/>
                <a:cs typeface="Arial"/>
                <a:hlinkClick r:id="rId3"/>
              </a:rPr>
              <a:t>@iq</a:t>
            </a:r>
            <a:r>
              <a:rPr sz="3200" spc="-15" dirty="0">
                <a:solidFill>
                  <a:srgbClr val="0080FF"/>
                </a:solidFill>
                <a:latin typeface="Arial"/>
                <a:cs typeface="Arial"/>
                <a:hlinkClick r:id="rId3"/>
              </a:rPr>
              <a:t>p</a:t>
            </a:r>
            <a:r>
              <a:rPr sz="3200" dirty="0">
                <a:solidFill>
                  <a:srgbClr val="0080FF"/>
                </a:solidFill>
                <a:latin typeface="Arial"/>
                <a:cs typeface="Arial"/>
                <a:hlinkClick r:id="rId3"/>
              </a:rPr>
              <a:t>p.</a:t>
            </a:r>
            <a:r>
              <a:rPr sz="3200" spc="-15" dirty="0">
                <a:solidFill>
                  <a:srgbClr val="0080FF"/>
                </a:solidFill>
                <a:latin typeface="Arial"/>
                <a:cs typeface="Arial"/>
                <a:hlinkClick r:id="rId3"/>
              </a:rPr>
              <a:t>h</a:t>
            </a:r>
            <a:r>
              <a:rPr sz="3200" dirty="0">
                <a:solidFill>
                  <a:srgbClr val="0080FF"/>
                </a:solidFill>
                <a:latin typeface="Arial"/>
                <a:cs typeface="Arial"/>
                <a:hlinkClick r:id="rId3"/>
              </a:rPr>
              <a:t>u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71776" y="1046225"/>
            <a:ext cx="4559300" cy="3268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223" rIns="0" bIns="0" rtlCol="0">
            <a:spAutoFit/>
          </a:bodyPr>
          <a:lstStyle/>
          <a:p>
            <a:pPr marL="5663565">
              <a:lnSpc>
                <a:spcPct val="100000"/>
              </a:lnSpc>
            </a:pPr>
            <a:r>
              <a:rPr dirty="0">
                <a:solidFill>
                  <a:srgbClr val="3333CC"/>
                </a:solidFill>
              </a:rPr>
              <a:t>„Átkonfigurá</a:t>
            </a:r>
            <a:r>
              <a:rPr spc="10" dirty="0">
                <a:solidFill>
                  <a:srgbClr val="3333CC"/>
                </a:solidFill>
              </a:rPr>
              <a:t>l</a:t>
            </a:r>
            <a:r>
              <a:rPr dirty="0">
                <a:solidFill>
                  <a:srgbClr val="3333CC"/>
                </a:solidFill>
              </a:rPr>
              <a:t>ás”</a:t>
            </a:r>
          </a:p>
        </p:txBody>
      </p:sp>
      <p:sp>
        <p:nvSpPr>
          <p:cNvPr id="3" name="object 3"/>
          <p:cNvSpPr/>
          <p:nvPr/>
        </p:nvSpPr>
        <p:spPr>
          <a:xfrm>
            <a:off x="448627" y="1056639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8627" y="1452880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627" y="2720848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8627" y="3117088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8627" y="3513328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5827" y="4648708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5827" y="5005323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5965" y="970430"/>
            <a:ext cx="7604759" cy="421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há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ózat</a:t>
            </a:r>
            <a:r>
              <a:rPr sz="20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átkonf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gurálta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az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ipart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720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hálóz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átkonfigurálta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 köny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tára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at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25"/>
              </a:spcBef>
            </a:pPr>
            <a:r>
              <a:rPr sz="2400" b="1" dirty="0">
                <a:solidFill>
                  <a:srgbClr val="F79546"/>
                </a:solidFill>
                <a:latin typeface="Arial"/>
                <a:cs typeface="Arial"/>
              </a:rPr>
              <a:t>A</a:t>
            </a:r>
            <a:r>
              <a:rPr sz="2400" b="1" spc="-9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79546"/>
                </a:solidFill>
                <a:latin typeface="Arial"/>
                <a:cs typeface="Arial"/>
              </a:rPr>
              <a:t>cél az volt,</a:t>
            </a:r>
            <a:r>
              <a:rPr sz="2400" b="1" spc="-2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79546"/>
                </a:solidFill>
                <a:latin typeface="Arial"/>
                <a:cs typeface="Arial"/>
              </a:rPr>
              <a:t>hogy</a:t>
            </a:r>
            <a:r>
              <a:rPr sz="2400" b="1" spc="11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333CC"/>
                </a:solidFill>
                <a:latin typeface="Arial"/>
                <a:cs typeface="Arial"/>
              </a:rPr>
              <a:t>f</a:t>
            </a:r>
            <a:r>
              <a:rPr sz="2800" b="1" spc="-15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2800" b="1" spc="-10" dirty="0">
                <a:solidFill>
                  <a:srgbClr val="3333CC"/>
                </a:solidFill>
                <a:latin typeface="Arial"/>
                <a:cs typeface="Arial"/>
              </a:rPr>
              <a:t>lfe</a:t>
            </a:r>
            <a:r>
              <a:rPr sz="2800" b="1" spc="-20" dirty="0">
                <a:solidFill>
                  <a:srgbClr val="3333CC"/>
                </a:solidFill>
                <a:latin typeface="Arial"/>
                <a:cs typeface="Arial"/>
              </a:rPr>
              <a:t>dez</a:t>
            </a:r>
            <a:r>
              <a:rPr sz="2800" b="1" spc="-5" dirty="0">
                <a:solidFill>
                  <a:srgbClr val="3333CC"/>
                </a:solidFill>
                <a:latin typeface="Arial"/>
                <a:cs typeface="Arial"/>
              </a:rPr>
              <a:t>z</a:t>
            </a:r>
            <a:r>
              <a:rPr sz="2800" b="1" spc="-20" dirty="0">
                <a:solidFill>
                  <a:srgbClr val="3333CC"/>
                </a:solidFill>
                <a:latin typeface="Arial"/>
                <a:cs typeface="Arial"/>
              </a:rPr>
              <a:t>ük</a:t>
            </a:r>
            <a:r>
              <a:rPr sz="2800" b="1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333CC"/>
                </a:solidFill>
                <a:latin typeface="Arial"/>
                <a:cs typeface="Arial"/>
              </a:rPr>
              <a:t>-</a:t>
            </a:r>
            <a:r>
              <a:rPr sz="2800" b="1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3333CC"/>
                </a:solidFill>
                <a:latin typeface="Arial"/>
                <a:cs typeface="Arial"/>
              </a:rPr>
              <a:t>megt</a:t>
            </a:r>
            <a:r>
              <a:rPr sz="2800" b="1" spc="-15" dirty="0">
                <a:solidFill>
                  <a:srgbClr val="3333CC"/>
                </a:solidFill>
                <a:latin typeface="Arial"/>
                <a:cs typeface="Arial"/>
              </a:rPr>
              <a:t>alá</a:t>
            </a:r>
            <a:r>
              <a:rPr sz="2800" b="1" spc="-5" dirty="0">
                <a:solidFill>
                  <a:srgbClr val="3333CC"/>
                </a:solidFill>
                <a:latin typeface="Arial"/>
                <a:cs typeface="Arial"/>
              </a:rPr>
              <a:t>l</a:t>
            </a:r>
            <a:r>
              <a:rPr sz="2800" b="1" spc="-15" dirty="0">
                <a:solidFill>
                  <a:srgbClr val="3333CC"/>
                </a:solidFill>
                <a:latin typeface="Arial"/>
                <a:cs typeface="Arial"/>
              </a:rPr>
              <a:t>ju</a:t>
            </a:r>
            <a:r>
              <a:rPr sz="2800" b="1" spc="-10" dirty="0">
                <a:solidFill>
                  <a:srgbClr val="3333CC"/>
                </a:solidFill>
                <a:latin typeface="Arial"/>
                <a:cs typeface="Arial"/>
              </a:rPr>
              <a:t>k</a:t>
            </a:r>
            <a:r>
              <a:rPr sz="3200" b="1" dirty="0">
                <a:solidFill>
                  <a:srgbClr val="3333CC"/>
                </a:solidFill>
                <a:latin typeface="Arial"/>
                <a:cs typeface="Arial"/>
              </a:rPr>
              <a:t>…</a:t>
            </a:r>
            <a:endParaRPr sz="3200">
              <a:latin typeface="Arial"/>
              <a:cs typeface="Arial"/>
            </a:endParaRPr>
          </a:p>
          <a:p>
            <a:pPr marL="355600" marR="5080">
              <a:lnSpc>
                <a:spcPct val="130000"/>
              </a:lnSpc>
              <a:spcBef>
                <a:spcPts val="2195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ala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ulnak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 hasz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álói</a:t>
            </a:r>
            <a:r>
              <a:rPr sz="20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k,</a:t>
            </a:r>
            <a:r>
              <a:rPr sz="2000" spc="-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iatalok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„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üt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ü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ön”</a:t>
            </a:r>
            <a:r>
              <a:rPr sz="2000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lógnak Újfajta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tudás/in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ációsze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zési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modellek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720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Ka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alógus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után</a:t>
            </a:r>
            <a:r>
              <a:rPr sz="20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az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„ok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s”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rend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ze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ek</a:t>
            </a:r>
            <a:r>
              <a:rPr sz="2000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 háló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aton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30" dirty="0">
                <a:solidFill>
                  <a:srgbClr val="F79546"/>
                </a:solidFill>
                <a:latin typeface="Arial"/>
                <a:cs typeface="Arial"/>
              </a:rPr>
              <a:t>…</a:t>
            </a:r>
            <a:r>
              <a:rPr sz="2800" b="1" spc="-20" dirty="0">
                <a:solidFill>
                  <a:srgbClr val="3333CC"/>
                </a:solidFill>
                <a:latin typeface="Arial"/>
                <a:cs typeface="Arial"/>
              </a:rPr>
              <a:t>már</a:t>
            </a:r>
            <a:r>
              <a:rPr sz="2800" b="1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333CC"/>
                </a:solidFill>
                <a:latin typeface="Arial"/>
                <a:cs typeface="Arial"/>
              </a:rPr>
              <a:t>f</a:t>
            </a:r>
            <a:r>
              <a:rPr sz="2800" b="1" spc="-15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2800" b="1" spc="-10" dirty="0">
                <a:solidFill>
                  <a:srgbClr val="3333CC"/>
                </a:solidFill>
                <a:latin typeface="Arial"/>
                <a:cs typeface="Arial"/>
              </a:rPr>
              <a:t>lfe</a:t>
            </a:r>
            <a:r>
              <a:rPr sz="2800" b="1" spc="-20" dirty="0">
                <a:solidFill>
                  <a:srgbClr val="3333CC"/>
                </a:solidFill>
                <a:latin typeface="Arial"/>
                <a:cs typeface="Arial"/>
              </a:rPr>
              <a:t>dez</a:t>
            </a:r>
            <a:r>
              <a:rPr sz="2800" b="1" spc="-5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2800" b="1" spc="-20" dirty="0">
                <a:solidFill>
                  <a:srgbClr val="3333CC"/>
                </a:solidFill>
                <a:latin typeface="Arial"/>
                <a:cs typeface="Arial"/>
              </a:rPr>
              <a:t>ék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915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tal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zá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ták,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közz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tették, sze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ekt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lták, komm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lták</a:t>
            </a:r>
            <a:endParaRPr sz="1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650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teti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zá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já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k,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ki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szítik,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iv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tko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k, me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sztj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k,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iz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já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50176" y="919099"/>
            <a:ext cx="1538224" cy="1025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632450"/>
            <a:ext cx="2024126" cy="12255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14601" y="5649912"/>
            <a:ext cx="7129399" cy="1208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8036" y="248411"/>
            <a:ext cx="2887980" cy="4312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3525" y="223900"/>
            <a:ext cx="2886047" cy="4286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70251" y="5226050"/>
            <a:ext cx="908050" cy="679450"/>
          </a:xfrm>
          <a:custGeom>
            <a:avLst/>
            <a:gdLst/>
            <a:ahLst/>
            <a:cxnLst/>
            <a:rect l="l" t="t" r="r" b="b"/>
            <a:pathLst>
              <a:path w="908050" h="679450">
                <a:moveTo>
                  <a:pt x="908050" y="509587"/>
                </a:moveTo>
                <a:lnTo>
                  <a:pt x="0" y="509587"/>
                </a:lnTo>
                <a:lnTo>
                  <a:pt x="454025" y="679450"/>
                </a:lnTo>
                <a:lnTo>
                  <a:pt x="908050" y="509587"/>
                </a:lnTo>
                <a:close/>
              </a:path>
              <a:path w="908050" h="679450">
                <a:moveTo>
                  <a:pt x="680974" y="0"/>
                </a:moveTo>
                <a:lnTo>
                  <a:pt x="226949" y="0"/>
                </a:lnTo>
                <a:lnTo>
                  <a:pt x="226949" y="509587"/>
                </a:lnTo>
                <a:lnTo>
                  <a:pt x="680974" y="509587"/>
                </a:lnTo>
                <a:lnTo>
                  <a:pt x="68097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70251" y="5226050"/>
            <a:ext cx="908050" cy="679450"/>
          </a:xfrm>
          <a:custGeom>
            <a:avLst/>
            <a:gdLst/>
            <a:ahLst/>
            <a:cxnLst/>
            <a:rect l="l" t="t" r="r" b="b"/>
            <a:pathLst>
              <a:path w="908050" h="679450">
                <a:moveTo>
                  <a:pt x="680974" y="0"/>
                </a:moveTo>
                <a:lnTo>
                  <a:pt x="680974" y="509587"/>
                </a:lnTo>
                <a:lnTo>
                  <a:pt x="908050" y="509587"/>
                </a:lnTo>
                <a:lnTo>
                  <a:pt x="454025" y="679450"/>
                </a:lnTo>
                <a:lnTo>
                  <a:pt x="0" y="509587"/>
                </a:lnTo>
                <a:lnTo>
                  <a:pt x="226949" y="509587"/>
                </a:lnTo>
                <a:lnTo>
                  <a:pt x="226949" y="0"/>
                </a:lnTo>
                <a:lnTo>
                  <a:pt x="680974" y="0"/>
                </a:lnTo>
                <a:close/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2000" y="63"/>
            <a:ext cx="5842000" cy="792480"/>
          </a:xfrm>
          <a:custGeom>
            <a:avLst/>
            <a:gdLst/>
            <a:ahLst/>
            <a:cxnLst/>
            <a:rect l="l" t="t" r="r" b="b"/>
            <a:pathLst>
              <a:path w="5842000" h="792480">
                <a:moveTo>
                  <a:pt x="0" y="792162"/>
                </a:moveTo>
                <a:lnTo>
                  <a:pt x="5842000" y="792162"/>
                </a:lnTo>
                <a:lnTo>
                  <a:pt x="5842000" y="0"/>
                </a:lnTo>
                <a:lnTo>
                  <a:pt x="0" y="0"/>
                </a:lnTo>
                <a:lnTo>
                  <a:pt x="0" y="792162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29173" y="183752"/>
            <a:ext cx="3735704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45335" algn="l"/>
              </a:tabLst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Könyvtári	invázió?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2593975"/>
            <a:ext cx="3289300" cy="377825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60"/>
              </a:lnSpc>
            </a:pP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ár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ájéko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ot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g,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az</a:t>
            </a:r>
            <a:endParaRPr sz="2000">
              <a:latin typeface="Arial"/>
              <a:cs typeface="Arial"/>
            </a:endParaRPr>
          </a:p>
          <a:p>
            <a:pPr marL="460375" marR="112395" indent="1905" algn="ctr">
              <a:lnSpc>
                <a:spcPts val="1920"/>
              </a:lnSpc>
              <a:spcBef>
                <a:spcPts val="225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életho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ig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tartó tanulás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és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 könnyen ha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álható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rend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re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 irá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yában</a:t>
            </a:r>
            <a:r>
              <a:rPr sz="20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haladun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160"/>
              </a:lnSpc>
              <a:spcBef>
                <a:spcPts val="1215"/>
              </a:spcBef>
            </a:pP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az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b="1" spc="-25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enc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a és</a:t>
            </a:r>
            <a:r>
              <a:rPr sz="20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szintézis</a:t>
            </a:r>
            <a:endParaRPr sz="2000">
              <a:latin typeface="Arial"/>
              <a:cs typeface="Arial"/>
            </a:endParaRPr>
          </a:p>
          <a:p>
            <a:pPr marL="545465" indent="518159">
              <a:lnSpc>
                <a:spcPts val="2160"/>
              </a:lnSpc>
            </a:pP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alapú</a:t>
            </a:r>
            <a:r>
              <a:rPr sz="20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or</a:t>
            </a:r>
            <a:r>
              <a:rPr sz="2000" b="1" spc="-25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osi</a:t>
            </a:r>
            <a:endParaRPr sz="2000">
              <a:latin typeface="Arial"/>
              <a:cs typeface="Arial"/>
            </a:endParaRPr>
          </a:p>
          <a:p>
            <a:pPr marL="506095" marR="154305" indent="39370">
              <a:lnSpc>
                <a:spcPct val="80000"/>
              </a:lnSpc>
              <a:spcBef>
                <a:spcPts val="1680"/>
              </a:spcBef>
            </a:pP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FF0066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olgá</a:t>
            </a:r>
            <a:r>
              <a:rPr sz="2000" b="1" spc="-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tatásokat</a:t>
            </a:r>
            <a:r>
              <a:rPr sz="2000" b="1" spc="-5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a kön</a:t>
            </a:r>
            <a:r>
              <a:rPr sz="2000" b="1" spc="-40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r>
              <a:rPr sz="2000" b="1" spc="-25" dirty="0">
                <a:solidFill>
                  <a:srgbClr val="FF0066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tári</a:t>
            </a:r>
            <a:r>
              <a:rPr sz="2000" b="1" spc="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2000" b="1" spc="-25" dirty="0">
                <a:solidFill>
                  <a:srgbClr val="FF0066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ázió</a:t>
            </a:r>
            <a:r>
              <a:rPr sz="2000" b="1" spc="-30" dirty="0">
                <a:solidFill>
                  <a:srgbClr val="FF0066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al</a:t>
            </a:r>
            <a:r>
              <a:rPr sz="2000" b="1" spc="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- inter</a:t>
            </a:r>
            <a:r>
              <a:rPr sz="2000" b="1" spc="-20" dirty="0">
                <a:solidFill>
                  <a:srgbClr val="FF0066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enció</a:t>
            </a:r>
            <a:r>
              <a:rPr sz="2000" b="1" spc="-25" dirty="0">
                <a:solidFill>
                  <a:srgbClr val="FF0066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al jobban is</a:t>
            </a:r>
            <a:r>
              <a:rPr sz="2000" b="1" spc="-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lehetne</a:t>
            </a:r>
            <a:r>
              <a:rPr sz="2000" b="1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támo</a:t>
            </a:r>
            <a:r>
              <a:rPr sz="2000" b="1" spc="-10" dirty="0">
                <a:solidFill>
                  <a:srgbClr val="FF0066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atni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95650" y="938275"/>
            <a:ext cx="5848350" cy="5650230"/>
          </a:xfrm>
          <a:custGeom>
            <a:avLst/>
            <a:gdLst/>
            <a:ahLst/>
            <a:cxnLst/>
            <a:rect l="l" t="t" r="r" b="b"/>
            <a:pathLst>
              <a:path w="5848350" h="5650230">
                <a:moveTo>
                  <a:pt x="0" y="5649849"/>
                </a:moveTo>
                <a:lnTo>
                  <a:pt x="5848350" y="5649849"/>
                </a:lnTo>
                <a:lnTo>
                  <a:pt x="5848350" y="0"/>
                </a:lnTo>
                <a:lnTo>
                  <a:pt x="0" y="0"/>
                </a:lnTo>
                <a:lnTo>
                  <a:pt x="0" y="56498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7090" y="1032763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17797" y="953952"/>
            <a:ext cx="23856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te</a:t>
            </a:r>
            <a:r>
              <a:rPr sz="1800" b="1" spc="-10" dirty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r>
              <a:rPr sz="1800" b="1" spc="-45" dirty="0">
                <a:solidFill>
                  <a:srgbClr val="FF0066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en</a:t>
            </a:r>
            <a:r>
              <a:rPr sz="1800" b="1" spc="-10" dirty="0">
                <a:solidFill>
                  <a:srgbClr val="FF0066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ó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1800" b="1" spc="3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st</a:t>
            </a:r>
            <a:r>
              <a:rPr sz="1800" b="1" spc="-10" dirty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at</a:t>
            </a:r>
            <a:r>
              <a:rPr sz="1800" b="1" spc="-10" dirty="0">
                <a:solidFill>
                  <a:srgbClr val="FF0066"/>
                </a:solidFill>
                <a:latin typeface="Arial"/>
                <a:cs typeface="Arial"/>
              </a:rPr>
              <a:t>é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g</a:t>
            </a:r>
            <a:r>
              <a:rPr sz="1800" b="1" spc="5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87090" y="2166620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17797" y="2088062"/>
            <a:ext cx="4545965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Pro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kt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í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 inf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rmác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ós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csom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k,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áttek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sek (rev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45" dirty="0">
                <a:solidFill>
                  <a:srgbClr val="000066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s),</a:t>
            </a:r>
            <a:r>
              <a:rPr sz="1800" spc="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ok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87090" y="2861564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17797" y="2783006"/>
            <a:ext cx="36169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Je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és, pr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éma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fel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smer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87090" y="3355213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44290" y="3684396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44290" y="4013580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4290" y="4671948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717797" y="3277036"/>
            <a:ext cx="3891279" cy="157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3384" marR="1718310" indent="-401320">
              <a:lnSpc>
                <a:spcPct val="120000"/>
              </a:lnSpc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rmas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szer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p: Ok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ató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és 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ü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ő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kér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sek tám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tása</a:t>
            </a:r>
            <a:endParaRPr sz="18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onna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li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ít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őző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formác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ók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11702" y="5656569"/>
            <a:ext cx="4175125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http:</a:t>
            </a:r>
            <a:r>
              <a:rPr sz="1400" u="heavy" spc="-10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20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ww</a:t>
            </a:r>
            <a:r>
              <a:rPr sz="1400" u="heavy" spc="-90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w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.chl</a:t>
            </a:r>
            <a:r>
              <a:rPr sz="1400" u="heavy" spc="5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a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-ab</a:t>
            </a:r>
            <a:r>
              <a:rPr sz="1400" u="heavy" spc="-10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s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c</a:t>
            </a:r>
            <a:r>
              <a:rPr sz="1400" u="heavy" spc="-10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.c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a</a:t>
            </a:r>
            <a:r>
              <a:rPr sz="1400" u="heavy" spc="-10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2</a:t>
            </a:r>
            <a:r>
              <a:rPr sz="1400" u="heavy" spc="-15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0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1</a:t>
            </a:r>
            <a:r>
              <a:rPr sz="1400" u="heavy" spc="-15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0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15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g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r</a:t>
            </a:r>
            <a:r>
              <a:rPr sz="1400" u="heavy" spc="-15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a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phi</a:t>
            </a:r>
            <a:r>
              <a:rPr sz="1400" u="heavy" spc="-10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cs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10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c</a:t>
            </a:r>
            <a:r>
              <a:rPr sz="1400" u="heavy" spc="-15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h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la2</a:t>
            </a:r>
            <a:r>
              <a:rPr sz="1400" u="heavy" spc="-15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0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1</a:t>
            </a:r>
            <a:r>
              <a:rPr sz="1400" u="heavy" spc="-10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0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-</a:t>
            </a:r>
            <a:r>
              <a:rPr sz="140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slide</a:t>
            </a:r>
            <a:r>
              <a:rPr sz="1400" u="heavy" spc="5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s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-pa</a:t>
            </a:r>
            <a:r>
              <a:rPr sz="1400" u="heavy" spc="-15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p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e</a:t>
            </a:r>
            <a:r>
              <a:rPr sz="1400" u="heavy" spc="-15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r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0</a:t>
            </a:r>
            <a:r>
              <a:rPr sz="1400" u="heavy" spc="-15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9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.</a:t>
            </a:r>
            <a:r>
              <a:rPr sz="1400" u="heavy" spc="-15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p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df</a:t>
            </a:r>
            <a:r>
              <a:rPr sz="1400" u="heavy" spc="-40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 </a:t>
            </a:r>
            <a:r>
              <a:rPr sz="1400" u="heavy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spc="-10" dirty="0">
                <a:solidFill>
                  <a:srgbClr val="FF0066"/>
                </a:solidFill>
                <a:latin typeface="Arial"/>
                <a:cs typeface="Arial"/>
                <a:hlinkClick r:id="rId4"/>
              </a:rPr>
              <a:t> </a:t>
            </a:r>
            <a:r>
              <a:rPr sz="1400" spc="-30" dirty="0">
                <a:solidFill>
                  <a:srgbClr val="000066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srgbClr val="000066"/>
                </a:solidFill>
                <a:latin typeface="Arial"/>
                <a:cs typeface="Arial"/>
              </a:rPr>
              <a:t>ard</a:t>
            </a:r>
            <a:r>
              <a:rPr sz="14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66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66"/>
                </a:solidFill>
                <a:latin typeface="Arial"/>
                <a:cs typeface="Arial"/>
              </a:rPr>
              <a:t>21st</a:t>
            </a:r>
            <a:r>
              <a:rPr sz="14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000066"/>
                </a:solidFill>
                <a:latin typeface="Arial"/>
                <a:cs typeface="Arial"/>
              </a:rPr>
              <a:t>entur</a:t>
            </a:r>
            <a:r>
              <a:rPr sz="1400" spc="-13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4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14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000066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srgbClr val="000066"/>
                </a:solidFill>
                <a:latin typeface="Arial"/>
                <a:cs typeface="Arial"/>
              </a:rPr>
              <a:t>21C </a:t>
            </a:r>
            <a:r>
              <a:rPr sz="1400" spc="-1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000066"/>
                </a:solidFill>
                <a:latin typeface="Arial"/>
                <a:cs typeface="Arial"/>
              </a:rPr>
              <a:t>esearch</a:t>
            </a:r>
            <a:r>
              <a:rPr sz="14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66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66"/>
                </a:solidFill>
                <a:latin typeface="Arial"/>
                <a:cs typeface="Arial"/>
              </a:rPr>
              <a:t>Inno</a:t>
            </a:r>
            <a:r>
              <a:rPr sz="1400" spc="-2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000066"/>
                </a:solidFill>
                <a:latin typeface="Arial"/>
                <a:cs typeface="Arial"/>
              </a:rPr>
              <a:t>ation</a:t>
            </a:r>
            <a:r>
              <a:rPr sz="14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000066"/>
                </a:solidFill>
                <a:latin typeface="Arial"/>
                <a:cs typeface="Arial"/>
              </a:rPr>
              <a:t>entre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3289300" cy="2555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47051" y="989075"/>
            <a:ext cx="1204912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96200" y="2481262"/>
            <a:ext cx="1149350" cy="8969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21600" y="3886136"/>
            <a:ext cx="1228725" cy="9128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164" rIns="0" bIns="0" rtlCol="0">
            <a:spAutoFit/>
          </a:bodyPr>
          <a:lstStyle/>
          <a:p>
            <a:pPr marL="2230755">
              <a:lnSpc>
                <a:spcPct val="100000"/>
              </a:lnSpc>
            </a:pPr>
            <a:r>
              <a:rPr sz="3200" dirty="0">
                <a:solidFill>
                  <a:srgbClr val="3333CC"/>
                </a:solidFill>
              </a:rPr>
              <a:t>Új g</a:t>
            </a:r>
            <a:r>
              <a:rPr sz="3200" spc="-15" dirty="0">
                <a:solidFill>
                  <a:srgbClr val="3333CC"/>
                </a:solidFill>
              </a:rPr>
              <a:t>e</a:t>
            </a:r>
            <a:r>
              <a:rPr sz="3200" dirty="0">
                <a:solidFill>
                  <a:srgbClr val="3333CC"/>
                </a:solidFill>
              </a:rPr>
              <a:t>n</a:t>
            </a:r>
            <a:r>
              <a:rPr sz="3200" spc="-10" dirty="0">
                <a:solidFill>
                  <a:srgbClr val="3333CC"/>
                </a:solidFill>
              </a:rPr>
              <a:t>e</a:t>
            </a:r>
            <a:r>
              <a:rPr sz="3200" dirty="0">
                <a:solidFill>
                  <a:srgbClr val="3333CC"/>
                </a:solidFill>
              </a:rPr>
              <a:t>ráció</a:t>
            </a:r>
            <a:r>
              <a:rPr sz="3200" spc="-15" dirty="0">
                <a:solidFill>
                  <a:srgbClr val="3333CC"/>
                </a:solidFill>
              </a:rPr>
              <a:t>h</a:t>
            </a:r>
            <a:r>
              <a:rPr sz="3200" dirty="0">
                <a:solidFill>
                  <a:srgbClr val="3333CC"/>
                </a:solidFill>
              </a:rPr>
              <a:t>oz</a:t>
            </a:r>
            <a:r>
              <a:rPr sz="3200" spc="-25" dirty="0">
                <a:solidFill>
                  <a:srgbClr val="3333CC"/>
                </a:solidFill>
              </a:rPr>
              <a:t> </a:t>
            </a:r>
            <a:r>
              <a:rPr sz="3200" dirty="0">
                <a:solidFill>
                  <a:srgbClr val="3333CC"/>
                </a:solidFill>
              </a:rPr>
              <a:t>kapcsoló</a:t>
            </a:r>
            <a:r>
              <a:rPr sz="3200" spc="-15" dirty="0">
                <a:solidFill>
                  <a:srgbClr val="3333CC"/>
                </a:solidFill>
              </a:rPr>
              <a:t>d</a:t>
            </a:r>
            <a:r>
              <a:rPr sz="3200" dirty="0">
                <a:solidFill>
                  <a:srgbClr val="3333CC"/>
                </a:solidFill>
              </a:rPr>
              <a:t>ó„i</a:t>
            </a:r>
            <a:r>
              <a:rPr sz="3200" spc="-15" dirty="0">
                <a:solidFill>
                  <a:srgbClr val="3333CC"/>
                </a:solidFill>
              </a:rPr>
              <a:t>n</a:t>
            </a:r>
            <a:r>
              <a:rPr sz="3200" dirty="0">
                <a:solidFill>
                  <a:srgbClr val="3333CC"/>
                </a:solidFill>
              </a:rPr>
              <a:t>vázi</a:t>
            </a:r>
            <a:r>
              <a:rPr sz="3200" spc="-15" dirty="0">
                <a:solidFill>
                  <a:srgbClr val="3333CC"/>
                </a:solidFill>
              </a:rPr>
              <a:t>ó</a:t>
            </a:r>
            <a:r>
              <a:rPr sz="3200" dirty="0">
                <a:solidFill>
                  <a:srgbClr val="3333CC"/>
                </a:solidFill>
              </a:rPr>
              <a:t>”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75590" y="1308227"/>
            <a:ext cx="152400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5590" y="1942210"/>
            <a:ext cx="152400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2790" y="2381123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2790" y="2746882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5590" y="3319907"/>
            <a:ext cx="152400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2790" y="3734434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5590" y="4551298"/>
            <a:ext cx="152400" cy="160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2790" y="4965827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2790" y="5331586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2790" y="5941186"/>
            <a:ext cx="126491" cy="134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2790" y="6306946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5739" y="1207293"/>
            <a:ext cx="8197850" cy="529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2400" spc="-14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0066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eb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2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.0</a:t>
            </a:r>
            <a:r>
              <a:rPr sz="2400" spc="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szo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gá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tatások,</a:t>
            </a:r>
            <a:r>
              <a:rPr sz="2400" spc="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mobi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,</a:t>
            </a:r>
            <a:r>
              <a:rPr sz="2400" spc="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szimu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áci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ó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400" spc="3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játékok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Goo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,</a:t>
            </a:r>
            <a:r>
              <a:rPr sz="2400" spc="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mi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umi,</a:t>
            </a:r>
            <a:r>
              <a:rPr sz="2400" spc="3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„avatár” 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erác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ók,</a:t>
            </a:r>
            <a:r>
              <a:rPr sz="2400" spc="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á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ó</a:t>
            </a:r>
            <a:r>
              <a:rPr sz="2400" spc="3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2400" spc="15" dirty="0">
                <a:solidFill>
                  <a:srgbClr val="FF0066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-jele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é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413384" marR="408305">
              <a:lnSpc>
                <a:spcPct val="120000"/>
              </a:lnSpc>
              <a:spcBef>
                <a:spcPts val="290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iatal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ros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ály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informá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iókezelé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0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gyako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lata,</a:t>
            </a:r>
            <a:r>
              <a:rPr sz="2000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web2.0,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játékok Új s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iális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háló a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meta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erz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mb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0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–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„Se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ond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Life”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777777"/>
                </a:solidFill>
                <a:latin typeface="Arial"/>
                <a:cs typeface="Arial"/>
              </a:rPr>
              <a:t>(Lindner</a:t>
            </a:r>
            <a:r>
              <a:rPr sz="2000" i="1" spc="-35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777777"/>
                </a:solidFill>
                <a:latin typeface="Arial"/>
                <a:cs typeface="Arial"/>
              </a:rPr>
              <a:t>Lab</a:t>
            </a:r>
            <a:r>
              <a:rPr sz="2000" i="1" spc="5" dirty="0">
                <a:solidFill>
                  <a:srgbClr val="777777"/>
                </a:solidFill>
                <a:latin typeface="Arial"/>
                <a:cs typeface="Arial"/>
              </a:rPr>
              <a:t>)</a:t>
            </a:r>
            <a:r>
              <a:rPr sz="2000" i="1" dirty="0">
                <a:solidFill>
                  <a:srgbClr val="777777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Új t</a:t>
            </a:r>
            <a:r>
              <a:rPr sz="2400" spc="5" dirty="0">
                <a:solidFill>
                  <a:srgbClr val="FF0066"/>
                </a:solidFill>
                <a:latin typeface="Arial"/>
                <a:cs typeface="Arial"/>
              </a:rPr>
              <a:t>í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pusú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 s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zo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gá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tatási</a:t>
            </a:r>
            <a:r>
              <a:rPr sz="2400" spc="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és részvételi i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ény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  <a:p>
            <a:pPr marL="413384" marR="550545">
              <a:lnSpc>
                <a:spcPct val="80000"/>
              </a:lnSpc>
              <a:spcBef>
                <a:spcPts val="1060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Azonnali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informá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iók,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vélemén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nyúj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beavatko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ás,</a:t>
            </a:r>
            <a:r>
              <a:rPr sz="2000" spc="-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új 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anulási formá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tartalom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ho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adás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(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opyright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és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tartalmi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felelős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ég?)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2400" spc="-14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zo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gá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tató</a:t>
            </a:r>
            <a:r>
              <a:rPr sz="2400" spc="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kénysz</a:t>
            </a:r>
            <a:r>
              <a:rPr sz="2400" spc="-10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66"/>
                </a:solidFill>
                <a:latin typeface="Arial"/>
                <a:cs typeface="Arial"/>
              </a:rPr>
              <a:t>rhelyzete</a:t>
            </a:r>
            <a:endParaRPr sz="2400">
              <a:latin typeface="Arial"/>
              <a:cs typeface="Arial"/>
            </a:endParaRPr>
          </a:p>
          <a:p>
            <a:pPr marL="413384" marR="296545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Félelem a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iális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háló beavatko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ási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aba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ság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tól Folyama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os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technológiai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enlét,</a:t>
            </a:r>
            <a:r>
              <a:rPr sz="2000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asz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és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gyors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megújí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marL="413384">
              <a:lnSpc>
                <a:spcPts val="1925"/>
              </a:lnSpc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eat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í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alkalmaz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odás</a:t>
            </a:r>
            <a:endParaRPr sz="20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Új s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olgáltatási</a:t>
            </a:r>
            <a:r>
              <a:rPr sz="20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és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tanulá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0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modellek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igénye</a:t>
            </a:r>
            <a:endParaRPr sz="20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Szó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ódó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ségek</a:t>
            </a:r>
            <a:r>
              <a:rPr sz="2000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és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lesz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dás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-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felké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ü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lt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erre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az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ta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9095" y="76676"/>
            <a:ext cx="3501390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2644" marR="5080" indent="-830580">
              <a:lnSpc>
                <a:spcPct val="100000"/>
              </a:lnSpc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Par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di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ma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vált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á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 a könyvtárak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378075" cy="1490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16125"/>
            <a:ext cx="9144000" cy="5160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19426" y="952500"/>
            <a:ext cx="2200275" cy="406400"/>
          </a:xfrm>
          <a:prstGeom prst="rect">
            <a:avLst/>
          </a:prstGeom>
          <a:ln w="9525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RO</a:t>
            </a:r>
            <a:r>
              <a:rPr sz="2000" b="1" spc="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IN</a:t>
            </a:r>
            <a:r>
              <a:rPr sz="2000" b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MU</a:t>
            </a:r>
            <a:r>
              <a:rPr sz="2000" b="1" spc="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b="1" spc="-17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67100" y="6272212"/>
            <a:ext cx="5676900" cy="396875"/>
          </a:xfrm>
          <a:custGeom>
            <a:avLst/>
            <a:gdLst/>
            <a:ahLst/>
            <a:cxnLst/>
            <a:rect l="l" t="t" r="r" b="b"/>
            <a:pathLst>
              <a:path w="5676900" h="396875">
                <a:moveTo>
                  <a:pt x="0" y="396875"/>
                </a:moveTo>
                <a:lnTo>
                  <a:pt x="5676900" y="396875"/>
                </a:lnTo>
                <a:lnTo>
                  <a:pt x="5676900" y="0"/>
                </a:lnTo>
                <a:lnTo>
                  <a:pt x="0" y="0"/>
                </a:lnTo>
                <a:lnTo>
                  <a:pt x="0" y="396875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46475" y="6347374"/>
            <a:ext cx="471551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Speciali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álódás,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inte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izálás,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mobiliz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lás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5500" y="4635500"/>
            <a:ext cx="1308100" cy="1016000"/>
          </a:xfrm>
          <a:custGeom>
            <a:avLst/>
            <a:gdLst/>
            <a:ahLst/>
            <a:cxnLst/>
            <a:rect l="l" t="t" r="r" b="b"/>
            <a:pathLst>
              <a:path w="1308100" h="1016000">
                <a:moveTo>
                  <a:pt x="0" y="508000"/>
                </a:moveTo>
                <a:lnTo>
                  <a:pt x="2168" y="466338"/>
                </a:lnTo>
                <a:lnTo>
                  <a:pt x="8560" y="425604"/>
                </a:lnTo>
                <a:lnTo>
                  <a:pt x="19008" y="385927"/>
                </a:lnTo>
                <a:lnTo>
                  <a:pt x="33343" y="347439"/>
                </a:lnTo>
                <a:lnTo>
                  <a:pt x="51397" y="310270"/>
                </a:lnTo>
                <a:lnTo>
                  <a:pt x="73003" y="274552"/>
                </a:lnTo>
                <a:lnTo>
                  <a:pt x="97990" y="240415"/>
                </a:lnTo>
                <a:lnTo>
                  <a:pt x="126192" y="207989"/>
                </a:lnTo>
                <a:lnTo>
                  <a:pt x="157440" y="177406"/>
                </a:lnTo>
                <a:lnTo>
                  <a:pt x="191565" y="148796"/>
                </a:lnTo>
                <a:lnTo>
                  <a:pt x="228399" y="122290"/>
                </a:lnTo>
                <a:lnTo>
                  <a:pt x="267774" y="98019"/>
                </a:lnTo>
                <a:lnTo>
                  <a:pt x="309522" y="76114"/>
                </a:lnTo>
                <a:lnTo>
                  <a:pt x="353474" y="56705"/>
                </a:lnTo>
                <a:lnTo>
                  <a:pt x="399462" y="39923"/>
                </a:lnTo>
                <a:lnTo>
                  <a:pt x="447317" y="25899"/>
                </a:lnTo>
                <a:lnTo>
                  <a:pt x="496872" y="14764"/>
                </a:lnTo>
                <a:lnTo>
                  <a:pt x="547958" y="6649"/>
                </a:lnTo>
                <a:lnTo>
                  <a:pt x="600407" y="1684"/>
                </a:lnTo>
                <a:lnTo>
                  <a:pt x="654050" y="0"/>
                </a:lnTo>
                <a:lnTo>
                  <a:pt x="707687" y="1684"/>
                </a:lnTo>
                <a:lnTo>
                  <a:pt x="760132" y="6649"/>
                </a:lnTo>
                <a:lnTo>
                  <a:pt x="811214" y="14764"/>
                </a:lnTo>
                <a:lnTo>
                  <a:pt x="860767" y="25899"/>
                </a:lnTo>
                <a:lnTo>
                  <a:pt x="908621" y="39923"/>
                </a:lnTo>
                <a:lnTo>
                  <a:pt x="954608" y="56705"/>
                </a:lnTo>
                <a:lnTo>
                  <a:pt x="998560" y="76114"/>
                </a:lnTo>
                <a:lnTo>
                  <a:pt x="1040308" y="98019"/>
                </a:lnTo>
                <a:lnTo>
                  <a:pt x="1079684" y="122290"/>
                </a:lnTo>
                <a:lnTo>
                  <a:pt x="1116520" y="148796"/>
                </a:lnTo>
                <a:lnTo>
                  <a:pt x="1150647" y="177406"/>
                </a:lnTo>
                <a:lnTo>
                  <a:pt x="1181896" y="207989"/>
                </a:lnTo>
                <a:lnTo>
                  <a:pt x="1210100" y="240415"/>
                </a:lnTo>
                <a:lnTo>
                  <a:pt x="1235089" y="274552"/>
                </a:lnTo>
                <a:lnTo>
                  <a:pt x="1256696" y="310270"/>
                </a:lnTo>
                <a:lnTo>
                  <a:pt x="1274752" y="347439"/>
                </a:lnTo>
                <a:lnTo>
                  <a:pt x="1289089" y="385927"/>
                </a:lnTo>
                <a:lnTo>
                  <a:pt x="1299538" y="425604"/>
                </a:lnTo>
                <a:lnTo>
                  <a:pt x="1305931" y="466338"/>
                </a:lnTo>
                <a:lnTo>
                  <a:pt x="1308100" y="508000"/>
                </a:lnTo>
                <a:lnTo>
                  <a:pt x="1305931" y="549661"/>
                </a:lnTo>
                <a:lnTo>
                  <a:pt x="1299538" y="590395"/>
                </a:lnTo>
                <a:lnTo>
                  <a:pt x="1289089" y="630072"/>
                </a:lnTo>
                <a:lnTo>
                  <a:pt x="1274752" y="668560"/>
                </a:lnTo>
                <a:lnTo>
                  <a:pt x="1256696" y="705729"/>
                </a:lnTo>
                <a:lnTo>
                  <a:pt x="1235089" y="741447"/>
                </a:lnTo>
                <a:lnTo>
                  <a:pt x="1210100" y="775584"/>
                </a:lnTo>
                <a:lnTo>
                  <a:pt x="1181896" y="808010"/>
                </a:lnTo>
                <a:lnTo>
                  <a:pt x="1150647" y="838593"/>
                </a:lnTo>
                <a:lnTo>
                  <a:pt x="1116520" y="867203"/>
                </a:lnTo>
                <a:lnTo>
                  <a:pt x="1079684" y="893709"/>
                </a:lnTo>
                <a:lnTo>
                  <a:pt x="1040308" y="917980"/>
                </a:lnTo>
                <a:lnTo>
                  <a:pt x="998560" y="939885"/>
                </a:lnTo>
                <a:lnTo>
                  <a:pt x="954608" y="959294"/>
                </a:lnTo>
                <a:lnTo>
                  <a:pt x="908621" y="976076"/>
                </a:lnTo>
                <a:lnTo>
                  <a:pt x="860767" y="990100"/>
                </a:lnTo>
                <a:lnTo>
                  <a:pt x="811214" y="1001235"/>
                </a:lnTo>
                <a:lnTo>
                  <a:pt x="760132" y="1009350"/>
                </a:lnTo>
                <a:lnTo>
                  <a:pt x="707687" y="1014315"/>
                </a:lnTo>
                <a:lnTo>
                  <a:pt x="654050" y="1016000"/>
                </a:lnTo>
                <a:lnTo>
                  <a:pt x="600407" y="1014315"/>
                </a:lnTo>
                <a:lnTo>
                  <a:pt x="547958" y="1009350"/>
                </a:lnTo>
                <a:lnTo>
                  <a:pt x="496872" y="1001235"/>
                </a:lnTo>
                <a:lnTo>
                  <a:pt x="447317" y="990100"/>
                </a:lnTo>
                <a:lnTo>
                  <a:pt x="399462" y="976076"/>
                </a:lnTo>
                <a:lnTo>
                  <a:pt x="353474" y="959294"/>
                </a:lnTo>
                <a:lnTo>
                  <a:pt x="309522" y="939885"/>
                </a:lnTo>
                <a:lnTo>
                  <a:pt x="267774" y="917980"/>
                </a:lnTo>
                <a:lnTo>
                  <a:pt x="228399" y="893709"/>
                </a:lnTo>
                <a:lnTo>
                  <a:pt x="191565" y="867203"/>
                </a:lnTo>
                <a:lnTo>
                  <a:pt x="157440" y="838593"/>
                </a:lnTo>
                <a:lnTo>
                  <a:pt x="126192" y="808010"/>
                </a:lnTo>
                <a:lnTo>
                  <a:pt x="97990" y="775584"/>
                </a:lnTo>
                <a:lnTo>
                  <a:pt x="73003" y="741447"/>
                </a:lnTo>
                <a:lnTo>
                  <a:pt x="51397" y="705729"/>
                </a:lnTo>
                <a:lnTo>
                  <a:pt x="33343" y="668560"/>
                </a:lnTo>
                <a:lnTo>
                  <a:pt x="19008" y="630072"/>
                </a:lnTo>
                <a:lnTo>
                  <a:pt x="8560" y="590395"/>
                </a:lnTo>
                <a:lnTo>
                  <a:pt x="2168" y="549661"/>
                </a:lnTo>
                <a:lnTo>
                  <a:pt x="0" y="508000"/>
                </a:lnTo>
                <a:close/>
              </a:path>
            </a:pathLst>
          </a:custGeom>
          <a:ln w="9525">
            <a:solidFill>
              <a:srgbClr val="FFFF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78200" y="4737100"/>
            <a:ext cx="1727200" cy="1016000"/>
          </a:xfrm>
          <a:custGeom>
            <a:avLst/>
            <a:gdLst/>
            <a:ahLst/>
            <a:cxnLst/>
            <a:rect l="l" t="t" r="r" b="b"/>
            <a:pathLst>
              <a:path w="1727200" h="1016000">
                <a:moveTo>
                  <a:pt x="0" y="508000"/>
                </a:moveTo>
                <a:lnTo>
                  <a:pt x="2862" y="466338"/>
                </a:lnTo>
                <a:lnTo>
                  <a:pt x="11301" y="425604"/>
                </a:lnTo>
                <a:lnTo>
                  <a:pt x="25095" y="385927"/>
                </a:lnTo>
                <a:lnTo>
                  <a:pt x="44021" y="347439"/>
                </a:lnTo>
                <a:lnTo>
                  <a:pt x="67857" y="310270"/>
                </a:lnTo>
                <a:lnTo>
                  <a:pt x="96382" y="274552"/>
                </a:lnTo>
                <a:lnTo>
                  <a:pt x="129373" y="240415"/>
                </a:lnTo>
                <a:lnTo>
                  <a:pt x="166607" y="207989"/>
                </a:lnTo>
                <a:lnTo>
                  <a:pt x="207864" y="177406"/>
                </a:lnTo>
                <a:lnTo>
                  <a:pt x="252920" y="148796"/>
                </a:lnTo>
                <a:lnTo>
                  <a:pt x="301554" y="122290"/>
                </a:lnTo>
                <a:lnTo>
                  <a:pt x="353543" y="98019"/>
                </a:lnTo>
                <a:lnTo>
                  <a:pt x="408666" y="76114"/>
                </a:lnTo>
                <a:lnTo>
                  <a:pt x="466700" y="56705"/>
                </a:lnTo>
                <a:lnTo>
                  <a:pt x="527423" y="39923"/>
                </a:lnTo>
                <a:lnTo>
                  <a:pt x="590612" y="25899"/>
                </a:lnTo>
                <a:lnTo>
                  <a:pt x="656047" y="14764"/>
                </a:lnTo>
                <a:lnTo>
                  <a:pt x="723505" y="6649"/>
                </a:lnTo>
                <a:lnTo>
                  <a:pt x="792763" y="1684"/>
                </a:lnTo>
                <a:lnTo>
                  <a:pt x="863600" y="0"/>
                </a:lnTo>
                <a:lnTo>
                  <a:pt x="934436" y="1684"/>
                </a:lnTo>
                <a:lnTo>
                  <a:pt x="1003694" y="6649"/>
                </a:lnTo>
                <a:lnTo>
                  <a:pt x="1071152" y="14764"/>
                </a:lnTo>
                <a:lnTo>
                  <a:pt x="1136587" y="25899"/>
                </a:lnTo>
                <a:lnTo>
                  <a:pt x="1199776" y="39923"/>
                </a:lnTo>
                <a:lnTo>
                  <a:pt x="1260499" y="56705"/>
                </a:lnTo>
                <a:lnTo>
                  <a:pt x="1318533" y="76114"/>
                </a:lnTo>
                <a:lnTo>
                  <a:pt x="1373656" y="98019"/>
                </a:lnTo>
                <a:lnTo>
                  <a:pt x="1425645" y="122290"/>
                </a:lnTo>
                <a:lnTo>
                  <a:pt x="1474279" y="148796"/>
                </a:lnTo>
                <a:lnTo>
                  <a:pt x="1519335" y="177406"/>
                </a:lnTo>
                <a:lnTo>
                  <a:pt x="1560592" y="207989"/>
                </a:lnTo>
                <a:lnTo>
                  <a:pt x="1597826" y="240415"/>
                </a:lnTo>
                <a:lnTo>
                  <a:pt x="1630817" y="274552"/>
                </a:lnTo>
                <a:lnTo>
                  <a:pt x="1659342" y="310270"/>
                </a:lnTo>
                <a:lnTo>
                  <a:pt x="1683178" y="347439"/>
                </a:lnTo>
                <a:lnTo>
                  <a:pt x="1702104" y="385927"/>
                </a:lnTo>
                <a:lnTo>
                  <a:pt x="1715898" y="425604"/>
                </a:lnTo>
                <a:lnTo>
                  <a:pt x="1724337" y="466338"/>
                </a:lnTo>
                <a:lnTo>
                  <a:pt x="1727200" y="508000"/>
                </a:lnTo>
                <a:lnTo>
                  <a:pt x="1724337" y="549661"/>
                </a:lnTo>
                <a:lnTo>
                  <a:pt x="1715898" y="590395"/>
                </a:lnTo>
                <a:lnTo>
                  <a:pt x="1702104" y="630072"/>
                </a:lnTo>
                <a:lnTo>
                  <a:pt x="1683178" y="668560"/>
                </a:lnTo>
                <a:lnTo>
                  <a:pt x="1659342" y="705729"/>
                </a:lnTo>
                <a:lnTo>
                  <a:pt x="1630817" y="741447"/>
                </a:lnTo>
                <a:lnTo>
                  <a:pt x="1597826" y="775584"/>
                </a:lnTo>
                <a:lnTo>
                  <a:pt x="1560592" y="808010"/>
                </a:lnTo>
                <a:lnTo>
                  <a:pt x="1519335" y="838593"/>
                </a:lnTo>
                <a:lnTo>
                  <a:pt x="1474279" y="867203"/>
                </a:lnTo>
                <a:lnTo>
                  <a:pt x="1425645" y="893709"/>
                </a:lnTo>
                <a:lnTo>
                  <a:pt x="1373656" y="917980"/>
                </a:lnTo>
                <a:lnTo>
                  <a:pt x="1318533" y="939885"/>
                </a:lnTo>
                <a:lnTo>
                  <a:pt x="1260499" y="959294"/>
                </a:lnTo>
                <a:lnTo>
                  <a:pt x="1199776" y="976076"/>
                </a:lnTo>
                <a:lnTo>
                  <a:pt x="1136587" y="990100"/>
                </a:lnTo>
                <a:lnTo>
                  <a:pt x="1071152" y="1001235"/>
                </a:lnTo>
                <a:lnTo>
                  <a:pt x="1003694" y="1009350"/>
                </a:lnTo>
                <a:lnTo>
                  <a:pt x="934436" y="1014315"/>
                </a:lnTo>
                <a:lnTo>
                  <a:pt x="863600" y="1016000"/>
                </a:lnTo>
                <a:lnTo>
                  <a:pt x="792763" y="1014315"/>
                </a:lnTo>
                <a:lnTo>
                  <a:pt x="723505" y="1009350"/>
                </a:lnTo>
                <a:lnTo>
                  <a:pt x="656047" y="1001235"/>
                </a:lnTo>
                <a:lnTo>
                  <a:pt x="590612" y="990100"/>
                </a:lnTo>
                <a:lnTo>
                  <a:pt x="527423" y="976076"/>
                </a:lnTo>
                <a:lnTo>
                  <a:pt x="466700" y="959294"/>
                </a:lnTo>
                <a:lnTo>
                  <a:pt x="408666" y="939885"/>
                </a:lnTo>
                <a:lnTo>
                  <a:pt x="353543" y="917980"/>
                </a:lnTo>
                <a:lnTo>
                  <a:pt x="301554" y="893709"/>
                </a:lnTo>
                <a:lnTo>
                  <a:pt x="252920" y="867203"/>
                </a:lnTo>
                <a:lnTo>
                  <a:pt x="207864" y="838593"/>
                </a:lnTo>
                <a:lnTo>
                  <a:pt x="166607" y="808010"/>
                </a:lnTo>
                <a:lnTo>
                  <a:pt x="129373" y="775584"/>
                </a:lnTo>
                <a:lnTo>
                  <a:pt x="96382" y="741447"/>
                </a:lnTo>
                <a:lnTo>
                  <a:pt x="67857" y="705729"/>
                </a:lnTo>
                <a:lnTo>
                  <a:pt x="44021" y="668560"/>
                </a:lnTo>
                <a:lnTo>
                  <a:pt x="25095" y="630072"/>
                </a:lnTo>
                <a:lnTo>
                  <a:pt x="11301" y="590395"/>
                </a:lnTo>
                <a:lnTo>
                  <a:pt x="2862" y="549661"/>
                </a:lnTo>
                <a:lnTo>
                  <a:pt x="0" y="508000"/>
                </a:lnTo>
                <a:close/>
              </a:path>
            </a:pathLst>
          </a:custGeom>
          <a:ln w="9525">
            <a:solidFill>
              <a:srgbClr val="FFFF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384300"/>
            <a:ext cx="165100" cy="203200"/>
          </a:xfrm>
          <a:custGeom>
            <a:avLst/>
            <a:gdLst/>
            <a:ahLst/>
            <a:cxnLst/>
            <a:rect l="l" t="t" r="r" b="b"/>
            <a:pathLst>
              <a:path w="165100" h="203200">
                <a:moveTo>
                  <a:pt x="0" y="203200"/>
                </a:moveTo>
                <a:lnTo>
                  <a:pt x="165100" y="203200"/>
                </a:lnTo>
                <a:lnTo>
                  <a:pt x="1651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384300"/>
            <a:ext cx="165100" cy="203200"/>
          </a:xfrm>
          <a:custGeom>
            <a:avLst/>
            <a:gdLst/>
            <a:ahLst/>
            <a:cxnLst/>
            <a:rect l="l" t="t" r="r" b="b"/>
            <a:pathLst>
              <a:path w="165100" h="203200">
                <a:moveTo>
                  <a:pt x="0" y="203200"/>
                </a:moveTo>
                <a:lnTo>
                  <a:pt x="165100" y="203200"/>
                </a:lnTo>
                <a:lnTo>
                  <a:pt x="1651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8138" y="89376"/>
            <a:ext cx="5061585" cy="89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Invázió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–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kum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nt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mszintű</a:t>
            </a:r>
            <a:endParaRPr sz="3200">
              <a:latin typeface="Arial"/>
              <a:cs typeface="Arial"/>
            </a:endParaRPr>
          </a:p>
          <a:p>
            <a:pPr marL="2652395">
              <a:lnSpc>
                <a:spcPts val="3810"/>
              </a:lnSpc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tá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j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ékozta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ás?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3690" y="1343278"/>
            <a:ext cx="152400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0890" y="2184526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0890" y="2611247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0890" y="3037967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0890" y="3464686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3839" y="1255045"/>
            <a:ext cx="6720840" cy="309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BMJ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– British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ed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cal</a:t>
            </a:r>
            <a:r>
              <a:rPr sz="24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Journal</a:t>
            </a:r>
            <a:r>
              <a:rPr sz="24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–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„evide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ce</a:t>
            </a:r>
            <a:r>
              <a:rPr sz="24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bas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d”</a:t>
            </a:r>
            <a:endParaRPr sz="2400">
              <a:latin typeface="Arial"/>
              <a:cs typeface="Arial"/>
            </a:endParaRPr>
          </a:p>
          <a:p>
            <a:pPr marL="413384" indent="-401320">
              <a:lnSpc>
                <a:spcPct val="100000"/>
              </a:lnSpc>
            </a:pP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(biz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nyítékon</a:t>
            </a:r>
            <a:r>
              <a:rPr sz="24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ó)</a:t>
            </a:r>
            <a:r>
              <a:rPr sz="2400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formáció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1060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35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000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„biomedi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al”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ci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évente</a:t>
            </a:r>
            <a:endParaRPr sz="20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150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000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ci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havonta</a:t>
            </a:r>
            <a:endParaRPr sz="20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120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000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RCT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ente</a:t>
            </a:r>
            <a:endParaRPr sz="2000">
              <a:latin typeface="Arial"/>
              <a:cs typeface="Arial"/>
            </a:endParaRPr>
          </a:p>
          <a:p>
            <a:pPr marL="267335" marR="3587115" indent="146050">
              <a:lnSpc>
                <a:spcPct val="104000"/>
              </a:lnSpc>
              <a:spcBef>
                <a:spcPts val="865"/>
              </a:spcBef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300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000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ci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indexelé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 évente</a:t>
            </a:r>
            <a:r>
              <a:rPr sz="20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ubMe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-ben</a:t>
            </a:r>
            <a:endParaRPr sz="2000">
              <a:latin typeface="Arial"/>
              <a:cs typeface="Arial"/>
            </a:endParaRPr>
          </a:p>
          <a:p>
            <a:pPr marL="127000">
              <a:lnSpc>
                <a:spcPts val="1430"/>
              </a:lnSpc>
              <a:spcBef>
                <a:spcPts val="1614"/>
              </a:spcBef>
            </a:pP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(htt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://</a:t>
            </a:r>
            <a:r>
              <a:rPr sz="1200" spc="-15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ww</a:t>
            </a:r>
            <a:r>
              <a:rPr sz="1200" spc="-75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w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.</a:t>
            </a:r>
            <a:r>
              <a:rPr sz="1200" spc="5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u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hl</a:t>
            </a:r>
            <a:r>
              <a:rPr sz="1200" spc="-5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-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l</a:t>
            </a:r>
            <a:r>
              <a:rPr sz="1200" spc="-5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i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brar</a:t>
            </a:r>
            <a:r>
              <a:rPr sz="1200" spc="-1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y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.</a:t>
            </a:r>
            <a:r>
              <a:rPr sz="1200" spc="5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n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hs.</a:t>
            </a:r>
            <a:r>
              <a:rPr sz="1200" spc="5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u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k/ICLC</a:t>
            </a:r>
            <a:r>
              <a:rPr sz="1200" spc="-15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%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2</a:t>
            </a:r>
            <a:r>
              <a:rPr sz="1200" spc="-1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0P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res</a:t>
            </a:r>
            <a:r>
              <a:rPr sz="1200" spc="-1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en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t</a:t>
            </a:r>
            <a:r>
              <a:rPr sz="1200" spc="5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a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ti</a:t>
            </a:r>
            <a:r>
              <a:rPr sz="1200" spc="-1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on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s/</a:t>
            </a:r>
            <a:r>
              <a:rPr sz="1200" spc="-5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_M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AIN%</a:t>
            </a:r>
            <a:r>
              <a:rPr sz="1200" spc="-1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20</a:t>
            </a:r>
            <a:r>
              <a:rPr sz="120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...)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27700" y="1939925"/>
            <a:ext cx="2708275" cy="2479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25900" y="3055873"/>
            <a:ext cx="1473200" cy="85725"/>
          </a:xfrm>
          <a:custGeom>
            <a:avLst/>
            <a:gdLst/>
            <a:ahLst/>
            <a:cxnLst/>
            <a:rect l="l" t="t" r="r" b="b"/>
            <a:pathLst>
              <a:path w="1473200" h="85725">
                <a:moveTo>
                  <a:pt x="1387475" y="0"/>
                </a:moveTo>
                <a:lnTo>
                  <a:pt x="1387475" y="85725"/>
                </a:lnTo>
                <a:lnTo>
                  <a:pt x="1444709" y="57150"/>
                </a:lnTo>
                <a:lnTo>
                  <a:pt x="1401699" y="57150"/>
                </a:lnTo>
                <a:lnTo>
                  <a:pt x="1401699" y="28575"/>
                </a:lnTo>
                <a:lnTo>
                  <a:pt x="1444540" y="28575"/>
                </a:lnTo>
                <a:lnTo>
                  <a:pt x="1387475" y="0"/>
                </a:lnTo>
                <a:close/>
              </a:path>
              <a:path w="1473200" h="85725">
                <a:moveTo>
                  <a:pt x="138747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1387475" y="57150"/>
                </a:lnTo>
                <a:lnTo>
                  <a:pt x="1387475" y="28575"/>
                </a:lnTo>
                <a:close/>
              </a:path>
              <a:path w="1473200" h="85725">
                <a:moveTo>
                  <a:pt x="1444540" y="28575"/>
                </a:moveTo>
                <a:lnTo>
                  <a:pt x="1401699" y="28575"/>
                </a:lnTo>
                <a:lnTo>
                  <a:pt x="1401699" y="57150"/>
                </a:lnTo>
                <a:lnTo>
                  <a:pt x="1444709" y="57150"/>
                </a:lnTo>
                <a:lnTo>
                  <a:pt x="1473200" y="42925"/>
                </a:lnTo>
                <a:lnTo>
                  <a:pt x="1444540" y="28575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4637" y="4711700"/>
            <a:ext cx="4970780" cy="1016000"/>
          </a:xfrm>
          <a:prstGeom prst="rect">
            <a:avLst/>
          </a:prstGeom>
          <a:solidFill>
            <a:srgbClr val="CCEBFF"/>
          </a:solidFill>
          <a:ln w="9525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 marR="1097915" algn="just">
              <a:lnSpc>
                <a:spcPct val="100000"/>
              </a:lnSpc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Éle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ek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múlnak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on,</a:t>
            </a:r>
            <a:r>
              <a:rPr sz="2000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hogy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időben rendel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és</a:t>
            </a:r>
            <a:r>
              <a:rPr sz="2000" spc="-1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ál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-e,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elé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hető-e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az informá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iós</a:t>
            </a:r>
            <a:r>
              <a:rPr sz="20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tén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anyag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53083" y="5971032"/>
            <a:ext cx="7735824" cy="886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6253" y="5947028"/>
            <a:ext cx="7733792" cy="9170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40350" y="4711700"/>
            <a:ext cx="3576954" cy="1046480"/>
          </a:xfrm>
          <a:prstGeom prst="rect">
            <a:avLst/>
          </a:prstGeom>
          <a:solidFill>
            <a:srgbClr val="0033CC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klinik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 kuta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ok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14 %-a</a:t>
            </a:r>
            <a:endParaRPr sz="2000">
              <a:latin typeface="Arial"/>
              <a:cs typeface="Arial"/>
            </a:endParaRPr>
          </a:p>
          <a:p>
            <a:pPr marL="92075" marR="495300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év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alatt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álik r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tinná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az orvosi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lésekben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(BMJ)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4000" y="5943600"/>
            <a:ext cx="584200" cy="698500"/>
          </a:xfrm>
          <a:custGeom>
            <a:avLst/>
            <a:gdLst/>
            <a:ahLst/>
            <a:cxnLst/>
            <a:rect l="l" t="t" r="r" b="b"/>
            <a:pathLst>
              <a:path w="584200" h="698500">
                <a:moveTo>
                  <a:pt x="438150" y="0"/>
                </a:moveTo>
                <a:lnTo>
                  <a:pt x="438150" y="174625"/>
                </a:lnTo>
                <a:lnTo>
                  <a:pt x="0" y="174625"/>
                </a:lnTo>
                <a:lnTo>
                  <a:pt x="0" y="523875"/>
                </a:lnTo>
                <a:lnTo>
                  <a:pt x="438150" y="523875"/>
                </a:lnTo>
                <a:lnTo>
                  <a:pt x="438150" y="698500"/>
                </a:lnTo>
                <a:lnTo>
                  <a:pt x="584200" y="349250"/>
                </a:lnTo>
                <a:lnTo>
                  <a:pt x="43815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000" y="5943600"/>
            <a:ext cx="584200" cy="698500"/>
          </a:xfrm>
          <a:custGeom>
            <a:avLst/>
            <a:gdLst/>
            <a:ahLst/>
            <a:cxnLst/>
            <a:rect l="l" t="t" r="r" b="b"/>
            <a:pathLst>
              <a:path w="584200" h="698500">
                <a:moveTo>
                  <a:pt x="0" y="174625"/>
                </a:moveTo>
                <a:lnTo>
                  <a:pt x="438150" y="174625"/>
                </a:lnTo>
                <a:lnTo>
                  <a:pt x="438150" y="0"/>
                </a:lnTo>
                <a:lnTo>
                  <a:pt x="584200" y="349250"/>
                </a:lnTo>
                <a:lnTo>
                  <a:pt x="438150" y="698500"/>
                </a:lnTo>
                <a:lnTo>
                  <a:pt x="438150" y="523875"/>
                </a:lnTo>
                <a:lnTo>
                  <a:pt x="0" y="523875"/>
                </a:lnTo>
                <a:lnTo>
                  <a:pt x="0" y="174625"/>
                </a:lnTo>
                <a:close/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6325" y="1252600"/>
            <a:ext cx="5184775" cy="2482850"/>
          </a:xfrm>
          <a:custGeom>
            <a:avLst/>
            <a:gdLst/>
            <a:ahLst/>
            <a:cxnLst/>
            <a:rect l="l" t="t" r="r" b="b"/>
            <a:pathLst>
              <a:path w="5184775" h="2482850">
                <a:moveTo>
                  <a:pt x="0" y="2482850"/>
                </a:moveTo>
                <a:lnTo>
                  <a:pt x="5184775" y="2482850"/>
                </a:lnTo>
                <a:lnTo>
                  <a:pt x="5184775" y="0"/>
                </a:lnTo>
                <a:lnTo>
                  <a:pt x="0" y="0"/>
                </a:lnTo>
                <a:lnTo>
                  <a:pt x="0" y="24828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16325" y="1252600"/>
            <a:ext cx="5184775" cy="2482850"/>
          </a:xfrm>
          <a:custGeom>
            <a:avLst/>
            <a:gdLst/>
            <a:ahLst/>
            <a:cxnLst/>
            <a:rect l="l" t="t" r="r" b="b"/>
            <a:pathLst>
              <a:path w="5184775" h="2482850">
                <a:moveTo>
                  <a:pt x="0" y="2482850"/>
                </a:moveTo>
                <a:lnTo>
                  <a:pt x="5184775" y="2482850"/>
                </a:lnTo>
                <a:lnTo>
                  <a:pt x="5184775" y="0"/>
                </a:lnTo>
                <a:lnTo>
                  <a:pt x="0" y="0"/>
                </a:lnTo>
                <a:lnTo>
                  <a:pt x="0" y="2482850"/>
                </a:lnTo>
                <a:close/>
              </a:path>
            </a:pathLst>
          </a:custGeom>
          <a:ln w="9525">
            <a:solidFill>
              <a:srgbClr val="84C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07765" y="1412621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07765" y="2144141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07765" y="2875660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6975">
              <a:lnSpc>
                <a:spcPct val="100000"/>
              </a:lnSpc>
            </a:pPr>
            <a:r>
              <a:rPr sz="2000" spc="-10" dirty="0">
                <a:solidFill>
                  <a:srgbClr val="3366CC"/>
                </a:solidFill>
              </a:rPr>
              <a:t>B</a:t>
            </a:r>
            <a:r>
              <a:rPr sz="2000" dirty="0">
                <a:solidFill>
                  <a:srgbClr val="3366CC"/>
                </a:solidFill>
              </a:rPr>
              <a:t>izony</a:t>
            </a:r>
            <a:r>
              <a:rPr sz="2000" spc="-10" dirty="0">
                <a:solidFill>
                  <a:srgbClr val="3366CC"/>
                </a:solidFill>
              </a:rPr>
              <a:t>í</a:t>
            </a:r>
            <a:r>
              <a:rPr sz="2000" dirty="0">
                <a:solidFill>
                  <a:srgbClr val="3366CC"/>
                </a:solidFill>
              </a:rPr>
              <a:t>tékokon</a:t>
            </a:r>
            <a:r>
              <a:rPr sz="2000" spc="-35" dirty="0">
                <a:solidFill>
                  <a:srgbClr val="3366CC"/>
                </a:solidFill>
              </a:rPr>
              <a:t> </a:t>
            </a:r>
            <a:r>
              <a:rPr sz="2000" dirty="0">
                <a:solidFill>
                  <a:srgbClr val="3366CC"/>
                </a:solidFill>
              </a:rPr>
              <a:t>alapuló</a:t>
            </a:r>
            <a:r>
              <a:rPr sz="2000" spc="-20" dirty="0">
                <a:solidFill>
                  <a:srgbClr val="3366CC"/>
                </a:solidFill>
              </a:rPr>
              <a:t> </a:t>
            </a:r>
            <a:r>
              <a:rPr sz="2000" dirty="0">
                <a:solidFill>
                  <a:srgbClr val="3366CC"/>
                </a:solidFill>
              </a:rPr>
              <a:t>orvoslás</a:t>
            </a:r>
            <a:endParaRPr sz="2000"/>
          </a:p>
          <a:p>
            <a:pPr marL="3736975">
              <a:lnSpc>
                <a:spcPct val="100000"/>
              </a:lnSpc>
            </a:pPr>
            <a:r>
              <a:rPr sz="2000" dirty="0">
                <a:solidFill>
                  <a:srgbClr val="3366CC"/>
                </a:solidFill>
              </a:rPr>
              <a:t>informá</a:t>
            </a:r>
            <a:r>
              <a:rPr sz="2000" spc="5" dirty="0">
                <a:solidFill>
                  <a:srgbClr val="3366CC"/>
                </a:solidFill>
              </a:rPr>
              <a:t>c</a:t>
            </a:r>
            <a:r>
              <a:rPr sz="2000" dirty="0">
                <a:solidFill>
                  <a:srgbClr val="3366CC"/>
                </a:solidFill>
              </a:rPr>
              <a:t>iós</a:t>
            </a:r>
            <a:r>
              <a:rPr sz="2000" spc="-40" dirty="0">
                <a:solidFill>
                  <a:srgbClr val="3366CC"/>
                </a:solidFill>
              </a:rPr>
              <a:t> </a:t>
            </a:r>
            <a:r>
              <a:rPr sz="2000" dirty="0">
                <a:solidFill>
                  <a:srgbClr val="3366CC"/>
                </a:solidFill>
              </a:rPr>
              <a:t>forr</a:t>
            </a:r>
            <a:r>
              <a:rPr sz="2000" spc="5" dirty="0">
                <a:solidFill>
                  <a:srgbClr val="3366CC"/>
                </a:solidFill>
              </a:rPr>
              <a:t>á</a:t>
            </a:r>
            <a:r>
              <a:rPr sz="2000" dirty="0">
                <a:solidFill>
                  <a:srgbClr val="3366CC"/>
                </a:solidFill>
              </a:rPr>
              <a:t>s</a:t>
            </a:r>
            <a:r>
              <a:rPr sz="2000" spc="5" dirty="0">
                <a:solidFill>
                  <a:srgbClr val="3366CC"/>
                </a:solidFill>
              </a:rPr>
              <a:t>a</a:t>
            </a:r>
            <a:r>
              <a:rPr sz="2000" dirty="0">
                <a:solidFill>
                  <a:srgbClr val="3366CC"/>
                </a:solidFill>
              </a:rPr>
              <a:t>i</a:t>
            </a:r>
            <a:r>
              <a:rPr sz="2000" spc="-45" dirty="0">
                <a:solidFill>
                  <a:srgbClr val="3366CC"/>
                </a:solidFill>
              </a:rPr>
              <a:t> </a:t>
            </a:r>
            <a:r>
              <a:rPr sz="2000" dirty="0">
                <a:solidFill>
                  <a:srgbClr val="3366CC"/>
                </a:solidFill>
              </a:rPr>
              <a:t>(Ev</a:t>
            </a:r>
            <a:r>
              <a:rPr sz="2000" spc="-10" dirty="0">
                <a:solidFill>
                  <a:srgbClr val="3366CC"/>
                </a:solidFill>
              </a:rPr>
              <a:t>i</a:t>
            </a:r>
            <a:r>
              <a:rPr sz="2000" dirty="0">
                <a:solidFill>
                  <a:srgbClr val="3366CC"/>
                </a:solidFill>
              </a:rPr>
              <a:t>den</a:t>
            </a:r>
            <a:r>
              <a:rPr sz="2000" spc="10" dirty="0">
                <a:solidFill>
                  <a:srgbClr val="3366CC"/>
                </a:solidFill>
              </a:rPr>
              <a:t>c</a:t>
            </a:r>
            <a:r>
              <a:rPr sz="2000" dirty="0">
                <a:solidFill>
                  <a:srgbClr val="3366CC"/>
                </a:solidFill>
              </a:rPr>
              <a:t>ia</a:t>
            </a:r>
            <a:r>
              <a:rPr sz="2000" spc="-15" dirty="0">
                <a:solidFill>
                  <a:srgbClr val="3366CC"/>
                </a:solidFill>
              </a:rPr>
              <a:t> </a:t>
            </a:r>
            <a:r>
              <a:rPr sz="2000" dirty="0">
                <a:solidFill>
                  <a:srgbClr val="3366CC"/>
                </a:solidFill>
              </a:rPr>
              <a:t>ba</a:t>
            </a:r>
            <a:r>
              <a:rPr sz="2000" spc="5" dirty="0">
                <a:solidFill>
                  <a:srgbClr val="3366CC"/>
                </a:solidFill>
              </a:rPr>
              <a:t>s</a:t>
            </a:r>
            <a:r>
              <a:rPr sz="2000" dirty="0">
                <a:solidFill>
                  <a:srgbClr val="3366CC"/>
                </a:solidFill>
              </a:rPr>
              <a:t>ed)</a:t>
            </a:r>
            <a:endParaRPr sz="2000"/>
          </a:p>
          <a:p>
            <a:pPr marL="3736975" marR="5080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solidFill>
                  <a:srgbClr val="3366CC"/>
                </a:solidFill>
              </a:rPr>
              <a:t>Igazoltan</a:t>
            </a:r>
            <a:r>
              <a:rPr sz="2000" spc="-30" dirty="0">
                <a:solidFill>
                  <a:srgbClr val="3366CC"/>
                </a:solidFill>
              </a:rPr>
              <a:t> </a:t>
            </a:r>
            <a:r>
              <a:rPr sz="2000" b="1" dirty="0">
                <a:solidFill>
                  <a:srgbClr val="3366CC"/>
                </a:solidFill>
                <a:latin typeface="Arial"/>
                <a:cs typeface="Arial"/>
              </a:rPr>
              <a:t>hel</a:t>
            </a:r>
            <a:r>
              <a:rPr sz="2000" b="1" spc="-40" dirty="0">
                <a:solidFill>
                  <a:srgbClr val="3366CC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3366CC"/>
                </a:solidFill>
                <a:latin typeface="Arial"/>
                <a:cs typeface="Arial"/>
              </a:rPr>
              <a:t>esnek</a:t>
            </a:r>
            <a:r>
              <a:rPr sz="2000" b="1" spc="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CC"/>
                </a:solidFill>
                <a:latin typeface="Arial"/>
                <a:cs typeface="Arial"/>
              </a:rPr>
              <a:t>bizon</a:t>
            </a:r>
            <a:r>
              <a:rPr sz="2000" b="1" spc="-35" dirty="0">
                <a:solidFill>
                  <a:srgbClr val="3366CC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3366CC"/>
                </a:solidFill>
                <a:latin typeface="Arial"/>
                <a:cs typeface="Arial"/>
              </a:rPr>
              <a:t>ult</a:t>
            </a:r>
            <a:r>
              <a:rPr sz="2000" b="1" spc="1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66CC"/>
                </a:solidFill>
              </a:rPr>
              <a:t>k</a:t>
            </a:r>
            <a:r>
              <a:rPr sz="2000" spc="5" dirty="0">
                <a:solidFill>
                  <a:srgbClr val="3366CC"/>
                </a:solidFill>
              </a:rPr>
              <a:t>e</a:t>
            </a:r>
            <a:r>
              <a:rPr sz="2000" dirty="0">
                <a:solidFill>
                  <a:srgbClr val="3366CC"/>
                </a:solidFill>
              </a:rPr>
              <a:t>z</a:t>
            </a:r>
            <a:r>
              <a:rPr sz="2000" spc="5" dirty="0">
                <a:solidFill>
                  <a:srgbClr val="3366CC"/>
                </a:solidFill>
              </a:rPr>
              <a:t>e</a:t>
            </a:r>
            <a:r>
              <a:rPr sz="2000" dirty="0">
                <a:solidFill>
                  <a:srgbClr val="3366CC"/>
                </a:solidFill>
              </a:rPr>
              <a:t>lési informá</a:t>
            </a:r>
            <a:r>
              <a:rPr sz="2000" spc="5" dirty="0">
                <a:solidFill>
                  <a:srgbClr val="3366CC"/>
                </a:solidFill>
              </a:rPr>
              <a:t>c</a:t>
            </a:r>
            <a:r>
              <a:rPr sz="2000" dirty="0">
                <a:solidFill>
                  <a:srgbClr val="3366CC"/>
                </a:solidFill>
              </a:rPr>
              <a:t>iókkal</a:t>
            </a:r>
            <a:r>
              <a:rPr sz="2000" spc="-45" dirty="0">
                <a:solidFill>
                  <a:srgbClr val="3366CC"/>
                </a:solidFill>
              </a:rPr>
              <a:t> </a:t>
            </a:r>
            <a:r>
              <a:rPr sz="2000" dirty="0">
                <a:solidFill>
                  <a:srgbClr val="3366CC"/>
                </a:solidFill>
              </a:rPr>
              <a:t>dönté</a:t>
            </a:r>
            <a:r>
              <a:rPr sz="2000" spc="5" dirty="0">
                <a:solidFill>
                  <a:srgbClr val="3366CC"/>
                </a:solidFill>
              </a:rPr>
              <a:t>s</a:t>
            </a:r>
            <a:r>
              <a:rPr sz="2000" dirty="0">
                <a:solidFill>
                  <a:srgbClr val="3366CC"/>
                </a:solidFill>
              </a:rPr>
              <a:t>támogat</a:t>
            </a:r>
            <a:r>
              <a:rPr sz="2000" spc="-15" dirty="0">
                <a:solidFill>
                  <a:srgbClr val="3366CC"/>
                </a:solidFill>
              </a:rPr>
              <a:t>á</a:t>
            </a:r>
            <a:r>
              <a:rPr sz="2000" dirty="0">
                <a:solidFill>
                  <a:srgbClr val="3366CC"/>
                </a:solidFill>
              </a:rPr>
              <a:t>s</a:t>
            </a:r>
            <a:endParaRPr sz="2000">
              <a:latin typeface="Arial"/>
              <a:cs typeface="Arial"/>
            </a:endParaRPr>
          </a:p>
          <a:p>
            <a:pPr marL="3736975" marR="5080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solidFill>
                  <a:srgbClr val="FF0066"/>
                </a:solidFill>
              </a:rPr>
              <a:t>Források</a:t>
            </a:r>
            <a:r>
              <a:rPr sz="2000" spc="-45" dirty="0">
                <a:solidFill>
                  <a:srgbClr val="FF0066"/>
                </a:solidFill>
              </a:rPr>
              <a:t> </a:t>
            </a:r>
            <a:r>
              <a:rPr sz="2000" dirty="0">
                <a:solidFill>
                  <a:srgbClr val="FF0066"/>
                </a:solidFill>
              </a:rPr>
              <a:t>s</a:t>
            </a:r>
            <a:r>
              <a:rPr sz="2000" spc="5" dirty="0">
                <a:solidFill>
                  <a:srgbClr val="FF0066"/>
                </a:solidFill>
              </a:rPr>
              <a:t>z</a:t>
            </a:r>
            <a:r>
              <a:rPr sz="2000" dirty="0">
                <a:solidFill>
                  <a:srgbClr val="FF0066"/>
                </a:solidFill>
              </a:rPr>
              <a:t>in</a:t>
            </a:r>
            <a:r>
              <a:rPr sz="2000" spc="-10" dirty="0">
                <a:solidFill>
                  <a:srgbClr val="FF0066"/>
                </a:solidFill>
              </a:rPr>
              <a:t>t</a:t>
            </a:r>
            <a:r>
              <a:rPr sz="2000" dirty="0">
                <a:solidFill>
                  <a:srgbClr val="FF0066"/>
                </a:solidFill>
              </a:rPr>
              <a:t>ézi</a:t>
            </a:r>
            <a:r>
              <a:rPr sz="2000" spc="5" dirty="0">
                <a:solidFill>
                  <a:srgbClr val="FF0066"/>
                </a:solidFill>
              </a:rPr>
              <a:t>s</a:t>
            </a:r>
            <a:r>
              <a:rPr sz="2000" dirty="0">
                <a:solidFill>
                  <a:srgbClr val="FF0066"/>
                </a:solidFill>
              </a:rPr>
              <a:t>e</a:t>
            </a:r>
            <a:r>
              <a:rPr sz="2000" spc="-35" dirty="0">
                <a:solidFill>
                  <a:srgbClr val="FF0066"/>
                </a:solidFill>
              </a:rPr>
              <a:t> </a:t>
            </a:r>
            <a:r>
              <a:rPr sz="2000" dirty="0">
                <a:solidFill>
                  <a:srgbClr val="3366CC"/>
                </a:solidFill>
              </a:rPr>
              <a:t>-</a:t>
            </a:r>
            <a:r>
              <a:rPr sz="2000" spc="-15" dirty="0">
                <a:solidFill>
                  <a:srgbClr val="3366CC"/>
                </a:solidFill>
              </a:rPr>
              <a:t> </a:t>
            </a:r>
            <a:r>
              <a:rPr sz="2000" dirty="0">
                <a:solidFill>
                  <a:srgbClr val="3366CC"/>
                </a:solidFill>
              </a:rPr>
              <a:t>adatbáziso</a:t>
            </a:r>
            <a:r>
              <a:rPr sz="2000" spc="5" dirty="0">
                <a:solidFill>
                  <a:srgbClr val="3366CC"/>
                </a:solidFill>
              </a:rPr>
              <a:t>k</a:t>
            </a:r>
            <a:r>
              <a:rPr sz="2000" dirty="0">
                <a:solidFill>
                  <a:srgbClr val="3366CC"/>
                </a:solidFill>
              </a:rPr>
              <a:t>,</a:t>
            </a:r>
            <a:r>
              <a:rPr sz="2000" spc="-50" dirty="0">
                <a:solidFill>
                  <a:srgbClr val="3366CC"/>
                </a:solidFill>
              </a:rPr>
              <a:t> </a:t>
            </a:r>
            <a:r>
              <a:rPr sz="2000" dirty="0">
                <a:solidFill>
                  <a:srgbClr val="3366CC"/>
                </a:solidFill>
              </a:rPr>
              <a:t>k</a:t>
            </a:r>
            <a:r>
              <a:rPr sz="2000" spc="5" dirty="0">
                <a:solidFill>
                  <a:srgbClr val="3366CC"/>
                </a:solidFill>
              </a:rPr>
              <a:t>r</a:t>
            </a:r>
            <a:r>
              <a:rPr sz="2000" dirty="0">
                <a:solidFill>
                  <a:srgbClr val="3366CC"/>
                </a:solidFill>
              </a:rPr>
              <a:t>i</a:t>
            </a:r>
            <a:r>
              <a:rPr sz="2000" spc="-10" dirty="0">
                <a:solidFill>
                  <a:srgbClr val="3366CC"/>
                </a:solidFill>
              </a:rPr>
              <a:t>t</a:t>
            </a:r>
            <a:r>
              <a:rPr sz="2000" dirty="0">
                <a:solidFill>
                  <a:srgbClr val="3366CC"/>
                </a:solidFill>
              </a:rPr>
              <a:t>ikai meg</a:t>
            </a:r>
            <a:r>
              <a:rPr sz="2000" spc="5" dirty="0">
                <a:solidFill>
                  <a:srgbClr val="3366CC"/>
                </a:solidFill>
              </a:rPr>
              <a:t>k</a:t>
            </a:r>
            <a:r>
              <a:rPr sz="2000" dirty="0">
                <a:solidFill>
                  <a:srgbClr val="3366CC"/>
                </a:solidFill>
              </a:rPr>
              <a:t>ö</a:t>
            </a:r>
            <a:r>
              <a:rPr sz="2000" spc="5" dirty="0">
                <a:solidFill>
                  <a:srgbClr val="3366CC"/>
                </a:solidFill>
              </a:rPr>
              <a:t>z</a:t>
            </a:r>
            <a:r>
              <a:rPr sz="2000" dirty="0">
                <a:solidFill>
                  <a:srgbClr val="3366CC"/>
                </a:solidFill>
              </a:rPr>
              <a:t>elí</a:t>
            </a:r>
            <a:r>
              <a:rPr sz="2000" spc="-10" dirty="0">
                <a:solidFill>
                  <a:srgbClr val="3366CC"/>
                </a:solidFill>
              </a:rPr>
              <a:t>t</a:t>
            </a:r>
            <a:r>
              <a:rPr sz="2000" dirty="0">
                <a:solidFill>
                  <a:srgbClr val="3366CC"/>
                </a:solidFill>
              </a:rPr>
              <a:t>ése</a:t>
            </a:r>
            <a:r>
              <a:rPr sz="2000" spc="-10" dirty="0">
                <a:solidFill>
                  <a:srgbClr val="3366CC"/>
                </a:solidFill>
              </a:rPr>
              <a:t>k</a:t>
            </a:r>
            <a:r>
              <a:rPr sz="2000" dirty="0">
                <a:solidFill>
                  <a:srgbClr val="3366CC"/>
                </a:solidFill>
              </a:rPr>
              <a:t>,</a:t>
            </a:r>
            <a:r>
              <a:rPr sz="2000" spc="-45" dirty="0">
                <a:solidFill>
                  <a:srgbClr val="3366CC"/>
                </a:solidFill>
              </a:rPr>
              <a:t> </a:t>
            </a:r>
            <a:r>
              <a:rPr sz="2000" dirty="0">
                <a:solidFill>
                  <a:srgbClr val="3366CC"/>
                </a:solidFill>
              </a:rPr>
              <a:t>c</a:t>
            </a:r>
            <a:r>
              <a:rPr sz="2000" spc="5" dirty="0">
                <a:solidFill>
                  <a:srgbClr val="3366CC"/>
                </a:solidFill>
              </a:rPr>
              <a:t>á</a:t>
            </a:r>
            <a:r>
              <a:rPr sz="2000" dirty="0">
                <a:solidFill>
                  <a:srgbClr val="3366CC"/>
                </a:solidFill>
              </a:rPr>
              <a:t>fola</a:t>
            </a:r>
            <a:r>
              <a:rPr sz="2000" spc="-10" dirty="0">
                <a:solidFill>
                  <a:srgbClr val="3366CC"/>
                </a:solidFill>
              </a:rPr>
              <a:t>t</a:t>
            </a:r>
            <a:r>
              <a:rPr sz="2000" dirty="0">
                <a:solidFill>
                  <a:srgbClr val="3366CC"/>
                </a:solidFill>
              </a:rPr>
              <a:t>o</a:t>
            </a:r>
            <a:r>
              <a:rPr sz="2000" spc="5" dirty="0">
                <a:solidFill>
                  <a:srgbClr val="3366CC"/>
                </a:solidFill>
              </a:rPr>
              <a:t>k</a:t>
            </a:r>
            <a:r>
              <a:rPr sz="2000" dirty="0">
                <a:solidFill>
                  <a:srgbClr val="3366CC"/>
                </a:solidFill>
              </a:rPr>
              <a:t>,</a:t>
            </a:r>
            <a:r>
              <a:rPr sz="2000" spc="-45" dirty="0">
                <a:solidFill>
                  <a:srgbClr val="3366CC"/>
                </a:solidFill>
              </a:rPr>
              <a:t> </a:t>
            </a:r>
            <a:r>
              <a:rPr sz="2000" dirty="0">
                <a:solidFill>
                  <a:srgbClr val="3366CC"/>
                </a:solidFill>
              </a:rPr>
              <a:t>bizony</a:t>
            </a:r>
            <a:r>
              <a:rPr sz="2000" spc="-10" dirty="0">
                <a:solidFill>
                  <a:srgbClr val="3366CC"/>
                </a:solidFill>
              </a:rPr>
              <a:t>í</a:t>
            </a:r>
            <a:r>
              <a:rPr sz="2000" dirty="0">
                <a:solidFill>
                  <a:srgbClr val="3366CC"/>
                </a:solidFill>
              </a:rPr>
              <a:t>táso</a:t>
            </a:r>
            <a:r>
              <a:rPr sz="2000" spc="5" dirty="0">
                <a:solidFill>
                  <a:srgbClr val="3366CC"/>
                </a:solidFill>
              </a:rPr>
              <a:t>k</a:t>
            </a:r>
            <a:r>
              <a:rPr sz="2000" dirty="0">
                <a:solidFill>
                  <a:srgbClr val="3366CC"/>
                </a:solidFill>
              </a:rPr>
              <a:t>, kiegé</a:t>
            </a:r>
            <a:r>
              <a:rPr sz="2000" spc="5" dirty="0">
                <a:solidFill>
                  <a:srgbClr val="3366CC"/>
                </a:solidFill>
              </a:rPr>
              <a:t>s</a:t>
            </a:r>
            <a:r>
              <a:rPr sz="2000" dirty="0">
                <a:solidFill>
                  <a:srgbClr val="3366CC"/>
                </a:solidFill>
              </a:rPr>
              <a:t>zíté</a:t>
            </a:r>
            <a:r>
              <a:rPr sz="2000" spc="-10" dirty="0">
                <a:solidFill>
                  <a:srgbClr val="3366CC"/>
                </a:solidFill>
              </a:rPr>
              <a:t>s</a:t>
            </a:r>
            <a:r>
              <a:rPr sz="2000" dirty="0">
                <a:solidFill>
                  <a:srgbClr val="3366CC"/>
                </a:solidFill>
              </a:rPr>
              <a:t>ek,</a:t>
            </a:r>
            <a:r>
              <a:rPr sz="2000" spc="-55" dirty="0">
                <a:solidFill>
                  <a:srgbClr val="3366CC"/>
                </a:solidFill>
              </a:rPr>
              <a:t> </a:t>
            </a:r>
            <a:r>
              <a:rPr sz="2000" dirty="0">
                <a:solidFill>
                  <a:srgbClr val="3366CC"/>
                </a:solidFill>
              </a:rPr>
              <a:t>tén</a:t>
            </a:r>
            <a:r>
              <a:rPr sz="2000" spc="-10" dirty="0">
                <a:solidFill>
                  <a:srgbClr val="3366CC"/>
                </a:solidFill>
              </a:rPr>
              <a:t>y</a:t>
            </a:r>
            <a:r>
              <a:rPr sz="2000" dirty="0">
                <a:solidFill>
                  <a:srgbClr val="3366CC"/>
                </a:solidFill>
              </a:rPr>
              <a:t>anyagok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557212" y="6205537"/>
            <a:ext cx="7164705" cy="396875"/>
          </a:xfrm>
          <a:custGeom>
            <a:avLst/>
            <a:gdLst/>
            <a:ahLst/>
            <a:cxnLst/>
            <a:rect l="l" t="t" r="r" b="b"/>
            <a:pathLst>
              <a:path w="7164705" h="396875">
                <a:moveTo>
                  <a:pt x="0" y="396875"/>
                </a:moveTo>
                <a:lnTo>
                  <a:pt x="7164324" y="396875"/>
                </a:lnTo>
                <a:lnTo>
                  <a:pt x="7164324" y="0"/>
                </a:lnTo>
                <a:lnTo>
                  <a:pt x="0" y="0"/>
                </a:lnTo>
                <a:lnTo>
                  <a:pt x="0" y="396875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8652" y="6379273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7840" y="4033520"/>
            <a:ext cx="12649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5039" y="4443476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5039" y="4827523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5039" y="5211571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5039" y="5595620"/>
            <a:ext cx="114300" cy="12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28243" y="3948072"/>
            <a:ext cx="7535545" cy="261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3384" marR="5080" indent="-401320">
              <a:lnSpc>
                <a:spcPct val="139400"/>
              </a:lnSpc>
            </a:pP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Hogy</a:t>
            </a:r>
            <a:r>
              <a:rPr sz="2000" b="1" spc="-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kapcso</a:t>
            </a:r>
            <a:r>
              <a:rPr sz="2000" b="1" spc="-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ód</a:t>
            </a:r>
            <a:r>
              <a:rPr sz="2000" b="1" spc="-10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2000" b="1" spc="-3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2000" b="1" spc="-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kön</a:t>
            </a:r>
            <a:r>
              <a:rPr sz="2000" b="1" spc="-40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r>
              <a:rPr sz="2000" b="1" spc="-25" dirty="0">
                <a:solidFill>
                  <a:srgbClr val="FF0066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tári</a:t>
            </a:r>
            <a:r>
              <a:rPr sz="2000" b="1" spc="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for</a:t>
            </a:r>
            <a:r>
              <a:rPr sz="2000" b="1" spc="-10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áci</a:t>
            </a:r>
            <a:r>
              <a:rPr sz="2000" b="1" spc="-10" dirty="0">
                <a:solidFill>
                  <a:srgbClr val="FF0066"/>
                </a:solidFill>
                <a:latin typeface="Arial"/>
                <a:cs typeface="Arial"/>
              </a:rPr>
              <a:t>ó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000" b="1" spc="-3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szolgá</a:t>
            </a:r>
            <a:r>
              <a:rPr sz="2000" b="1" spc="-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tatáso</a:t>
            </a:r>
            <a:r>
              <a:rPr sz="2000" b="1" spc="-20" dirty="0">
                <a:solidFill>
                  <a:srgbClr val="FF0066"/>
                </a:solidFill>
                <a:latin typeface="Arial"/>
                <a:cs typeface="Arial"/>
              </a:rPr>
              <a:t>k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hoz?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at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áz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sok</a:t>
            </a:r>
            <a:r>
              <a:rPr sz="1800" spc="1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–</a:t>
            </a:r>
            <a:r>
              <a:rPr sz="1800" spc="-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es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tleír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sokk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l,</a:t>
            </a:r>
            <a:r>
              <a:rPr sz="1800" spc="2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kez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sekk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l,</a:t>
            </a:r>
            <a:r>
              <a:rPr sz="1800" spc="1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mó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osító</a:t>
            </a:r>
            <a:r>
              <a:rPr sz="1800" spc="1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formác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ókk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 </a:t>
            </a:r>
            <a:r>
              <a:rPr sz="1800" spc="-60" dirty="0">
                <a:solidFill>
                  <a:srgbClr val="3366CC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ásm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dzsm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nt,</a:t>
            </a:r>
            <a:r>
              <a:rPr sz="1800" spc="1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szak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rtők,</a:t>
            </a:r>
            <a:r>
              <a:rPr sz="1800" spc="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sp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ci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sták,</a:t>
            </a:r>
            <a:r>
              <a:rPr sz="1800" spc="1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g</a:t>
            </a:r>
            <a:r>
              <a:rPr sz="1800" spc="-30" dirty="0">
                <a:solidFill>
                  <a:srgbClr val="3366CC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ak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rl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tok</a:t>
            </a:r>
            <a:r>
              <a:rPr sz="1800" spc="4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rtál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n K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ü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lső</a:t>
            </a:r>
            <a:r>
              <a:rPr sz="1800" spc="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forrás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k b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é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í</a:t>
            </a:r>
            <a:r>
              <a:rPr sz="1800" spc="5" dirty="0">
                <a:solidFill>
                  <a:srgbClr val="3366CC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ése</a:t>
            </a:r>
            <a:r>
              <a:rPr sz="1800" spc="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a sz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á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tatás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413384" marR="1196975">
              <a:lnSpc>
                <a:spcPct val="100000"/>
              </a:lnSpc>
              <a:spcBef>
                <a:spcPts val="865"/>
              </a:spcBef>
            </a:pP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res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si</a:t>
            </a:r>
            <a:r>
              <a:rPr sz="1800" spc="1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filter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k s</a:t>
            </a:r>
            <a:r>
              <a:rPr sz="1800" spc="5" dirty="0">
                <a:solidFill>
                  <a:srgbClr val="3366CC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rat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ai</a:t>
            </a:r>
            <a:r>
              <a:rPr sz="1800" spc="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ka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maz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sa,</a:t>
            </a:r>
            <a:r>
              <a:rPr sz="1800" spc="2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szak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rtői</a:t>
            </a:r>
            <a:r>
              <a:rPr sz="1800" spc="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ker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sés, e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g</a:t>
            </a:r>
            <a:r>
              <a:rPr sz="1800" spc="-25" dirty="0">
                <a:solidFill>
                  <a:srgbClr val="3366CC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üttműk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ö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s,</a:t>
            </a:r>
            <a:r>
              <a:rPr sz="1800" spc="4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me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tor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s,</a:t>
            </a:r>
            <a:r>
              <a:rPr sz="1800" spc="1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sp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ci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zá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ó</a:t>
            </a:r>
            <a:r>
              <a:rPr sz="1800" spc="-10" dirty="0">
                <a:solidFill>
                  <a:srgbClr val="3366CC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366CC"/>
                </a:solidFill>
                <a:latin typeface="Arial"/>
                <a:cs typeface="Arial"/>
              </a:rPr>
              <a:t>ás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67310">
              <a:lnSpc>
                <a:spcPct val="100000"/>
              </a:lnSpc>
            </a:pP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Kön</a:t>
            </a:r>
            <a:r>
              <a:rPr sz="2000" b="1" spc="-30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r>
              <a:rPr sz="2000" b="1" spc="-25" dirty="0">
                <a:solidFill>
                  <a:srgbClr val="FF0066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táros,</a:t>
            </a:r>
            <a:r>
              <a:rPr sz="2000" b="1" spc="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r>
              <a:rPr sz="2000" b="1" spc="-10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nt</a:t>
            </a:r>
            <a:r>
              <a:rPr sz="2000" b="1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infor</a:t>
            </a:r>
            <a:r>
              <a:rPr sz="2000" b="1" spc="-10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ációs</a:t>
            </a:r>
            <a:r>
              <a:rPr sz="2000" b="1" spc="-4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mentor</a:t>
            </a:r>
            <a:r>
              <a:rPr sz="2000" b="1" spc="-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és</a:t>
            </a:r>
            <a:r>
              <a:rPr sz="2000" b="1" spc="-2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FF0066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ebsze</a:t>
            </a:r>
            <a:r>
              <a:rPr sz="2000" b="1" spc="-15" dirty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ke</a:t>
            </a:r>
            <a:r>
              <a:rPr sz="2000" b="1" spc="-10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0066"/>
                </a:solidFill>
                <a:latin typeface="Arial"/>
                <a:cs typeface="Arial"/>
              </a:rPr>
              <a:t>ztő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3212" y="1093850"/>
            <a:ext cx="3170174" cy="2258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78835" marR="5080" indent="815340">
              <a:lnSpc>
                <a:spcPct val="100000"/>
              </a:lnSpc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Nem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kum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nt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m,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 pr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bl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é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közpo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tú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z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ol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ál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at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á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1043" y="3514080"/>
            <a:ext cx="262636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u="sng" spc="-10" dirty="0">
                <a:solidFill>
                  <a:srgbClr val="FF0066"/>
                </a:solidFill>
                <a:latin typeface="Arial"/>
                <a:cs typeface="Arial"/>
                <a:hlinkClick r:id="rId5"/>
              </a:rPr>
              <a:t>http:</a:t>
            </a:r>
            <a:r>
              <a:rPr sz="1000" u="sng" spc="-5" dirty="0">
                <a:solidFill>
                  <a:srgbClr val="FF0066"/>
                </a:solidFill>
                <a:latin typeface="Arial"/>
                <a:cs typeface="Arial"/>
                <a:hlinkClick r:id="rId5"/>
              </a:rPr>
              <a:t>/</a:t>
            </a:r>
            <a:r>
              <a:rPr sz="1000" u="sng" spc="-10" dirty="0">
                <a:solidFill>
                  <a:srgbClr val="FF0066"/>
                </a:solidFill>
                <a:latin typeface="Arial"/>
                <a:cs typeface="Arial"/>
                <a:hlinkClick r:id="rId5"/>
              </a:rPr>
              <a:t>/</a:t>
            </a:r>
            <a:r>
              <a:rPr sz="1000" u="sng" spc="-5" dirty="0">
                <a:solidFill>
                  <a:srgbClr val="FF0066"/>
                </a:solidFill>
                <a:latin typeface="Arial"/>
                <a:cs typeface="Arial"/>
                <a:hlinkClick r:id="rId5"/>
              </a:rPr>
              <a:t>r</a:t>
            </a:r>
            <a:r>
              <a:rPr sz="1000" u="sng" spc="-15" dirty="0">
                <a:solidFill>
                  <a:srgbClr val="FF0066"/>
                </a:solidFill>
                <a:latin typeface="Arial"/>
                <a:cs typeface="Arial"/>
                <a:hlinkClick r:id="rId5"/>
              </a:rPr>
              <a:t>e</a:t>
            </a:r>
            <a:r>
              <a:rPr sz="1000" u="sng" dirty="0">
                <a:solidFill>
                  <a:srgbClr val="FF0066"/>
                </a:solidFill>
                <a:latin typeface="Arial"/>
                <a:cs typeface="Arial"/>
                <a:hlinkClick r:id="rId5"/>
              </a:rPr>
              <a:t>s</a:t>
            </a:r>
            <a:r>
              <a:rPr sz="1000" u="sng" spc="-15" dirty="0">
                <a:solidFill>
                  <a:srgbClr val="FF0066"/>
                </a:solidFill>
                <a:latin typeface="Arial"/>
                <a:cs typeface="Arial"/>
                <a:hlinkClick r:id="rId5"/>
              </a:rPr>
              <a:t>ea</a:t>
            </a:r>
            <a:r>
              <a:rPr sz="1000" u="sng" spc="-5" dirty="0">
                <a:solidFill>
                  <a:srgbClr val="FF0066"/>
                </a:solidFill>
                <a:latin typeface="Arial"/>
                <a:cs typeface="Arial"/>
                <a:hlinkClick r:id="rId5"/>
              </a:rPr>
              <a:t>r</a:t>
            </a:r>
            <a:r>
              <a:rPr sz="1000" u="sng" dirty="0">
                <a:solidFill>
                  <a:srgbClr val="FF0066"/>
                </a:solidFill>
                <a:latin typeface="Arial"/>
                <a:cs typeface="Arial"/>
                <a:hlinkClick r:id="rId5"/>
              </a:rPr>
              <a:t>c</a:t>
            </a:r>
            <a:r>
              <a:rPr sz="1000" u="sng" spc="-10" dirty="0">
                <a:solidFill>
                  <a:srgbClr val="FF0066"/>
                </a:solidFill>
                <a:latin typeface="Arial"/>
                <a:cs typeface="Arial"/>
                <a:hlinkClick r:id="rId5"/>
              </a:rPr>
              <a:t>h.l</a:t>
            </a:r>
            <a:r>
              <a:rPr sz="1000" u="sng" spc="-15" dirty="0">
                <a:solidFill>
                  <a:srgbClr val="FF0066"/>
                </a:solidFill>
                <a:latin typeface="Arial"/>
                <a:cs typeface="Arial"/>
                <a:hlinkClick r:id="rId5"/>
              </a:rPr>
              <a:t>ib</a:t>
            </a:r>
            <a:r>
              <a:rPr sz="1000" u="sng" spc="-5" dirty="0">
                <a:solidFill>
                  <a:srgbClr val="FF0066"/>
                </a:solidFill>
                <a:latin typeface="Arial"/>
                <a:cs typeface="Arial"/>
                <a:hlinkClick r:id="rId5"/>
              </a:rPr>
              <a:t>r</a:t>
            </a:r>
            <a:r>
              <a:rPr sz="1000" u="sng" spc="-15" dirty="0">
                <a:solidFill>
                  <a:srgbClr val="FF0066"/>
                </a:solidFill>
                <a:latin typeface="Arial"/>
                <a:cs typeface="Arial"/>
                <a:hlinkClick r:id="rId5"/>
              </a:rPr>
              <a:t>a</a:t>
            </a:r>
            <a:r>
              <a:rPr sz="1000" u="sng" spc="-5" dirty="0">
                <a:solidFill>
                  <a:srgbClr val="FF0066"/>
                </a:solidFill>
                <a:latin typeface="Arial"/>
                <a:cs typeface="Arial"/>
                <a:hlinkClick r:id="rId5"/>
              </a:rPr>
              <a:t>r</a:t>
            </a:r>
            <a:r>
              <a:rPr sz="1000" u="sng" spc="-35" dirty="0">
                <a:solidFill>
                  <a:srgbClr val="FF0066"/>
                </a:solidFill>
                <a:latin typeface="Arial"/>
                <a:cs typeface="Arial"/>
                <a:hlinkClick r:id="rId5"/>
              </a:rPr>
              <a:t>y</a:t>
            </a:r>
            <a:r>
              <a:rPr sz="1000" u="sng" spc="-10" dirty="0">
                <a:solidFill>
                  <a:srgbClr val="FF0066"/>
                </a:solidFill>
                <a:latin typeface="Arial"/>
                <a:cs typeface="Arial"/>
                <a:hlinkClick r:id="rId5"/>
              </a:rPr>
              <a:t>.g</a:t>
            </a:r>
            <a:r>
              <a:rPr sz="1000" u="sng" dirty="0">
                <a:solidFill>
                  <a:srgbClr val="FF0066"/>
                </a:solidFill>
                <a:latin typeface="Arial"/>
                <a:cs typeface="Arial"/>
                <a:hlinkClick r:id="rId5"/>
              </a:rPr>
              <a:t>s</a:t>
            </a:r>
            <a:r>
              <a:rPr sz="1000" u="sng" spc="-10" dirty="0">
                <a:solidFill>
                  <a:srgbClr val="FF0066"/>
                </a:solidFill>
                <a:latin typeface="Arial"/>
                <a:cs typeface="Arial"/>
                <a:hlinkClick r:id="rId5"/>
              </a:rPr>
              <a:t>u.edu/</a:t>
            </a:r>
            <a:r>
              <a:rPr sz="1000" u="sng" dirty="0">
                <a:solidFill>
                  <a:srgbClr val="FF0066"/>
                </a:solidFill>
                <a:latin typeface="Arial"/>
                <a:cs typeface="Arial"/>
                <a:hlinkClick r:id="rId5"/>
              </a:rPr>
              <a:t>c</a:t>
            </a:r>
            <a:r>
              <a:rPr sz="1000" u="sng" spc="-10" dirty="0">
                <a:solidFill>
                  <a:srgbClr val="FF0066"/>
                </a:solidFill>
                <a:latin typeface="Arial"/>
                <a:cs typeface="Arial"/>
                <a:hlinkClick r:id="rId5"/>
              </a:rPr>
              <a:t>ontent.php?pid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20" dirty="0">
                <a:solidFill>
                  <a:srgbClr val="000066"/>
                </a:solidFill>
                <a:latin typeface="Arial"/>
                <a:cs typeface="Arial"/>
              </a:rPr>
              <a:t>=</a:t>
            </a:r>
            <a:r>
              <a:rPr sz="1000" spc="-10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r>
              <a:rPr sz="1000" spc="-15" dirty="0">
                <a:solidFill>
                  <a:srgbClr val="000066"/>
                </a:solidFill>
                <a:latin typeface="Arial"/>
                <a:cs typeface="Arial"/>
              </a:rPr>
              <a:t>5</a:t>
            </a:r>
            <a:r>
              <a:rPr sz="1000" spc="-10" dirty="0">
                <a:solidFill>
                  <a:srgbClr val="000066"/>
                </a:solidFill>
                <a:latin typeface="Arial"/>
                <a:cs typeface="Arial"/>
              </a:rPr>
              <a:t>7</a:t>
            </a:r>
            <a:r>
              <a:rPr sz="1000" spc="-15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r>
              <a:rPr sz="1000" spc="-10" dirty="0">
                <a:solidFill>
                  <a:srgbClr val="000066"/>
                </a:solidFill>
                <a:latin typeface="Arial"/>
                <a:cs typeface="Arial"/>
              </a:rPr>
              <a:t>1</a:t>
            </a:r>
            <a:r>
              <a:rPr sz="1000" spc="-20" dirty="0">
                <a:solidFill>
                  <a:srgbClr val="000066"/>
                </a:solidFill>
                <a:latin typeface="Arial"/>
                <a:cs typeface="Arial"/>
              </a:rPr>
              <a:t>&amp;</a:t>
            </a:r>
            <a:r>
              <a:rPr sz="10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000" spc="-10" dirty="0">
                <a:solidFill>
                  <a:srgbClr val="000066"/>
                </a:solidFill>
                <a:latin typeface="Arial"/>
                <a:cs typeface="Arial"/>
              </a:rPr>
              <a:t>id</a:t>
            </a:r>
            <a:r>
              <a:rPr sz="1000" spc="-20" dirty="0">
                <a:solidFill>
                  <a:srgbClr val="000066"/>
                </a:solidFill>
                <a:latin typeface="Arial"/>
                <a:cs typeface="Arial"/>
              </a:rPr>
              <a:t>=</a:t>
            </a:r>
            <a:r>
              <a:rPr sz="1000" spc="-10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r>
              <a:rPr sz="1000" spc="-15" dirty="0">
                <a:solidFill>
                  <a:srgbClr val="000066"/>
                </a:solidFill>
                <a:latin typeface="Arial"/>
                <a:cs typeface="Arial"/>
              </a:rPr>
              <a:t>9</a:t>
            </a:r>
            <a:r>
              <a:rPr sz="1000" spc="-10" dirty="0">
                <a:solidFill>
                  <a:srgbClr val="000066"/>
                </a:solidFill>
                <a:latin typeface="Arial"/>
                <a:cs typeface="Arial"/>
              </a:rPr>
              <a:t>0</a:t>
            </a:r>
            <a:r>
              <a:rPr sz="1000" spc="-15" dirty="0">
                <a:solidFill>
                  <a:srgbClr val="000066"/>
                </a:solidFill>
                <a:latin typeface="Arial"/>
                <a:cs typeface="Arial"/>
              </a:rPr>
              <a:t>0</a:t>
            </a:r>
            <a:r>
              <a:rPr sz="1000" spc="-10" dirty="0">
                <a:solidFill>
                  <a:srgbClr val="000066"/>
                </a:solidFill>
                <a:latin typeface="Arial"/>
                <a:cs typeface="Arial"/>
              </a:rPr>
              <a:t>53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164" rIns="0" bIns="0" rtlCol="0">
            <a:spAutoFit/>
          </a:bodyPr>
          <a:lstStyle/>
          <a:p>
            <a:pPr marL="3179445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Új m</a:t>
            </a:r>
            <a:r>
              <a:rPr sz="3200" spc="-15" dirty="0">
                <a:latin typeface="Arial"/>
                <a:cs typeface="Arial"/>
              </a:rPr>
              <a:t>ó</a:t>
            </a:r>
            <a:r>
              <a:rPr sz="3200" dirty="0">
                <a:latin typeface="Arial"/>
                <a:cs typeface="Arial"/>
              </a:rPr>
              <a:t>dszerek: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ért</a:t>
            </a:r>
            <a:r>
              <a:rPr sz="3200" spc="-15" dirty="0">
                <a:latin typeface="Arial"/>
                <a:cs typeface="Arial"/>
              </a:rPr>
              <a:t>é</a:t>
            </a:r>
            <a:r>
              <a:rPr sz="3200" dirty="0">
                <a:latin typeface="Arial"/>
                <a:cs typeface="Arial"/>
              </a:rPr>
              <a:t>k </a:t>
            </a:r>
            <a:r>
              <a:rPr sz="3200" spc="-15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ozzáa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ás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7337" y="1019175"/>
            <a:ext cx="2621280" cy="552450"/>
          </a:xfrm>
          <a:custGeom>
            <a:avLst/>
            <a:gdLst/>
            <a:ahLst/>
            <a:cxnLst/>
            <a:rect l="l" t="t" r="r" b="b"/>
            <a:pathLst>
              <a:path w="2621280" h="552450">
                <a:moveTo>
                  <a:pt x="0" y="552450"/>
                </a:moveTo>
                <a:lnTo>
                  <a:pt x="2620899" y="552450"/>
                </a:lnTo>
                <a:lnTo>
                  <a:pt x="2620899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7337" y="1019175"/>
            <a:ext cx="2621280" cy="577850"/>
          </a:xfrm>
          <a:custGeom>
            <a:avLst/>
            <a:gdLst/>
            <a:ahLst/>
            <a:cxnLst/>
            <a:rect l="l" t="t" r="r" b="b"/>
            <a:pathLst>
              <a:path w="2621280" h="577850">
                <a:moveTo>
                  <a:pt x="0" y="577850"/>
                </a:moveTo>
                <a:lnTo>
                  <a:pt x="2620899" y="577850"/>
                </a:lnTo>
                <a:lnTo>
                  <a:pt x="2620899" y="0"/>
                </a:lnTo>
                <a:lnTo>
                  <a:pt x="0" y="0"/>
                </a:lnTo>
                <a:lnTo>
                  <a:pt x="0" y="57785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8777" y="1148714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9066" y="1062752"/>
            <a:ext cx="17951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Speciali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álódás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01975" y="1050925"/>
            <a:ext cx="2457450" cy="520700"/>
          </a:xfrm>
          <a:custGeom>
            <a:avLst/>
            <a:gdLst/>
            <a:ahLst/>
            <a:cxnLst/>
            <a:rect l="l" t="t" r="r" b="b"/>
            <a:pathLst>
              <a:path w="2457450" h="520700">
                <a:moveTo>
                  <a:pt x="0" y="520700"/>
                </a:moveTo>
                <a:lnTo>
                  <a:pt x="2457450" y="520700"/>
                </a:lnTo>
                <a:lnTo>
                  <a:pt x="2457450" y="0"/>
                </a:lnTo>
                <a:lnTo>
                  <a:pt x="0" y="0"/>
                </a:lnTo>
                <a:lnTo>
                  <a:pt x="0" y="52070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01975" y="1050925"/>
            <a:ext cx="2457450" cy="565150"/>
          </a:xfrm>
          <a:custGeom>
            <a:avLst/>
            <a:gdLst/>
            <a:ahLst/>
            <a:cxnLst/>
            <a:rect l="l" t="t" r="r" b="b"/>
            <a:pathLst>
              <a:path w="2457450" h="565150">
                <a:moveTo>
                  <a:pt x="0" y="565150"/>
                </a:moveTo>
                <a:lnTo>
                  <a:pt x="2457450" y="565150"/>
                </a:lnTo>
                <a:lnTo>
                  <a:pt x="2457450" y="0"/>
                </a:lnTo>
                <a:lnTo>
                  <a:pt x="0" y="0"/>
                </a:lnTo>
                <a:lnTo>
                  <a:pt x="0" y="56515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93414" y="1180464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4250" y="1094502"/>
            <a:ext cx="145415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Szinte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izálás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6225" y="1571625"/>
            <a:ext cx="2625725" cy="2847975"/>
          </a:xfrm>
          <a:custGeom>
            <a:avLst/>
            <a:gdLst/>
            <a:ahLst/>
            <a:cxnLst/>
            <a:rect l="l" t="t" r="r" b="b"/>
            <a:pathLst>
              <a:path w="2625725" h="2847975">
                <a:moveTo>
                  <a:pt x="0" y="2847975"/>
                </a:moveTo>
                <a:lnTo>
                  <a:pt x="2625725" y="2847975"/>
                </a:lnTo>
                <a:lnTo>
                  <a:pt x="2625725" y="0"/>
                </a:lnTo>
                <a:lnTo>
                  <a:pt x="0" y="0"/>
                </a:lnTo>
                <a:lnTo>
                  <a:pt x="0" y="2847975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6225" y="1571625"/>
            <a:ext cx="2625725" cy="2847975"/>
          </a:xfrm>
          <a:custGeom>
            <a:avLst/>
            <a:gdLst/>
            <a:ahLst/>
            <a:cxnLst/>
            <a:rect l="l" t="t" r="r" b="b"/>
            <a:pathLst>
              <a:path w="2625725" h="2847975">
                <a:moveTo>
                  <a:pt x="0" y="2847975"/>
                </a:moveTo>
                <a:lnTo>
                  <a:pt x="2625725" y="2847975"/>
                </a:lnTo>
                <a:lnTo>
                  <a:pt x="2625725" y="0"/>
                </a:lnTo>
                <a:lnTo>
                  <a:pt x="0" y="0"/>
                </a:lnTo>
                <a:lnTo>
                  <a:pt x="0" y="2847975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4888" y="1642419"/>
            <a:ext cx="2377440" cy="272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Spec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is</a:t>
            </a:r>
            <a:r>
              <a:rPr sz="1800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kü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ső tudástárak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és tudás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mek</a:t>
            </a:r>
            <a:r>
              <a:rPr sz="18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bev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nása megh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tározott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cé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 va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y ko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krét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kmai fela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athoz</a:t>
            </a:r>
            <a:endParaRPr sz="1800">
              <a:latin typeface="Arial"/>
              <a:cs typeface="Arial"/>
            </a:endParaRPr>
          </a:p>
          <a:p>
            <a:pPr marL="12700" marR="40640">
              <a:lnSpc>
                <a:spcPct val="100000"/>
              </a:lnSpc>
            </a:pP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Az alka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mas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tartalmak sze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ektál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sa</a:t>
            </a:r>
            <a:endParaRPr sz="1800">
              <a:latin typeface="Arial"/>
              <a:cs typeface="Arial"/>
            </a:endParaRPr>
          </a:p>
          <a:p>
            <a:pPr marL="156210" indent="-143510">
              <a:lnSpc>
                <a:spcPct val="100000"/>
              </a:lnSpc>
              <a:buClr>
                <a:srgbClr val="000066"/>
              </a:buClr>
              <a:buFont typeface="Arial"/>
              <a:buChar char="•"/>
              <a:tabLst>
                <a:tab pos="156845" algn="l"/>
              </a:tabLst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Változ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sok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itor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zá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19501" y="1571625"/>
            <a:ext cx="2422525" cy="2847975"/>
          </a:xfrm>
          <a:custGeom>
            <a:avLst/>
            <a:gdLst/>
            <a:ahLst/>
            <a:cxnLst/>
            <a:rect l="l" t="t" r="r" b="b"/>
            <a:pathLst>
              <a:path w="2422525" h="2847975">
                <a:moveTo>
                  <a:pt x="0" y="2847975"/>
                </a:moveTo>
                <a:lnTo>
                  <a:pt x="2422525" y="2847975"/>
                </a:lnTo>
                <a:lnTo>
                  <a:pt x="2422525" y="0"/>
                </a:lnTo>
                <a:lnTo>
                  <a:pt x="0" y="0"/>
                </a:lnTo>
                <a:lnTo>
                  <a:pt x="0" y="2847975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19501" y="1571625"/>
            <a:ext cx="2422525" cy="2847975"/>
          </a:xfrm>
          <a:custGeom>
            <a:avLst/>
            <a:gdLst/>
            <a:ahLst/>
            <a:cxnLst/>
            <a:rect l="l" t="t" r="r" b="b"/>
            <a:pathLst>
              <a:path w="2422525" h="2847975">
                <a:moveTo>
                  <a:pt x="0" y="2847975"/>
                </a:moveTo>
                <a:lnTo>
                  <a:pt x="2422525" y="2847975"/>
                </a:lnTo>
                <a:lnTo>
                  <a:pt x="2422525" y="0"/>
                </a:lnTo>
                <a:lnTo>
                  <a:pt x="0" y="0"/>
                </a:lnTo>
                <a:lnTo>
                  <a:pt x="0" y="2847975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98622" y="1642419"/>
            <a:ext cx="2179320" cy="2449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Összev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és kom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ni</a:t>
            </a:r>
            <a:r>
              <a:rPr sz="18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akr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 szerte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zó ko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ce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ci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ó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kat 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ohe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egé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sszé</a:t>
            </a:r>
            <a:endParaRPr sz="1800">
              <a:latin typeface="Arial"/>
              <a:cs typeface="Arial"/>
            </a:endParaRPr>
          </a:p>
          <a:p>
            <a:pPr marL="12700" marR="254635">
              <a:lnSpc>
                <a:spcPct val="100000"/>
              </a:lnSpc>
            </a:pP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1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nő 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ka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mas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tarta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mak 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iz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sa</a:t>
            </a:r>
            <a:r>
              <a:rPr sz="1800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i h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tra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26150" y="4572000"/>
            <a:ext cx="2838450" cy="727075"/>
          </a:xfrm>
          <a:custGeom>
            <a:avLst/>
            <a:gdLst/>
            <a:ahLst/>
            <a:cxnLst/>
            <a:rect l="l" t="t" r="r" b="b"/>
            <a:pathLst>
              <a:path w="2838450" h="727075">
                <a:moveTo>
                  <a:pt x="0" y="727075"/>
                </a:moveTo>
                <a:lnTo>
                  <a:pt x="2838450" y="727075"/>
                </a:lnTo>
                <a:lnTo>
                  <a:pt x="2838450" y="0"/>
                </a:lnTo>
                <a:lnTo>
                  <a:pt x="0" y="0"/>
                </a:lnTo>
                <a:lnTo>
                  <a:pt x="0" y="727075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26150" y="4572000"/>
            <a:ext cx="2838450" cy="727075"/>
          </a:xfrm>
          <a:custGeom>
            <a:avLst/>
            <a:gdLst/>
            <a:ahLst/>
            <a:cxnLst/>
            <a:rect l="l" t="t" r="r" b="b"/>
            <a:pathLst>
              <a:path w="2838450" h="727075">
                <a:moveTo>
                  <a:pt x="0" y="727075"/>
                </a:moveTo>
                <a:lnTo>
                  <a:pt x="2838450" y="727075"/>
                </a:lnTo>
                <a:lnTo>
                  <a:pt x="2838450" y="0"/>
                </a:lnTo>
                <a:lnTo>
                  <a:pt x="0" y="0"/>
                </a:lnTo>
                <a:lnTo>
                  <a:pt x="0" y="727075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17590" y="4732020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448805" y="4646946"/>
            <a:ext cx="162433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Szele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tált fol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óir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tcik</a:t>
            </a:r>
            <a:r>
              <a:rPr sz="2000" spc="10" dirty="0">
                <a:solidFill>
                  <a:srgbClr val="0000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ek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67425" y="3673475"/>
            <a:ext cx="2809875" cy="746125"/>
          </a:xfrm>
          <a:custGeom>
            <a:avLst/>
            <a:gdLst/>
            <a:ahLst/>
            <a:cxnLst/>
            <a:rect l="l" t="t" r="r" b="b"/>
            <a:pathLst>
              <a:path w="2809875" h="746125">
                <a:moveTo>
                  <a:pt x="0" y="746125"/>
                </a:moveTo>
                <a:lnTo>
                  <a:pt x="2809875" y="746125"/>
                </a:lnTo>
                <a:lnTo>
                  <a:pt x="2809875" y="0"/>
                </a:lnTo>
                <a:lnTo>
                  <a:pt x="0" y="0"/>
                </a:lnTo>
                <a:lnTo>
                  <a:pt x="0" y="746125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67425" y="3673475"/>
            <a:ext cx="2809875" cy="746125"/>
          </a:xfrm>
          <a:custGeom>
            <a:avLst/>
            <a:gdLst/>
            <a:ahLst/>
            <a:cxnLst/>
            <a:rect l="l" t="t" r="r" b="b"/>
            <a:pathLst>
              <a:path w="2809875" h="746125">
                <a:moveTo>
                  <a:pt x="0" y="746125"/>
                </a:moveTo>
                <a:lnTo>
                  <a:pt x="2809875" y="746125"/>
                </a:lnTo>
                <a:lnTo>
                  <a:pt x="2809875" y="0"/>
                </a:lnTo>
                <a:lnTo>
                  <a:pt x="0" y="0"/>
                </a:lnTo>
                <a:lnTo>
                  <a:pt x="0" y="746125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58865" y="3822827"/>
            <a:ext cx="11430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490208" y="3744650"/>
            <a:ext cx="229806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szer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zett áttek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é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sek</a:t>
            </a:r>
            <a:r>
              <a:rPr sz="1800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66"/>
                </a:solidFill>
                <a:latin typeface="Arial"/>
                <a:cs typeface="Arial"/>
              </a:rPr>
              <a:t>(</a:t>
            </a:r>
            <a:r>
              <a:rPr sz="1400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000066"/>
                </a:solidFill>
                <a:latin typeface="Arial"/>
                <a:cs typeface="Arial"/>
              </a:rPr>
              <a:t>mm</a:t>
            </a:r>
            <a:r>
              <a:rPr sz="1400" dirty="0">
                <a:solidFill>
                  <a:srgbClr val="000066"/>
                </a:solidFill>
                <a:latin typeface="Arial"/>
                <a:cs typeface="Arial"/>
              </a:rPr>
              <a:t>arie</a:t>
            </a:r>
            <a:r>
              <a:rPr sz="1400" spc="-1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000066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42025" y="2863850"/>
            <a:ext cx="2838450" cy="641350"/>
          </a:xfrm>
          <a:custGeom>
            <a:avLst/>
            <a:gdLst/>
            <a:ahLst/>
            <a:cxnLst/>
            <a:rect l="l" t="t" r="r" b="b"/>
            <a:pathLst>
              <a:path w="2838450" h="641350">
                <a:moveTo>
                  <a:pt x="0" y="641350"/>
                </a:moveTo>
                <a:lnTo>
                  <a:pt x="2838450" y="641350"/>
                </a:lnTo>
                <a:lnTo>
                  <a:pt x="2838450" y="0"/>
                </a:lnTo>
                <a:lnTo>
                  <a:pt x="0" y="0"/>
                </a:lnTo>
                <a:lnTo>
                  <a:pt x="0" y="64135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42025" y="2863850"/>
            <a:ext cx="2838450" cy="641350"/>
          </a:xfrm>
          <a:custGeom>
            <a:avLst/>
            <a:gdLst/>
            <a:ahLst/>
            <a:cxnLst/>
            <a:rect l="l" t="t" r="r" b="b"/>
            <a:pathLst>
              <a:path w="2838450" h="641350">
                <a:moveTo>
                  <a:pt x="0" y="641350"/>
                </a:moveTo>
                <a:lnTo>
                  <a:pt x="2838450" y="641350"/>
                </a:lnTo>
                <a:lnTo>
                  <a:pt x="2838450" y="0"/>
                </a:lnTo>
                <a:lnTo>
                  <a:pt x="0" y="0"/>
                </a:lnTo>
                <a:lnTo>
                  <a:pt x="0" y="64135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33465" y="3023870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464553" y="2938161"/>
            <a:ext cx="216027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>
                <a:solidFill>
                  <a:srgbClr val="000066"/>
                </a:solidFill>
                <a:latin typeface="Arial"/>
                <a:cs typeface="Arial"/>
              </a:rPr>
              <a:t>Eviden</a:t>
            </a:r>
            <a:r>
              <a:rPr sz="2000" i="1" spc="10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000" i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66"/>
                </a:solidFill>
                <a:latin typeface="Arial"/>
                <a:cs typeface="Arial"/>
              </a:rPr>
              <a:t>ba</a:t>
            </a:r>
            <a:r>
              <a:rPr sz="2000" i="1" spc="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000066"/>
                </a:solidFill>
                <a:latin typeface="Arial"/>
                <a:cs typeface="Arial"/>
              </a:rPr>
              <a:t>ed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fo</a:t>
            </a:r>
            <a:r>
              <a:rPr sz="2000" spc="-10" dirty="0">
                <a:solidFill>
                  <a:srgbClr val="000066"/>
                </a:solidFill>
                <a:latin typeface="Arial"/>
                <a:cs typeface="Arial"/>
              </a:rPr>
              <a:t>ly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óirat</a:t>
            </a:r>
            <a:r>
              <a:rPr sz="200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abstra</a:t>
            </a:r>
            <a:r>
              <a:rPr sz="2000" spc="5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tok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16625" y="2120900"/>
            <a:ext cx="2847975" cy="641350"/>
          </a:xfrm>
          <a:custGeom>
            <a:avLst/>
            <a:gdLst/>
            <a:ahLst/>
            <a:cxnLst/>
            <a:rect l="l" t="t" r="r" b="b"/>
            <a:pathLst>
              <a:path w="2847975" h="641350">
                <a:moveTo>
                  <a:pt x="0" y="641350"/>
                </a:moveTo>
                <a:lnTo>
                  <a:pt x="2847975" y="641350"/>
                </a:lnTo>
                <a:lnTo>
                  <a:pt x="2847975" y="0"/>
                </a:lnTo>
                <a:lnTo>
                  <a:pt x="0" y="0"/>
                </a:lnTo>
                <a:lnTo>
                  <a:pt x="0" y="6413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16625" y="2120900"/>
            <a:ext cx="2847975" cy="641350"/>
          </a:xfrm>
          <a:custGeom>
            <a:avLst/>
            <a:gdLst/>
            <a:ahLst/>
            <a:cxnLst/>
            <a:rect l="l" t="t" r="r" b="b"/>
            <a:pathLst>
              <a:path w="2847975" h="641350">
                <a:moveTo>
                  <a:pt x="0" y="641350"/>
                </a:moveTo>
                <a:lnTo>
                  <a:pt x="2847975" y="641350"/>
                </a:lnTo>
                <a:lnTo>
                  <a:pt x="2847975" y="0"/>
                </a:lnTo>
                <a:lnTo>
                  <a:pt x="0" y="0"/>
                </a:lnTo>
                <a:lnTo>
                  <a:pt x="0" y="64135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08065" y="2280920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439280" y="2195084"/>
            <a:ext cx="183515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Eviden</a:t>
            </a:r>
            <a:r>
              <a:rPr sz="2000" i="1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sz="2000" i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kiadván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ok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038850" y="1216025"/>
            <a:ext cx="2857500" cy="755650"/>
          </a:xfrm>
          <a:custGeom>
            <a:avLst/>
            <a:gdLst/>
            <a:ahLst/>
            <a:cxnLst/>
            <a:rect l="l" t="t" r="r" b="b"/>
            <a:pathLst>
              <a:path w="2857500" h="755650">
                <a:moveTo>
                  <a:pt x="0" y="755650"/>
                </a:moveTo>
                <a:lnTo>
                  <a:pt x="2857500" y="755650"/>
                </a:lnTo>
                <a:lnTo>
                  <a:pt x="2857500" y="0"/>
                </a:lnTo>
                <a:lnTo>
                  <a:pt x="0" y="0"/>
                </a:lnTo>
                <a:lnTo>
                  <a:pt x="0" y="75565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38850" y="1216025"/>
            <a:ext cx="2857500" cy="755650"/>
          </a:xfrm>
          <a:custGeom>
            <a:avLst/>
            <a:gdLst/>
            <a:ahLst/>
            <a:cxnLst/>
            <a:rect l="l" t="t" r="r" b="b"/>
            <a:pathLst>
              <a:path w="2857500" h="755650">
                <a:moveTo>
                  <a:pt x="0" y="755650"/>
                </a:moveTo>
                <a:lnTo>
                  <a:pt x="2857500" y="755650"/>
                </a:lnTo>
                <a:lnTo>
                  <a:pt x="2857500" y="0"/>
                </a:lnTo>
                <a:lnTo>
                  <a:pt x="0" y="0"/>
                </a:lnTo>
                <a:lnTo>
                  <a:pt x="0" y="75565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30290" y="1376044"/>
            <a:ext cx="126491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461505" y="1290082"/>
            <a:ext cx="197675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Számí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ógé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es dönté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támo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atás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47650" y="4600575"/>
            <a:ext cx="5172075" cy="549275"/>
          </a:xfrm>
          <a:custGeom>
            <a:avLst/>
            <a:gdLst/>
            <a:ahLst/>
            <a:cxnLst/>
            <a:rect l="l" t="t" r="r" b="b"/>
            <a:pathLst>
              <a:path w="5172075" h="549275">
                <a:moveTo>
                  <a:pt x="5172075" y="411988"/>
                </a:moveTo>
                <a:lnTo>
                  <a:pt x="0" y="411988"/>
                </a:lnTo>
                <a:lnTo>
                  <a:pt x="2586101" y="549275"/>
                </a:lnTo>
                <a:lnTo>
                  <a:pt x="5172075" y="411988"/>
                </a:lnTo>
                <a:close/>
              </a:path>
              <a:path w="5172075" h="549275">
                <a:moveTo>
                  <a:pt x="3879088" y="0"/>
                </a:moveTo>
                <a:lnTo>
                  <a:pt x="1292987" y="0"/>
                </a:lnTo>
                <a:lnTo>
                  <a:pt x="1292987" y="411988"/>
                </a:lnTo>
                <a:lnTo>
                  <a:pt x="3879088" y="411988"/>
                </a:lnTo>
                <a:lnTo>
                  <a:pt x="3879088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7650" y="4600575"/>
            <a:ext cx="5172075" cy="549275"/>
          </a:xfrm>
          <a:custGeom>
            <a:avLst/>
            <a:gdLst/>
            <a:ahLst/>
            <a:cxnLst/>
            <a:rect l="l" t="t" r="r" b="b"/>
            <a:pathLst>
              <a:path w="5172075" h="549275">
                <a:moveTo>
                  <a:pt x="0" y="411988"/>
                </a:moveTo>
                <a:lnTo>
                  <a:pt x="1292987" y="411988"/>
                </a:lnTo>
                <a:lnTo>
                  <a:pt x="1292987" y="0"/>
                </a:lnTo>
                <a:lnTo>
                  <a:pt x="3879088" y="0"/>
                </a:lnTo>
                <a:lnTo>
                  <a:pt x="3879088" y="411988"/>
                </a:lnTo>
                <a:lnTo>
                  <a:pt x="5172075" y="411988"/>
                </a:lnTo>
                <a:lnTo>
                  <a:pt x="2586101" y="549275"/>
                </a:lnTo>
                <a:lnTo>
                  <a:pt x="0" y="411988"/>
                </a:lnTo>
                <a:close/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171826" y="4715692"/>
            <a:ext cx="13220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Mo</a:t>
            </a:r>
            <a:r>
              <a:rPr sz="1800" b="1" spc="5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izálá</a:t>
            </a:r>
            <a:r>
              <a:rPr sz="1800" b="1" spc="-10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197100" y="5562600"/>
            <a:ext cx="6743700" cy="1095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0" y="5241925"/>
            <a:ext cx="4854575" cy="1406525"/>
          </a:xfrm>
          <a:prstGeom prst="rect">
            <a:avLst/>
          </a:prstGeom>
          <a:solidFill>
            <a:srgbClr val="FF0066"/>
          </a:solidFill>
          <a:ln w="9525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88645" indent="-25844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az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alkalma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ható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ü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lső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olgáltatások</a:t>
            </a:r>
            <a:endParaRPr sz="2000">
              <a:latin typeface="Arial"/>
              <a:cs typeface="Arial"/>
            </a:endParaRPr>
          </a:p>
          <a:p>
            <a:pPr marL="588645" marR="238760" algn="ctr">
              <a:lnSpc>
                <a:spcPct val="88800"/>
              </a:lnSpc>
              <a:spcBef>
                <a:spcPts val="72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ap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lása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helyi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ze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be,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helyi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zer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kihelyezé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web k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ín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ere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2239</Words>
  <Application>Microsoft Office PowerPoint</Application>
  <PresentationFormat>Diavetítés a képernyőre (4:3 oldalarány)</PresentationFormat>
  <Paragraphs>317</Paragraphs>
  <Slides>28</Slides>
  <Notes>28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Office Theme</vt:lpstr>
      <vt:lpstr>PowerPoint-bemutató</vt:lpstr>
      <vt:lpstr>ÁTTEKINTÉS</vt:lpstr>
      <vt:lpstr>„Átkonfigurálás”</vt:lpstr>
      <vt:lpstr>PowerPoint-bemutató</vt:lpstr>
      <vt:lpstr>Új generációhoz kapcsolódó„invázió”</vt:lpstr>
      <vt:lpstr>PowerPoint-bemutató</vt:lpstr>
      <vt:lpstr>PowerPoint-bemutató</vt:lpstr>
      <vt:lpstr>Nem dokumentum, hanem problémaközpontú szolgáltatás</vt:lpstr>
      <vt:lpstr>Új módszerek: érték hozzáadás</vt:lpstr>
      <vt:lpstr>Paradigma váltás?</vt:lpstr>
      <vt:lpstr>PowerPoint-bemutató</vt:lpstr>
      <vt:lpstr>PowerPoint-bemutató</vt:lpstr>
      <vt:lpstr>„Next generation” – OCLC stratégiák és technológiák</vt:lpstr>
      <vt:lpstr>PowerPoint-bemutató</vt:lpstr>
      <vt:lpstr>PowerPoint-bemutató</vt:lpstr>
      <vt:lpstr>PowerPoint-bemutató</vt:lpstr>
      <vt:lpstr>PowerPoint-bemutató</vt:lpstr>
      <vt:lpstr>A „web-scale” – hálózati kooperáció és termékstruktúra</vt:lpstr>
      <vt:lpstr>PowerPoint-bemutató</vt:lpstr>
      <vt:lpstr>Hogyan reagál a felhasználó és a könyvtár az új lehetőségekre?</vt:lpstr>
      <vt:lpstr>Az információszállítás új dimenziói</vt:lpstr>
      <vt:lpstr>Az információszállítás mobilon</vt:lpstr>
      <vt:lpstr>Keresés fejlődése – újszerű szokások</vt:lpstr>
      <vt:lpstr>PowerPoint-bemutató</vt:lpstr>
      <vt:lpstr>Felhasználó és könyvtáros szerepváltozás</vt:lpstr>
      <vt:lpstr>PowerPoint-bemutató</vt:lpstr>
      <vt:lpstr>Megoldásaink…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Könyvtári invázió felhőben és mobilon</dc:title>
  <dc:creator>Horváth Zoltánné</dc:creator>
  <cp:lastModifiedBy>Nagy Zsuzsanna</cp:lastModifiedBy>
  <cp:revision>3</cp:revision>
  <dcterms:created xsi:type="dcterms:W3CDTF">2019-04-26T09:16:27Z</dcterms:created>
  <dcterms:modified xsi:type="dcterms:W3CDTF">2019-04-29T08:31:09Z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2011-10-26T00:00:00Z</vt:filetime>
  </property>
  <property fmtid="{D5CDD505-2E9C-101B-9397-08002B2CF9AE}" pid="3" name="LastSaved">
    <vt:filetime>2019-04-26T00:00:00Z</vt:filetime>
  </property>
</Properties>
</file>