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 bookmarkIdSeed="3">
  <p:sldMasterIdLst>
    <p:sldMasterId id="2147483709" r:id="rId1"/>
  </p:sldMasterIdLst>
  <p:notesMasterIdLst>
    <p:notesMasterId r:id="rId40"/>
  </p:notesMasterIdLst>
  <p:handoutMasterIdLst>
    <p:handoutMasterId r:id="rId41"/>
  </p:handoutMasterIdLst>
  <p:sldIdLst>
    <p:sldId id="259" r:id="rId2"/>
    <p:sldId id="481" r:id="rId3"/>
    <p:sldId id="528" r:id="rId4"/>
    <p:sldId id="484" r:id="rId5"/>
    <p:sldId id="497" r:id="rId6"/>
    <p:sldId id="518" r:id="rId7"/>
    <p:sldId id="427" r:id="rId8"/>
    <p:sldId id="539" r:id="rId9"/>
    <p:sldId id="531" r:id="rId10"/>
    <p:sldId id="536" r:id="rId11"/>
    <p:sldId id="483" r:id="rId12"/>
    <p:sldId id="516" r:id="rId13"/>
    <p:sldId id="510" r:id="rId14"/>
    <p:sldId id="509" r:id="rId15"/>
    <p:sldId id="501" r:id="rId16"/>
    <p:sldId id="506" r:id="rId17"/>
    <p:sldId id="505" r:id="rId18"/>
    <p:sldId id="526" r:id="rId19"/>
    <p:sldId id="468" r:id="rId20"/>
    <p:sldId id="530" r:id="rId21"/>
    <p:sldId id="447" r:id="rId22"/>
    <p:sldId id="465" r:id="rId23"/>
    <p:sldId id="421" r:id="rId24"/>
    <p:sldId id="524" r:id="rId25"/>
    <p:sldId id="431" r:id="rId26"/>
    <p:sldId id="445" r:id="rId27"/>
    <p:sldId id="450" r:id="rId28"/>
    <p:sldId id="456" r:id="rId29"/>
    <p:sldId id="435" r:id="rId30"/>
    <p:sldId id="381" r:id="rId31"/>
    <p:sldId id="476" r:id="rId32"/>
    <p:sldId id="537" r:id="rId33"/>
    <p:sldId id="403" r:id="rId34"/>
    <p:sldId id="492" r:id="rId35"/>
    <p:sldId id="490" r:id="rId36"/>
    <p:sldId id="472" r:id="rId37"/>
    <p:sldId id="477" r:id="rId38"/>
    <p:sldId id="538" r:id="rId39"/>
  </p:sldIdLst>
  <p:sldSz cx="10080625" cy="7561263"/>
  <p:notesSz cx="6797675" cy="9928225"/>
  <p:custDataLst>
    <p:tags r:id="rId42"/>
  </p:custDataLst>
  <p:defaultTextStyle>
    <a:defPPr>
      <a:defRPr lang="de-DE"/>
    </a:defPPr>
    <a:lvl1pPr marL="0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76072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52144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28216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304288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880360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456432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032504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608576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8" orient="horz" pos="2382" userDrawn="1">
          <p15:clr>
            <a:srgbClr val="A4A3A4"/>
          </p15:clr>
        </p15:guide>
        <p15:guide id="17" pos="1792" userDrawn="1">
          <p15:clr>
            <a:srgbClr val="A4A3A4"/>
          </p15:clr>
        </p15:guide>
        <p15:guide id="23" orient="horz" pos="272" userDrawn="1">
          <p15:clr>
            <a:srgbClr val="A4A3A4"/>
          </p15:clr>
        </p15:guide>
        <p15:guide id="25" orient="horz" pos="567" userDrawn="1">
          <p15:clr>
            <a:srgbClr val="A4A3A4"/>
          </p15:clr>
        </p15:guide>
        <p15:guide id="26" orient="horz" pos="3856" userDrawn="1">
          <p15:clr>
            <a:srgbClr val="A4A3A4"/>
          </p15:clr>
        </p15:guide>
        <p15:guide id="27" orient="horz" pos="817" userDrawn="1">
          <p15:clr>
            <a:srgbClr val="A4A3A4"/>
          </p15:clr>
        </p15:guide>
        <p15:guide id="28" orient="horz" pos="2790" userDrawn="1">
          <p15:clr>
            <a:srgbClr val="A4A3A4"/>
          </p15:clr>
        </p15:guide>
        <p15:guide id="29" orient="horz" pos="4627" userDrawn="1">
          <p15:clr>
            <a:srgbClr val="A4A3A4"/>
          </p15:clr>
        </p15:guide>
        <p15:guide id="30" orient="horz" pos="4513" userDrawn="1">
          <p15:clr>
            <a:srgbClr val="A4A3A4"/>
          </p15:clr>
        </p15:guide>
        <p15:guide id="31" pos="1746" userDrawn="1">
          <p15:clr>
            <a:srgbClr val="A4A3A4"/>
          </p15:clr>
        </p15:guide>
        <p15:guide id="32" pos="1633" userDrawn="1">
          <p15:clr>
            <a:srgbClr val="A4A3A4"/>
          </p15:clr>
        </p15:guide>
        <p15:guide id="34" pos="6101" userDrawn="1">
          <p15:clr>
            <a:srgbClr val="A4A3A4"/>
          </p15:clr>
        </p15:guide>
        <p15:guide id="35" pos="4672" userDrawn="1">
          <p15:clr>
            <a:srgbClr val="A4A3A4"/>
          </p15:clr>
        </p15:guide>
        <p15:guide id="36" pos="4581" userDrawn="1">
          <p15:clr>
            <a:srgbClr val="A4A3A4"/>
          </p15:clr>
        </p15:guide>
        <p15:guide id="37" pos="3243" userDrawn="1">
          <p15:clr>
            <a:srgbClr val="A4A3A4"/>
          </p15:clr>
        </p15:guide>
        <p15:guide id="38" pos="313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  <p15:guide id="3" pos="299" userDrawn="1">
          <p15:clr>
            <a:srgbClr val="A4A3A4"/>
          </p15:clr>
        </p15:guide>
        <p15:guide id="4" pos="3983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Szerző" initials="S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3770"/>
    <a:srgbClr val="E20074"/>
    <a:srgbClr val="E20000"/>
    <a:srgbClr val="E5F1F5"/>
    <a:srgbClr val="1B4B73"/>
    <a:srgbClr val="00FFFF"/>
    <a:srgbClr val="992C99"/>
    <a:srgbClr val="FFFF99"/>
    <a:srgbClr val="4B4B4B"/>
    <a:srgbClr val="C4C4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25" autoAdjust="0"/>
    <p:restoredTop sz="94620" autoAdjust="0"/>
  </p:normalViewPr>
  <p:slideViewPr>
    <p:cSldViewPr snapToGrid="0" snapToObjects="1">
      <p:cViewPr varScale="1">
        <p:scale>
          <a:sx n="105" d="100"/>
          <a:sy n="105" d="100"/>
        </p:scale>
        <p:origin x="1704" y="108"/>
      </p:cViewPr>
      <p:guideLst>
        <p:guide orient="horz" pos="2382"/>
        <p:guide pos="1792"/>
        <p:guide orient="horz" pos="272"/>
        <p:guide orient="horz" pos="567"/>
        <p:guide orient="horz" pos="3856"/>
        <p:guide orient="horz" pos="817"/>
        <p:guide orient="horz" pos="2790"/>
        <p:guide orient="horz" pos="4627"/>
        <p:guide orient="horz" pos="4513"/>
        <p:guide pos="1746"/>
        <p:guide pos="1633"/>
        <p:guide pos="6101"/>
        <p:guide pos="4672"/>
        <p:guide pos="4581"/>
        <p:guide pos="3243"/>
        <p:guide pos="3130"/>
      </p:guideLst>
    </p:cSldViewPr>
  </p:slideViewPr>
  <p:outlineViewPr>
    <p:cViewPr>
      <p:scale>
        <a:sx n="33" d="100"/>
        <a:sy n="33" d="100"/>
      </p:scale>
      <p:origin x="0" y="-44973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6" d="100"/>
        <a:sy n="86" d="100"/>
      </p:scale>
      <p:origin x="0" y="-6632"/>
    </p:cViewPr>
  </p:sorterViewPr>
  <p:notesViewPr>
    <p:cSldViewPr snapToGrid="0" snapToObjects="1" showGuides="1">
      <p:cViewPr>
        <p:scale>
          <a:sx n="50" d="100"/>
          <a:sy n="50" d="100"/>
        </p:scale>
        <p:origin x="4688" y="1168"/>
      </p:cViewPr>
      <p:guideLst>
        <p:guide orient="horz" pos="3127"/>
        <p:guide pos="2141"/>
        <p:guide pos="299"/>
        <p:guide pos="3983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gs" Target="tags/tag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855015" y="9381000"/>
            <a:ext cx="467452" cy="304883"/>
          </a:xfrm>
          <a:prstGeom prst="rect">
            <a:avLst/>
          </a:prstGeom>
        </p:spPr>
        <p:txBody>
          <a:bodyPr vert="horz" lIns="0" tIns="45720" rIns="0" bIns="45720" rtlCol="0" anchor="b"/>
          <a:lstStyle>
            <a:lvl1pPr algn="r">
              <a:defRPr sz="1200"/>
            </a:lvl1pPr>
          </a:lstStyle>
          <a:p>
            <a:fld id="{A7E515CE-432D-4663-9EC7-909C3633A725}" type="slidenum">
              <a:rPr lang="de-DE" smtClean="0">
                <a:latin typeface="Tele-GroteskNor" pitchFamily="2" charset="0"/>
              </a:rPr>
              <a:pPr/>
              <a:t>‹#›</a:t>
            </a:fld>
            <a:endParaRPr lang="de-DE" dirty="0">
              <a:latin typeface="Tele-GroteskNor" pitchFamily="2" charset="0"/>
            </a:endParaRPr>
          </a:p>
        </p:txBody>
      </p:sp>
      <p:grpSp>
        <p:nvGrpSpPr>
          <p:cNvPr id="6" name="Gruppieren 31"/>
          <p:cNvGrpSpPr>
            <a:grpSpLocks noChangeAspect="1"/>
          </p:cNvGrpSpPr>
          <p:nvPr/>
        </p:nvGrpSpPr>
        <p:grpSpPr bwMode="auto">
          <a:xfrm>
            <a:off x="478356" y="261995"/>
            <a:ext cx="5806347" cy="280956"/>
            <a:chOff x="321317" y="6153149"/>
            <a:chExt cx="8498833" cy="371475"/>
          </a:xfrm>
        </p:grpSpPr>
        <p:sp>
          <p:nvSpPr>
            <p:cNvPr id="7" name="Freeform 9"/>
            <p:cNvSpPr>
              <a:spLocks noChangeAspect="1" noEditPoints="1"/>
            </p:cNvSpPr>
            <p:nvPr userDrawn="1"/>
          </p:nvSpPr>
          <p:spPr bwMode="auto">
            <a:xfrm>
              <a:off x="7309246" y="6310400"/>
              <a:ext cx="1510904" cy="120785"/>
            </a:xfrm>
            <a:custGeom>
              <a:avLst/>
              <a:gdLst/>
              <a:ahLst/>
              <a:cxnLst>
                <a:cxn ang="0">
                  <a:pos x="72" y="69"/>
                </a:cxn>
                <a:cxn ang="0">
                  <a:pos x="72" y="280"/>
                </a:cxn>
                <a:cxn ang="0">
                  <a:pos x="383" y="156"/>
                </a:cxn>
                <a:cxn ang="0">
                  <a:pos x="344" y="64"/>
                </a:cxn>
                <a:cxn ang="0">
                  <a:pos x="478" y="30"/>
                </a:cxn>
                <a:cxn ang="0">
                  <a:pos x="504" y="243"/>
                </a:cxn>
                <a:cxn ang="0">
                  <a:pos x="441" y="322"/>
                </a:cxn>
                <a:cxn ang="0">
                  <a:pos x="344" y="210"/>
                </a:cxn>
                <a:cxn ang="0">
                  <a:pos x="645" y="8"/>
                </a:cxn>
                <a:cxn ang="0">
                  <a:pos x="818" y="341"/>
                </a:cxn>
                <a:cxn ang="0">
                  <a:pos x="890" y="140"/>
                </a:cxn>
                <a:cxn ang="0">
                  <a:pos x="1034" y="280"/>
                </a:cxn>
                <a:cxn ang="0">
                  <a:pos x="1243" y="274"/>
                </a:cxn>
                <a:cxn ang="0">
                  <a:pos x="1162" y="284"/>
                </a:cxn>
                <a:cxn ang="0">
                  <a:pos x="1228" y="70"/>
                </a:cxn>
                <a:cxn ang="0">
                  <a:pos x="1091" y="8"/>
                </a:cxn>
                <a:cxn ang="0">
                  <a:pos x="1269" y="160"/>
                </a:cxn>
                <a:cxn ang="0">
                  <a:pos x="1382" y="341"/>
                </a:cxn>
                <a:cxn ang="0">
                  <a:pos x="1454" y="140"/>
                </a:cxn>
                <a:cxn ang="0">
                  <a:pos x="1598" y="280"/>
                </a:cxn>
                <a:cxn ang="0">
                  <a:pos x="1727" y="8"/>
                </a:cxn>
                <a:cxn ang="0">
                  <a:pos x="1828" y="341"/>
                </a:cxn>
                <a:cxn ang="0">
                  <a:pos x="2030" y="325"/>
                </a:cxn>
                <a:cxn ang="0">
                  <a:pos x="1980" y="367"/>
                </a:cxn>
                <a:cxn ang="0">
                  <a:pos x="2153" y="8"/>
                </a:cxn>
                <a:cxn ang="0">
                  <a:pos x="2418" y="236"/>
                </a:cxn>
                <a:cxn ang="0">
                  <a:pos x="2341" y="114"/>
                </a:cxn>
                <a:cxn ang="0">
                  <a:pos x="2698" y="212"/>
                </a:cxn>
                <a:cxn ang="0">
                  <a:pos x="2808" y="341"/>
                </a:cxn>
                <a:cxn ang="0">
                  <a:pos x="2524" y="341"/>
                </a:cxn>
                <a:cxn ang="0">
                  <a:pos x="2941" y="292"/>
                </a:cxn>
                <a:cxn ang="0">
                  <a:pos x="2924" y="197"/>
                </a:cxn>
                <a:cxn ang="0">
                  <a:pos x="3026" y="43"/>
                </a:cxn>
                <a:cxn ang="0">
                  <a:pos x="2905" y="65"/>
                </a:cxn>
                <a:cxn ang="0">
                  <a:pos x="3058" y="246"/>
                </a:cxn>
                <a:cxn ang="0">
                  <a:pos x="3331" y="341"/>
                </a:cxn>
                <a:cxn ang="0">
                  <a:pos x="3350" y="8"/>
                </a:cxn>
                <a:cxn ang="0">
                  <a:pos x="3672" y="8"/>
                </a:cxn>
                <a:cxn ang="0">
                  <a:pos x="3659" y="198"/>
                </a:cxn>
                <a:cxn ang="0">
                  <a:pos x="3459" y="341"/>
                </a:cxn>
                <a:cxn ang="0">
                  <a:pos x="3880" y="71"/>
                </a:cxn>
                <a:cxn ang="0">
                  <a:pos x="3732" y="8"/>
                </a:cxn>
                <a:cxn ang="0">
                  <a:pos x="3921" y="183"/>
                </a:cxn>
                <a:cxn ang="0">
                  <a:pos x="3979" y="341"/>
                </a:cxn>
                <a:cxn ang="0">
                  <a:pos x="3866" y="212"/>
                </a:cxn>
                <a:cxn ang="0">
                  <a:pos x="4103" y="284"/>
                </a:cxn>
                <a:cxn ang="0">
                  <a:pos x="4139" y="192"/>
                </a:cxn>
                <a:cxn ang="0">
                  <a:pos x="4173" y="134"/>
                </a:cxn>
                <a:cxn ang="0">
                  <a:pos x="4103" y="142"/>
                </a:cxn>
                <a:cxn ang="0">
                  <a:pos x="4247" y="46"/>
                </a:cxn>
                <a:cxn ang="0">
                  <a:pos x="4162" y="341"/>
                </a:cxn>
                <a:cxn ang="0">
                  <a:pos x="4395" y="341"/>
                </a:cxn>
                <a:cxn ang="0">
                  <a:pos x="4637" y="222"/>
                </a:cxn>
                <a:cxn ang="0">
                  <a:pos x="4528" y="127"/>
                </a:cxn>
                <a:cxn ang="0">
                  <a:pos x="4929" y="262"/>
                </a:cxn>
                <a:cxn ang="0">
                  <a:pos x="4842" y="280"/>
                </a:cxn>
                <a:cxn ang="0">
                  <a:pos x="5027" y="174"/>
                </a:cxn>
                <a:cxn ang="0">
                  <a:pos x="5078" y="341"/>
                </a:cxn>
                <a:cxn ang="0">
                  <a:pos x="5150" y="140"/>
                </a:cxn>
                <a:cxn ang="0">
                  <a:pos x="5294" y="280"/>
                </a:cxn>
                <a:cxn ang="0">
                  <a:pos x="5329" y="69"/>
                </a:cxn>
                <a:cxn ang="0">
                  <a:pos x="5481" y="341"/>
                </a:cxn>
                <a:cxn ang="0">
                  <a:pos x="5571" y="269"/>
                </a:cxn>
              </a:cxnLst>
              <a:rect l="0" t="0" r="r" b="b"/>
              <a:pathLst>
                <a:path w="5644" h="419">
                  <a:moveTo>
                    <a:pt x="0" y="341"/>
                  </a:moveTo>
                  <a:lnTo>
                    <a:pt x="0" y="8"/>
                  </a:lnTo>
                  <a:lnTo>
                    <a:pt x="213" y="8"/>
                  </a:lnTo>
                  <a:lnTo>
                    <a:pt x="213" y="69"/>
                  </a:lnTo>
                  <a:lnTo>
                    <a:pt x="72" y="69"/>
                  </a:lnTo>
                  <a:lnTo>
                    <a:pt x="72" y="140"/>
                  </a:lnTo>
                  <a:lnTo>
                    <a:pt x="200" y="140"/>
                  </a:lnTo>
                  <a:lnTo>
                    <a:pt x="200" y="198"/>
                  </a:lnTo>
                  <a:lnTo>
                    <a:pt x="72" y="198"/>
                  </a:lnTo>
                  <a:lnTo>
                    <a:pt x="72" y="280"/>
                  </a:lnTo>
                  <a:lnTo>
                    <a:pt x="216" y="280"/>
                  </a:lnTo>
                  <a:lnTo>
                    <a:pt x="216" y="341"/>
                  </a:lnTo>
                  <a:lnTo>
                    <a:pt x="0" y="341"/>
                  </a:lnTo>
                  <a:close/>
                  <a:moveTo>
                    <a:pt x="344" y="156"/>
                  </a:moveTo>
                  <a:lnTo>
                    <a:pt x="383" y="156"/>
                  </a:lnTo>
                  <a:cubicBezTo>
                    <a:pt x="405" y="156"/>
                    <a:pt x="420" y="151"/>
                    <a:pt x="428" y="142"/>
                  </a:cubicBezTo>
                  <a:cubicBezTo>
                    <a:pt x="435" y="134"/>
                    <a:pt x="438" y="123"/>
                    <a:pt x="438" y="109"/>
                  </a:cubicBezTo>
                  <a:cubicBezTo>
                    <a:pt x="438" y="92"/>
                    <a:pt x="433" y="79"/>
                    <a:pt x="421" y="71"/>
                  </a:cubicBezTo>
                  <a:cubicBezTo>
                    <a:pt x="414" y="67"/>
                    <a:pt x="402" y="64"/>
                    <a:pt x="385" y="64"/>
                  </a:cubicBezTo>
                  <a:lnTo>
                    <a:pt x="344" y="64"/>
                  </a:lnTo>
                  <a:lnTo>
                    <a:pt x="344" y="156"/>
                  </a:lnTo>
                  <a:close/>
                  <a:moveTo>
                    <a:pt x="273" y="341"/>
                  </a:moveTo>
                  <a:lnTo>
                    <a:pt x="273" y="8"/>
                  </a:lnTo>
                  <a:lnTo>
                    <a:pt x="401" y="8"/>
                  </a:lnTo>
                  <a:cubicBezTo>
                    <a:pt x="434" y="8"/>
                    <a:pt x="460" y="15"/>
                    <a:pt x="478" y="30"/>
                  </a:cubicBezTo>
                  <a:cubicBezTo>
                    <a:pt x="500" y="46"/>
                    <a:pt x="510" y="70"/>
                    <a:pt x="510" y="101"/>
                  </a:cubicBezTo>
                  <a:cubicBezTo>
                    <a:pt x="510" y="126"/>
                    <a:pt x="503" y="147"/>
                    <a:pt x="488" y="164"/>
                  </a:cubicBezTo>
                  <a:cubicBezTo>
                    <a:pt x="481" y="172"/>
                    <a:pt x="473" y="178"/>
                    <a:pt x="462" y="183"/>
                  </a:cubicBezTo>
                  <a:cubicBezTo>
                    <a:pt x="476" y="187"/>
                    <a:pt x="486" y="196"/>
                    <a:pt x="494" y="209"/>
                  </a:cubicBezTo>
                  <a:cubicBezTo>
                    <a:pt x="498" y="216"/>
                    <a:pt x="502" y="228"/>
                    <a:pt x="504" y="243"/>
                  </a:cubicBezTo>
                  <a:cubicBezTo>
                    <a:pt x="505" y="249"/>
                    <a:pt x="507" y="265"/>
                    <a:pt x="508" y="293"/>
                  </a:cubicBezTo>
                  <a:cubicBezTo>
                    <a:pt x="510" y="311"/>
                    <a:pt x="512" y="322"/>
                    <a:pt x="514" y="328"/>
                  </a:cubicBezTo>
                  <a:cubicBezTo>
                    <a:pt x="515" y="332"/>
                    <a:pt x="517" y="336"/>
                    <a:pt x="520" y="341"/>
                  </a:cubicBezTo>
                  <a:lnTo>
                    <a:pt x="446" y="341"/>
                  </a:lnTo>
                  <a:cubicBezTo>
                    <a:pt x="444" y="335"/>
                    <a:pt x="442" y="329"/>
                    <a:pt x="441" y="322"/>
                  </a:cubicBezTo>
                  <a:cubicBezTo>
                    <a:pt x="441" y="318"/>
                    <a:pt x="440" y="303"/>
                    <a:pt x="438" y="279"/>
                  </a:cubicBezTo>
                  <a:cubicBezTo>
                    <a:pt x="436" y="256"/>
                    <a:pt x="433" y="240"/>
                    <a:pt x="429" y="233"/>
                  </a:cubicBezTo>
                  <a:cubicBezTo>
                    <a:pt x="424" y="222"/>
                    <a:pt x="417" y="215"/>
                    <a:pt x="407" y="212"/>
                  </a:cubicBezTo>
                  <a:cubicBezTo>
                    <a:pt x="402" y="211"/>
                    <a:pt x="394" y="210"/>
                    <a:pt x="385" y="210"/>
                  </a:cubicBezTo>
                  <a:lnTo>
                    <a:pt x="344" y="210"/>
                  </a:lnTo>
                  <a:lnTo>
                    <a:pt x="344" y="341"/>
                  </a:lnTo>
                  <a:lnTo>
                    <a:pt x="273" y="341"/>
                  </a:lnTo>
                  <a:close/>
                  <a:moveTo>
                    <a:pt x="573" y="341"/>
                  </a:moveTo>
                  <a:lnTo>
                    <a:pt x="573" y="8"/>
                  </a:lnTo>
                  <a:lnTo>
                    <a:pt x="645" y="8"/>
                  </a:lnTo>
                  <a:lnTo>
                    <a:pt x="645" y="279"/>
                  </a:lnTo>
                  <a:lnTo>
                    <a:pt x="775" y="279"/>
                  </a:lnTo>
                  <a:lnTo>
                    <a:pt x="775" y="341"/>
                  </a:lnTo>
                  <a:lnTo>
                    <a:pt x="573" y="341"/>
                  </a:lnTo>
                  <a:close/>
                  <a:moveTo>
                    <a:pt x="818" y="341"/>
                  </a:moveTo>
                  <a:lnTo>
                    <a:pt x="818" y="8"/>
                  </a:lnTo>
                  <a:lnTo>
                    <a:pt x="1031" y="8"/>
                  </a:lnTo>
                  <a:lnTo>
                    <a:pt x="1031" y="69"/>
                  </a:lnTo>
                  <a:lnTo>
                    <a:pt x="890" y="69"/>
                  </a:lnTo>
                  <a:lnTo>
                    <a:pt x="890" y="140"/>
                  </a:lnTo>
                  <a:lnTo>
                    <a:pt x="1018" y="140"/>
                  </a:lnTo>
                  <a:lnTo>
                    <a:pt x="1018" y="198"/>
                  </a:lnTo>
                  <a:lnTo>
                    <a:pt x="890" y="198"/>
                  </a:lnTo>
                  <a:lnTo>
                    <a:pt x="890" y="280"/>
                  </a:lnTo>
                  <a:lnTo>
                    <a:pt x="1034" y="280"/>
                  </a:lnTo>
                  <a:lnTo>
                    <a:pt x="1034" y="341"/>
                  </a:lnTo>
                  <a:lnTo>
                    <a:pt x="818" y="341"/>
                  </a:lnTo>
                  <a:close/>
                  <a:moveTo>
                    <a:pt x="1162" y="284"/>
                  </a:moveTo>
                  <a:lnTo>
                    <a:pt x="1201" y="284"/>
                  </a:lnTo>
                  <a:cubicBezTo>
                    <a:pt x="1221" y="284"/>
                    <a:pt x="1235" y="280"/>
                    <a:pt x="1243" y="274"/>
                  </a:cubicBezTo>
                  <a:cubicBezTo>
                    <a:pt x="1253" y="265"/>
                    <a:pt x="1259" y="253"/>
                    <a:pt x="1259" y="238"/>
                  </a:cubicBezTo>
                  <a:cubicBezTo>
                    <a:pt x="1259" y="219"/>
                    <a:pt x="1252" y="206"/>
                    <a:pt x="1238" y="199"/>
                  </a:cubicBezTo>
                  <a:cubicBezTo>
                    <a:pt x="1230" y="194"/>
                    <a:pt x="1216" y="192"/>
                    <a:pt x="1198" y="192"/>
                  </a:cubicBezTo>
                  <a:lnTo>
                    <a:pt x="1162" y="192"/>
                  </a:lnTo>
                  <a:lnTo>
                    <a:pt x="1162" y="284"/>
                  </a:lnTo>
                  <a:close/>
                  <a:moveTo>
                    <a:pt x="1162" y="142"/>
                  </a:moveTo>
                  <a:lnTo>
                    <a:pt x="1194" y="142"/>
                  </a:lnTo>
                  <a:cubicBezTo>
                    <a:pt x="1212" y="142"/>
                    <a:pt x="1224" y="140"/>
                    <a:pt x="1232" y="134"/>
                  </a:cubicBezTo>
                  <a:cubicBezTo>
                    <a:pt x="1242" y="127"/>
                    <a:pt x="1247" y="116"/>
                    <a:pt x="1247" y="102"/>
                  </a:cubicBezTo>
                  <a:cubicBezTo>
                    <a:pt x="1247" y="87"/>
                    <a:pt x="1241" y="76"/>
                    <a:pt x="1228" y="70"/>
                  </a:cubicBezTo>
                  <a:cubicBezTo>
                    <a:pt x="1222" y="66"/>
                    <a:pt x="1210" y="64"/>
                    <a:pt x="1194" y="64"/>
                  </a:cubicBezTo>
                  <a:lnTo>
                    <a:pt x="1162" y="64"/>
                  </a:lnTo>
                  <a:lnTo>
                    <a:pt x="1162" y="142"/>
                  </a:lnTo>
                  <a:close/>
                  <a:moveTo>
                    <a:pt x="1091" y="341"/>
                  </a:moveTo>
                  <a:lnTo>
                    <a:pt x="1091" y="8"/>
                  </a:lnTo>
                  <a:lnTo>
                    <a:pt x="1209" y="8"/>
                  </a:lnTo>
                  <a:cubicBezTo>
                    <a:pt x="1233" y="8"/>
                    <a:pt x="1251" y="10"/>
                    <a:pt x="1264" y="14"/>
                  </a:cubicBezTo>
                  <a:cubicBezTo>
                    <a:pt x="1283" y="21"/>
                    <a:pt x="1296" y="31"/>
                    <a:pt x="1305" y="46"/>
                  </a:cubicBezTo>
                  <a:cubicBezTo>
                    <a:pt x="1313" y="59"/>
                    <a:pt x="1317" y="73"/>
                    <a:pt x="1317" y="89"/>
                  </a:cubicBezTo>
                  <a:cubicBezTo>
                    <a:pt x="1317" y="122"/>
                    <a:pt x="1301" y="145"/>
                    <a:pt x="1269" y="160"/>
                  </a:cubicBezTo>
                  <a:cubicBezTo>
                    <a:pt x="1310" y="174"/>
                    <a:pt x="1330" y="201"/>
                    <a:pt x="1330" y="243"/>
                  </a:cubicBezTo>
                  <a:cubicBezTo>
                    <a:pt x="1330" y="279"/>
                    <a:pt x="1317" y="306"/>
                    <a:pt x="1289" y="324"/>
                  </a:cubicBezTo>
                  <a:cubicBezTo>
                    <a:pt x="1272" y="335"/>
                    <a:pt x="1249" y="341"/>
                    <a:pt x="1221" y="341"/>
                  </a:cubicBezTo>
                  <a:lnTo>
                    <a:pt x="1091" y="341"/>
                  </a:lnTo>
                  <a:close/>
                  <a:moveTo>
                    <a:pt x="1382" y="341"/>
                  </a:moveTo>
                  <a:lnTo>
                    <a:pt x="1382" y="8"/>
                  </a:lnTo>
                  <a:lnTo>
                    <a:pt x="1595" y="8"/>
                  </a:lnTo>
                  <a:lnTo>
                    <a:pt x="1595" y="69"/>
                  </a:lnTo>
                  <a:lnTo>
                    <a:pt x="1454" y="69"/>
                  </a:lnTo>
                  <a:lnTo>
                    <a:pt x="1454" y="140"/>
                  </a:lnTo>
                  <a:lnTo>
                    <a:pt x="1583" y="140"/>
                  </a:lnTo>
                  <a:lnTo>
                    <a:pt x="1583" y="198"/>
                  </a:lnTo>
                  <a:lnTo>
                    <a:pt x="1454" y="198"/>
                  </a:lnTo>
                  <a:lnTo>
                    <a:pt x="1454" y="280"/>
                  </a:lnTo>
                  <a:lnTo>
                    <a:pt x="1598" y="280"/>
                  </a:lnTo>
                  <a:lnTo>
                    <a:pt x="1598" y="341"/>
                  </a:lnTo>
                  <a:lnTo>
                    <a:pt x="1382" y="341"/>
                  </a:lnTo>
                  <a:close/>
                  <a:moveTo>
                    <a:pt x="1655" y="341"/>
                  </a:moveTo>
                  <a:lnTo>
                    <a:pt x="1655" y="8"/>
                  </a:lnTo>
                  <a:lnTo>
                    <a:pt x="1727" y="8"/>
                  </a:lnTo>
                  <a:lnTo>
                    <a:pt x="1831" y="222"/>
                  </a:lnTo>
                  <a:lnTo>
                    <a:pt x="1831" y="8"/>
                  </a:lnTo>
                  <a:lnTo>
                    <a:pt x="1900" y="8"/>
                  </a:lnTo>
                  <a:lnTo>
                    <a:pt x="1900" y="341"/>
                  </a:lnTo>
                  <a:lnTo>
                    <a:pt x="1828" y="341"/>
                  </a:lnTo>
                  <a:lnTo>
                    <a:pt x="1723" y="127"/>
                  </a:lnTo>
                  <a:lnTo>
                    <a:pt x="1723" y="341"/>
                  </a:lnTo>
                  <a:lnTo>
                    <a:pt x="1655" y="341"/>
                  </a:lnTo>
                  <a:close/>
                  <a:moveTo>
                    <a:pt x="2030" y="269"/>
                  </a:moveTo>
                  <a:lnTo>
                    <a:pt x="2030" y="325"/>
                  </a:lnTo>
                  <a:cubicBezTo>
                    <a:pt x="2030" y="347"/>
                    <a:pt x="2027" y="364"/>
                    <a:pt x="2021" y="377"/>
                  </a:cubicBezTo>
                  <a:cubicBezTo>
                    <a:pt x="2016" y="388"/>
                    <a:pt x="2006" y="398"/>
                    <a:pt x="1992" y="407"/>
                  </a:cubicBezTo>
                  <a:cubicBezTo>
                    <a:pt x="1982" y="413"/>
                    <a:pt x="1970" y="417"/>
                    <a:pt x="1957" y="419"/>
                  </a:cubicBezTo>
                  <a:lnTo>
                    <a:pt x="1957" y="384"/>
                  </a:lnTo>
                  <a:cubicBezTo>
                    <a:pt x="1967" y="381"/>
                    <a:pt x="1975" y="376"/>
                    <a:pt x="1980" y="367"/>
                  </a:cubicBezTo>
                  <a:cubicBezTo>
                    <a:pt x="1985" y="360"/>
                    <a:pt x="1988" y="351"/>
                    <a:pt x="1988" y="341"/>
                  </a:cubicBezTo>
                  <a:lnTo>
                    <a:pt x="1957" y="341"/>
                  </a:lnTo>
                  <a:lnTo>
                    <a:pt x="1957" y="269"/>
                  </a:lnTo>
                  <a:lnTo>
                    <a:pt x="2030" y="269"/>
                  </a:lnTo>
                  <a:close/>
                  <a:moveTo>
                    <a:pt x="2153" y="8"/>
                  </a:moveTo>
                  <a:lnTo>
                    <a:pt x="2225" y="8"/>
                  </a:lnTo>
                  <a:lnTo>
                    <a:pt x="2265" y="236"/>
                  </a:lnTo>
                  <a:lnTo>
                    <a:pt x="2308" y="8"/>
                  </a:lnTo>
                  <a:lnTo>
                    <a:pt x="2376" y="8"/>
                  </a:lnTo>
                  <a:lnTo>
                    <a:pt x="2418" y="236"/>
                  </a:lnTo>
                  <a:lnTo>
                    <a:pt x="2459" y="8"/>
                  </a:lnTo>
                  <a:lnTo>
                    <a:pt x="2530" y="8"/>
                  </a:lnTo>
                  <a:lnTo>
                    <a:pt x="2455" y="341"/>
                  </a:lnTo>
                  <a:lnTo>
                    <a:pt x="2383" y="341"/>
                  </a:lnTo>
                  <a:lnTo>
                    <a:pt x="2341" y="114"/>
                  </a:lnTo>
                  <a:lnTo>
                    <a:pt x="2300" y="341"/>
                  </a:lnTo>
                  <a:lnTo>
                    <a:pt x="2228" y="341"/>
                  </a:lnTo>
                  <a:lnTo>
                    <a:pt x="2153" y="8"/>
                  </a:lnTo>
                  <a:close/>
                  <a:moveTo>
                    <a:pt x="2634" y="212"/>
                  </a:moveTo>
                  <a:lnTo>
                    <a:pt x="2698" y="212"/>
                  </a:lnTo>
                  <a:lnTo>
                    <a:pt x="2666" y="97"/>
                  </a:lnTo>
                  <a:lnTo>
                    <a:pt x="2634" y="212"/>
                  </a:lnTo>
                  <a:close/>
                  <a:moveTo>
                    <a:pt x="2630" y="8"/>
                  </a:moveTo>
                  <a:lnTo>
                    <a:pt x="2703" y="8"/>
                  </a:lnTo>
                  <a:lnTo>
                    <a:pt x="2808" y="341"/>
                  </a:lnTo>
                  <a:lnTo>
                    <a:pt x="2734" y="341"/>
                  </a:lnTo>
                  <a:lnTo>
                    <a:pt x="2713" y="266"/>
                  </a:lnTo>
                  <a:lnTo>
                    <a:pt x="2618" y="266"/>
                  </a:lnTo>
                  <a:lnTo>
                    <a:pt x="2597" y="341"/>
                  </a:lnTo>
                  <a:lnTo>
                    <a:pt x="2524" y="341"/>
                  </a:lnTo>
                  <a:lnTo>
                    <a:pt x="2630" y="8"/>
                  </a:lnTo>
                  <a:close/>
                  <a:moveTo>
                    <a:pt x="2824" y="243"/>
                  </a:moveTo>
                  <a:lnTo>
                    <a:pt x="2896" y="243"/>
                  </a:lnTo>
                  <a:cubicBezTo>
                    <a:pt x="2898" y="256"/>
                    <a:pt x="2901" y="266"/>
                    <a:pt x="2905" y="272"/>
                  </a:cubicBezTo>
                  <a:cubicBezTo>
                    <a:pt x="2913" y="285"/>
                    <a:pt x="2925" y="292"/>
                    <a:pt x="2941" y="292"/>
                  </a:cubicBezTo>
                  <a:cubicBezTo>
                    <a:pt x="2956" y="292"/>
                    <a:pt x="2967" y="287"/>
                    <a:pt x="2974" y="279"/>
                  </a:cubicBezTo>
                  <a:cubicBezTo>
                    <a:pt x="2981" y="271"/>
                    <a:pt x="2985" y="262"/>
                    <a:pt x="2985" y="250"/>
                  </a:cubicBezTo>
                  <a:cubicBezTo>
                    <a:pt x="2985" y="238"/>
                    <a:pt x="2979" y="227"/>
                    <a:pt x="2968" y="218"/>
                  </a:cubicBezTo>
                  <a:cubicBezTo>
                    <a:pt x="2963" y="213"/>
                    <a:pt x="2956" y="210"/>
                    <a:pt x="2948" y="206"/>
                  </a:cubicBezTo>
                  <a:cubicBezTo>
                    <a:pt x="2946" y="205"/>
                    <a:pt x="2938" y="202"/>
                    <a:pt x="2924" y="197"/>
                  </a:cubicBezTo>
                  <a:cubicBezTo>
                    <a:pt x="2897" y="188"/>
                    <a:pt x="2877" y="178"/>
                    <a:pt x="2865" y="168"/>
                  </a:cubicBezTo>
                  <a:cubicBezTo>
                    <a:pt x="2840" y="149"/>
                    <a:pt x="2828" y="124"/>
                    <a:pt x="2828" y="93"/>
                  </a:cubicBezTo>
                  <a:cubicBezTo>
                    <a:pt x="2828" y="66"/>
                    <a:pt x="2837" y="45"/>
                    <a:pt x="2854" y="28"/>
                  </a:cubicBezTo>
                  <a:cubicBezTo>
                    <a:pt x="2872" y="9"/>
                    <a:pt x="2899" y="0"/>
                    <a:pt x="2932" y="0"/>
                  </a:cubicBezTo>
                  <a:cubicBezTo>
                    <a:pt x="2974" y="0"/>
                    <a:pt x="3005" y="14"/>
                    <a:pt x="3026" y="43"/>
                  </a:cubicBezTo>
                  <a:cubicBezTo>
                    <a:pt x="3035" y="56"/>
                    <a:pt x="3042" y="74"/>
                    <a:pt x="3045" y="95"/>
                  </a:cubicBezTo>
                  <a:lnTo>
                    <a:pt x="2975" y="95"/>
                  </a:lnTo>
                  <a:cubicBezTo>
                    <a:pt x="2973" y="83"/>
                    <a:pt x="2969" y="73"/>
                    <a:pt x="2963" y="67"/>
                  </a:cubicBezTo>
                  <a:cubicBezTo>
                    <a:pt x="2955" y="60"/>
                    <a:pt x="2945" y="57"/>
                    <a:pt x="2931" y="57"/>
                  </a:cubicBezTo>
                  <a:cubicBezTo>
                    <a:pt x="2920" y="57"/>
                    <a:pt x="2911" y="60"/>
                    <a:pt x="2905" y="65"/>
                  </a:cubicBezTo>
                  <a:cubicBezTo>
                    <a:pt x="2898" y="71"/>
                    <a:pt x="2894" y="80"/>
                    <a:pt x="2894" y="91"/>
                  </a:cubicBezTo>
                  <a:cubicBezTo>
                    <a:pt x="2894" y="103"/>
                    <a:pt x="2900" y="113"/>
                    <a:pt x="2911" y="121"/>
                  </a:cubicBezTo>
                  <a:cubicBezTo>
                    <a:pt x="2919" y="127"/>
                    <a:pt x="2935" y="134"/>
                    <a:pt x="2959" y="142"/>
                  </a:cubicBezTo>
                  <a:cubicBezTo>
                    <a:pt x="2987" y="151"/>
                    <a:pt x="3009" y="161"/>
                    <a:pt x="3024" y="174"/>
                  </a:cubicBezTo>
                  <a:cubicBezTo>
                    <a:pt x="3047" y="191"/>
                    <a:pt x="3058" y="215"/>
                    <a:pt x="3058" y="246"/>
                  </a:cubicBezTo>
                  <a:cubicBezTo>
                    <a:pt x="3058" y="276"/>
                    <a:pt x="3048" y="301"/>
                    <a:pt x="3027" y="319"/>
                  </a:cubicBezTo>
                  <a:cubicBezTo>
                    <a:pt x="3005" y="339"/>
                    <a:pt x="2976" y="349"/>
                    <a:pt x="2940" y="349"/>
                  </a:cubicBezTo>
                  <a:cubicBezTo>
                    <a:pt x="2897" y="349"/>
                    <a:pt x="2865" y="333"/>
                    <a:pt x="2844" y="300"/>
                  </a:cubicBezTo>
                  <a:cubicBezTo>
                    <a:pt x="2833" y="284"/>
                    <a:pt x="2826" y="265"/>
                    <a:pt x="2824" y="243"/>
                  </a:cubicBezTo>
                  <a:close/>
                  <a:moveTo>
                    <a:pt x="3331" y="341"/>
                  </a:moveTo>
                  <a:lnTo>
                    <a:pt x="3251" y="341"/>
                  </a:lnTo>
                  <a:lnTo>
                    <a:pt x="3160" y="8"/>
                  </a:lnTo>
                  <a:lnTo>
                    <a:pt x="3235" y="8"/>
                  </a:lnTo>
                  <a:lnTo>
                    <a:pt x="3293" y="248"/>
                  </a:lnTo>
                  <a:lnTo>
                    <a:pt x="3350" y="8"/>
                  </a:lnTo>
                  <a:lnTo>
                    <a:pt x="3423" y="8"/>
                  </a:lnTo>
                  <a:lnTo>
                    <a:pt x="3331" y="341"/>
                  </a:lnTo>
                  <a:close/>
                  <a:moveTo>
                    <a:pt x="3459" y="341"/>
                  </a:moveTo>
                  <a:lnTo>
                    <a:pt x="3459" y="8"/>
                  </a:lnTo>
                  <a:lnTo>
                    <a:pt x="3672" y="8"/>
                  </a:lnTo>
                  <a:lnTo>
                    <a:pt x="3672" y="69"/>
                  </a:lnTo>
                  <a:lnTo>
                    <a:pt x="3530" y="69"/>
                  </a:lnTo>
                  <a:lnTo>
                    <a:pt x="3530" y="140"/>
                  </a:lnTo>
                  <a:lnTo>
                    <a:pt x="3659" y="140"/>
                  </a:lnTo>
                  <a:lnTo>
                    <a:pt x="3659" y="198"/>
                  </a:lnTo>
                  <a:lnTo>
                    <a:pt x="3530" y="198"/>
                  </a:lnTo>
                  <a:lnTo>
                    <a:pt x="3530" y="280"/>
                  </a:lnTo>
                  <a:lnTo>
                    <a:pt x="3675" y="280"/>
                  </a:lnTo>
                  <a:lnTo>
                    <a:pt x="3675" y="341"/>
                  </a:lnTo>
                  <a:lnTo>
                    <a:pt x="3459" y="341"/>
                  </a:lnTo>
                  <a:close/>
                  <a:moveTo>
                    <a:pt x="3803" y="156"/>
                  </a:moveTo>
                  <a:lnTo>
                    <a:pt x="3842" y="156"/>
                  </a:lnTo>
                  <a:cubicBezTo>
                    <a:pt x="3864" y="156"/>
                    <a:pt x="3879" y="151"/>
                    <a:pt x="3887" y="142"/>
                  </a:cubicBezTo>
                  <a:cubicBezTo>
                    <a:pt x="3894" y="134"/>
                    <a:pt x="3897" y="123"/>
                    <a:pt x="3897" y="109"/>
                  </a:cubicBezTo>
                  <a:cubicBezTo>
                    <a:pt x="3897" y="92"/>
                    <a:pt x="3892" y="79"/>
                    <a:pt x="3880" y="71"/>
                  </a:cubicBezTo>
                  <a:cubicBezTo>
                    <a:pt x="3873" y="67"/>
                    <a:pt x="3861" y="64"/>
                    <a:pt x="3844" y="64"/>
                  </a:cubicBezTo>
                  <a:lnTo>
                    <a:pt x="3803" y="64"/>
                  </a:lnTo>
                  <a:lnTo>
                    <a:pt x="3803" y="156"/>
                  </a:lnTo>
                  <a:close/>
                  <a:moveTo>
                    <a:pt x="3732" y="341"/>
                  </a:moveTo>
                  <a:lnTo>
                    <a:pt x="3732" y="8"/>
                  </a:lnTo>
                  <a:lnTo>
                    <a:pt x="3860" y="8"/>
                  </a:lnTo>
                  <a:cubicBezTo>
                    <a:pt x="3893" y="8"/>
                    <a:pt x="3919" y="15"/>
                    <a:pt x="3937" y="30"/>
                  </a:cubicBezTo>
                  <a:cubicBezTo>
                    <a:pt x="3958" y="46"/>
                    <a:pt x="3969" y="70"/>
                    <a:pt x="3969" y="101"/>
                  </a:cubicBezTo>
                  <a:cubicBezTo>
                    <a:pt x="3969" y="126"/>
                    <a:pt x="3962" y="147"/>
                    <a:pt x="3947" y="164"/>
                  </a:cubicBezTo>
                  <a:cubicBezTo>
                    <a:pt x="3940" y="172"/>
                    <a:pt x="3932" y="178"/>
                    <a:pt x="3921" y="183"/>
                  </a:cubicBezTo>
                  <a:cubicBezTo>
                    <a:pt x="3935" y="187"/>
                    <a:pt x="3945" y="196"/>
                    <a:pt x="3953" y="209"/>
                  </a:cubicBezTo>
                  <a:cubicBezTo>
                    <a:pt x="3957" y="216"/>
                    <a:pt x="3961" y="228"/>
                    <a:pt x="3963" y="243"/>
                  </a:cubicBezTo>
                  <a:cubicBezTo>
                    <a:pt x="3964" y="249"/>
                    <a:pt x="3966" y="265"/>
                    <a:pt x="3967" y="293"/>
                  </a:cubicBezTo>
                  <a:cubicBezTo>
                    <a:pt x="3969" y="311"/>
                    <a:pt x="3971" y="322"/>
                    <a:pt x="3973" y="328"/>
                  </a:cubicBezTo>
                  <a:cubicBezTo>
                    <a:pt x="3974" y="332"/>
                    <a:pt x="3976" y="336"/>
                    <a:pt x="3979" y="341"/>
                  </a:cubicBezTo>
                  <a:lnTo>
                    <a:pt x="3905" y="341"/>
                  </a:lnTo>
                  <a:cubicBezTo>
                    <a:pt x="3903" y="335"/>
                    <a:pt x="3901" y="329"/>
                    <a:pt x="3900" y="322"/>
                  </a:cubicBezTo>
                  <a:cubicBezTo>
                    <a:pt x="3900" y="318"/>
                    <a:pt x="3899" y="303"/>
                    <a:pt x="3897" y="279"/>
                  </a:cubicBezTo>
                  <a:cubicBezTo>
                    <a:pt x="3895" y="256"/>
                    <a:pt x="3892" y="240"/>
                    <a:pt x="3888" y="233"/>
                  </a:cubicBezTo>
                  <a:cubicBezTo>
                    <a:pt x="3883" y="222"/>
                    <a:pt x="3876" y="215"/>
                    <a:pt x="3866" y="212"/>
                  </a:cubicBezTo>
                  <a:cubicBezTo>
                    <a:pt x="3861" y="211"/>
                    <a:pt x="3853" y="210"/>
                    <a:pt x="3844" y="210"/>
                  </a:cubicBezTo>
                  <a:lnTo>
                    <a:pt x="3803" y="210"/>
                  </a:lnTo>
                  <a:lnTo>
                    <a:pt x="3803" y="341"/>
                  </a:lnTo>
                  <a:lnTo>
                    <a:pt x="3732" y="341"/>
                  </a:lnTo>
                  <a:close/>
                  <a:moveTo>
                    <a:pt x="4103" y="284"/>
                  </a:moveTo>
                  <a:lnTo>
                    <a:pt x="4142" y="284"/>
                  </a:lnTo>
                  <a:cubicBezTo>
                    <a:pt x="4162" y="284"/>
                    <a:pt x="4176" y="280"/>
                    <a:pt x="4184" y="274"/>
                  </a:cubicBezTo>
                  <a:cubicBezTo>
                    <a:pt x="4195" y="265"/>
                    <a:pt x="4200" y="253"/>
                    <a:pt x="4200" y="238"/>
                  </a:cubicBezTo>
                  <a:cubicBezTo>
                    <a:pt x="4200" y="219"/>
                    <a:pt x="4193" y="206"/>
                    <a:pt x="4179" y="199"/>
                  </a:cubicBezTo>
                  <a:cubicBezTo>
                    <a:pt x="4171" y="194"/>
                    <a:pt x="4158" y="192"/>
                    <a:pt x="4139" y="192"/>
                  </a:cubicBezTo>
                  <a:lnTo>
                    <a:pt x="4103" y="192"/>
                  </a:lnTo>
                  <a:lnTo>
                    <a:pt x="4103" y="284"/>
                  </a:lnTo>
                  <a:close/>
                  <a:moveTo>
                    <a:pt x="4103" y="142"/>
                  </a:moveTo>
                  <a:lnTo>
                    <a:pt x="4135" y="142"/>
                  </a:lnTo>
                  <a:cubicBezTo>
                    <a:pt x="4153" y="142"/>
                    <a:pt x="4165" y="140"/>
                    <a:pt x="4173" y="134"/>
                  </a:cubicBezTo>
                  <a:cubicBezTo>
                    <a:pt x="4183" y="127"/>
                    <a:pt x="4188" y="116"/>
                    <a:pt x="4188" y="102"/>
                  </a:cubicBezTo>
                  <a:cubicBezTo>
                    <a:pt x="4188" y="87"/>
                    <a:pt x="4182" y="76"/>
                    <a:pt x="4170" y="70"/>
                  </a:cubicBezTo>
                  <a:cubicBezTo>
                    <a:pt x="4163" y="66"/>
                    <a:pt x="4152" y="64"/>
                    <a:pt x="4135" y="64"/>
                  </a:cubicBezTo>
                  <a:lnTo>
                    <a:pt x="4103" y="64"/>
                  </a:lnTo>
                  <a:lnTo>
                    <a:pt x="4103" y="142"/>
                  </a:lnTo>
                  <a:close/>
                  <a:moveTo>
                    <a:pt x="4032" y="341"/>
                  </a:moveTo>
                  <a:lnTo>
                    <a:pt x="4032" y="8"/>
                  </a:lnTo>
                  <a:lnTo>
                    <a:pt x="4151" y="8"/>
                  </a:lnTo>
                  <a:cubicBezTo>
                    <a:pt x="4174" y="8"/>
                    <a:pt x="4193" y="10"/>
                    <a:pt x="4205" y="14"/>
                  </a:cubicBezTo>
                  <a:cubicBezTo>
                    <a:pt x="4224" y="21"/>
                    <a:pt x="4238" y="31"/>
                    <a:pt x="4247" y="46"/>
                  </a:cubicBezTo>
                  <a:cubicBezTo>
                    <a:pt x="4255" y="59"/>
                    <a:pt x="4259" y="73"/>
                    <a:pt x="4259" y="89"/>
                  </a:cubicBezTo>
                  <a:cubicBezTo>
                    <a:pt x="4259" y="122"/>
                    <a:pt x="4243" y="145"/>
                    <a:pt x="4211" y="160"/>
                  </a:cubicBezTo>
                  <a:cubicBezTo>
                    <a:pt x="4251" y="174"/>
                    <a:pt x="4272" y="201"/>
                    <a:pt x="4272" y="243"/>
                  </a:cubicBezTo>
                  <a:cubicBezTo>
                    <a:pt x="4272" y="279"/>
                    <a:pt x="4258" y="306"/>
                    <a:pt x="4231" y="324"/>
                  </a:cubicBezTo>
                  <a:cubicBezTo>
                    <a:pt x="4214" y="335"/>
                    <a:pt x="4191" y="341"/>
                    <a:pt x="4162" y="341"/>
                  </a:cubicBezTo>
                  <a:lnTo>
                    <a:pt x="4032" y="341"/>
                  </a:lnTo>
                  <a:close/>
                  <a:moveTo>
                    <a:pt x="4323" y="341"/>
                  </a:moveTo>
                  <a:lnTo>
                    <a:pt x="4323" y="8"/>
                  </a:lnTo>
                  <a:lnTo>
                    <a:pt x="4395" y="8"/>
                  </a:lnTo>
                  <a:lnTo>
                    <a:pt x="4395" y="341"/>
                  </a:lnTo>
                  <a:lnTo>
                    <a:pt x="4323" y="341"/>
                  </a:lnTo>
                  <a:close/>
                  <a:moveTo>
                    <a:pt x="4460" y="341"/>
                  </a:moveTo>
                  <a:lnTo>
                    <a:pt x="4460" y="8"/>
                  </a:lnTo>
                  <a:lnTo>
                    <a:pt x="4532" y="8"/>
                  </a:lnTo>
                  <a:lnTo>
                    <a:pt x="4637" y="222"/>
                  </a:lnTo>
                  <a:lnTo>
                    <a:pt x="4637" y="8"/>
                  </a:lnTo>
                  <a:lnTo>
                    <a:pt x="4705" y="8"/>
                  </a:lnTo>
                  <a:lnTo>
                    <a:pt x="4705" y="341"/>
                  </a:lnTo>
                  <a:lnTo>
                    <a:pt x="4634" y="341"/>
                  </a:lnTo>
                  <a:lnTo>
                    <a:pt x="4528" y="127"/>
                  </a:lnTo>
                  <a:lnTo>
                    <a:pt x="4528" y="341"/>
                  </a:lnTo>
                  <a:lnTo>
                    <a:pt x="4460" y="341"/>
                  </a:lnTo>
                  <a:close/>
                  <a:moveTo>
                    <a:pt x="4842" y="280"/>
                  </a:moveTo>
                  <a:lnTo>
                    <a:pt x="4874" y="280"/>
                  </a:lnTo>
                  <a:cubicBezTo>
                    <a:pt x="4899" y="280"/>
                    <a:pt x="4918" y="274"/>
                    <a:pt x="4929" y="262"/>
                  </a:cubicBezTo>
                  <a:cubicBezTo>
                    <a:pt x="4947" y="243"/>
                    <a:pt x="4956" y="213"/>
                    <a:pt x="4956" y="173"/>
                  </a:cubicBezTo>
                  <a:cubicBezTo>
                    <a:pt x="4956" y="139"/>
                    <a:pt x="4948" y="113"/>
                    <a:pt x="4933" y="94"/>
                  </a:cubicBezTo>
                  <a:cubicBezTo>
                    <a:pt x="4920" y="77"/>
                    <a:pt x="4900" y="69"/>
                    <a:pt x="4872" y="69"/>
                  </a:cubicBezTo>
                  <a:lnTo>
                    <a:pt x="4842" y="69"/>
                  </a:lnTo>
                  <a:lnTo>
                    <a:pt x="4842" y="280"/>
                  </a:lnTo>
                  <a:close/>
                  <a:moveTo>
                    <a:pt x="4770" y="341"/>
                  </a:moveTo>
                  <a:lnTo>
                    <a:pt x="4770" y="8"/>
                  </a:lnTo>
                  <a:lnTo>
                    <a:pt x="4873" y="8"/>
                  </a:lnTo>
                  <a:cubicBezTo>
                    <a:pt x="4918" y="8"/>
                    <a:pt x="4954" y="20"/>
                    <a:pt x="4980" y="44"/>
                  </a:cubicBezTo>
                  <a:cubicBezTo>
                    <a:pt x="5011" y="73"/>
                    <a:pt x="5027" y="116"/>
                    <a:pt x="5027" y="174"/>
                  </a:cubicBezTo>
                  <a:cubicBezTo>
                    <a:pt x="5027" y="229"/>
                    <a:pt x="5012" y="272"/>
                    <a:pt x="4982" y="302"/>
                  </a:cubicBezTo>
                  <a:cubicBezTo>
                    <a:pt x="4966" y="319"/>
                    <a:pt x="4947" y="330"/>
                    <a:pt x="4926" y="335"/>
                  </a:cubicBezTo>
                  <a:cubicBezTo>
                    <a:pt x="4911" y="339"/>
                    <a:pt x="4893" y="341"/>
                    <a:pt x="4873" y="341"/>
                  </a:cubicBezTo>
                  <a:lnTo>
                    <a:pt x="4770" y="341"/>
                  </a:lnTo>
                  <a:close/>
                  <a:moveTo>
                    <a:pt x="5078" y="341"/>
                  </a:moveTo>
                  <a:lnTo>
                    <a:pt x="5078" y="8"/>
                  </a:lnTo>
                  <a:lnTo>
                    <a:pt x="5291" y="8"/>
                  </a:lnTo>
                  <a:lnTo>
                    <a:pt x="5291" y="69"/>
                  </a:lnTo>
                  <a:lnTo>
                    <a:pt x="5150" y="69"/>
                  </a:lnTo>
                  <a:lnTo>
                    <a:pt x="5150" y="140"/>
                  </a:lnTo>
                  <a:lnTo>
                    <a:pt x="5278" y="140"/>
                  </a:lnTo>
                  <a:lnTo>
                    <a:pt x="5278" y="198"/>
                  </a:lnTo>
                  <a:lnTo>
                    <a:pt x="5150" y="198"/>
                  </a:lnTo>
                  <a:lnTo>
                    <a:pt x="5150" y="280"/>
                  </a:lnTo>
                  <a:lnTo>
                    <a:pt x="5294" y="280"/>
                  </a:lnTo>
                  <a:lnTo>
                    <a:pt x="5294" y="341"/>
                  </a:lnTo>
                  <a:lnTo>
                    <a:pt x="5078" y="341"/>
                  </a:lnTo>
                  <a:close/>
                  <a:moveTo>
                    <a:pt x="5410" y="341"/>
                  </a:moveTo>
                  <a:lnTo>
                    <a:pt x="5410" y="69"/>
                  </a:lnTo>
                  <a:lnTo>
                    <a:pt x="5329" y="69"/>
                  </a:lnTo>
                  <a:lnTo>
                    <a:pt x="5329" y="8"/>
                  </a:lnTo>
                  <a:lnTo>
                    <a:pt x="5563" y="8"/>
                  </a:lnTo>
                  <a:lnTo>
                    <a:pt x="5563" y="69"/>
                  </a:lnTo>
                  <a:lnTo>
                    <a:pt x="5481" y="69"/>
                  </a:lnTo>
                  <a:lnTo>
                    <a:pt x="5481" y="341"/>
                  </a:lnTo>
                  <a:lnTo>
                    <a:pt x="5410" y="341"/>
                  </a:lnTo>
                  <a:close/>
                  <a:moveTo>
                    <a:pt x="5644" y="269"/>
                  </a:moveTo>
                  <a:lnTo>
                    <a:pt x="5644" y="341"/>
                  </a:lnTo>
                  <a:lnTo>
                    <a:pt x="5571" y="341"/>
                  </a:lnTo>
                  <a:lnTo>
                    <a:pt x="5571" y="269"/>
                  </a:lnTo>
                  <a:lnTo>
                    <a:pt x="5644" y="269"/>
                  </a:lnTo>
                  <a:close/>
                </a:path>
              </a:pathLst>
            </a:custGeom>
            <a:solidFill>
              <a:srgbClr val="E2007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  <p:sp>
          <p:nvSpPr>
            <p:cNvPr id="8" name="Freeform 5"/>
            <p:cNvSpPr>
              <a:spLocks noChangeAspect="1" noEditPoints="1"/>
            </p:cNvSpPr>
            <p:nvPr userDrawn="1"/>
          </p:nvSpPr>
          <p:spPr bwMode="auto">
            <a:xfrm>
              <a:off x="321317" y="6153149"/>
              <a:ext cx="760058" cy="371475"/>
            </a:xfrm>
            <a:custGeom>
              <a:avLst/>
              <a:gdLst/>
              <a:ahLst/>
              <a:cxnLst>
                <a:cxn ang="0">
                  <a:pos x="1" y="604"/>
                </a:cxn>
                <a:cxn ang="0">
                  <a:pos x="274" y="604"/>
                </a:cxn>
                <a:cxn ang="0">
                  <a:pos x="274" y="871"/>
                </a:cxn>
                <a:cxn ang="0">
                  <a:pos x="1" y="871"/>
                </a:cxn>
                <a:cxn ang="0">
                  <a:pos x="1" y="604"/>
                </a:cxn>
                <a:cxn ang="0">
                  <a:pos x="650" y="1032"/>
                </a:cxn>
                <a:cxn ang="0">
                  <a:pos x="688" y="1197"/>
                </a:cxn>
                <a:cxn ang="0">
                  <a:pos x="797" y="1237"/>
                </a:cxn>
                <a:cxn ang="0">
                  <a:pos x="875" y="1238"/>
                </a:cxn>
                <a:cxn ang="0">
                  <a:pos x="875" y="1313"/>
                </a:cxn>
                <a:cxn ang="0">
                  <a:pos x="219" y="1313"/>
                </a:cxn>
                <a:cxn ang="0">
                  <a:pos x="219" y="1238"/>
                </a:cxn>
                <a:cxn ang="0">
                  <a:pos x="335" y="1231"/>
                </a:cxn>
                <a:cxn ang="0">
                  <a:pos x="431" y="1144"/>
                </a:cxn>
                <a:cxn ang="0">
                  <a:pos x="442" y="1032"/>
                </a:cxn>
                <a:cxn ang="0">
                  <a:pos x="442" y="63"/>
                </a:cxn>
                <a:cxn ang="0">
                  <a:pos x="180" y="171"/>
                </a:cxn>
                <a:cxn ang="0">
                  <a:pos x="71" y="475"/>
                </a:cxn>
                <a:cxn ang="0">
                  <a:pos x="0" y="463"/>
                </a:cxn>
                <a:cxn ang="0">
                  <a:pos x="13" y="0"/>
                </a:cxn>
                <a:cxn ang="0">
                  <a:pos x="1081" y="0"/>
                </a:cxn>
                <a:cxn ang="0">
                  <a:pos x="1094" y="463"/>
                </a:cxn>
                <a:cxn ang="0">
                  <a:pos x="1023" y="475"/>
                </a:cxn>
                <a:cxn ang="0">
                  <a:pos x="913" y="171"/>
                </a:cxn>
                <a:cxn ang="0">
                  <a:pos x="650" y="63"/>
                </a:cxn>
                <a:cxn ang="0">
                  <a:pos x="650" y="1032"/>
                </a:cxn>
                <a:cxn ang="0">
                  <a:pos x="824" y="604"/>
                </a:cxn>
                <a:cxn ang="0">
                  <a:pos x="1096" y="604"/>
                </a:cxn>
                <a:cxn ang="0">
                  <a:pos x="1096" y="871"/>
                </a:cxn>
                <a:cxn ang="0">
                  <a:pos x="824" y="871"/>
                </a:cxn>
                <a:cxn ang="0">
                  <a:pos x="824" y="604"/>
                </a:cxn>
                <a:cxn ang="0">
                  <a:pos x="1641" y="604"/>
                </a:cxn>
                <a:cxn ang="0">
                  <a:pos x="1914" y="604"/>
                </a:cxn>
                <a:cxn ang="0">
                  <a:pos x="1914" y="871"/>
                </a:cxn>
                <a:cxn ang="0">
                  <a:pos x="1641" y="871"/>
                </a:cxn>
                <a:cxn ang="0">
                  <a:pos x="1641" y="604"/>
                </a:cxn>
                <a:cxn ang="0">
                  <a:pos x="2459" y="604"/>
                </a:cxn>
                <a:cxn ang="0">
                  <a:pos x="2731" y="604"/>
                </a:cxn>
                <a:cxn ang="0">
                  <a:pos x="2731" y="871"/>
                </a:cxn>
                <a:cxn ang="0">
                  <a:pos x="2459" y="871"/>
                </a:cxn>
                <a:cxn ang="0">
                  <a:pos x="2459" y="604"/>
                </a:cxn>
              </a:cxnLst>
              <a:rect l="0" t="0" r="r" b="b"/>
              <a:pathLst>
                <a:path w="2731" h="1313">
                  <a:moveTo>
                    <a:pt x="1" y="604"/>
                  </a:moveTo>
                  <a:lnTo>
                    <a:pt x="274" y="604"/>
                  </a:lnTo>
                  <a:lnTo>
                    <a:pt x="274" y="871"/>
                  </a:lnTo>
                  <a:lnTo>
                    <a:pt x="1" y="871"/>
                  </a:lnTo>
                  <a:lnTo>
                    <a:pt x="1" y="604"/>
                  </a:lnTo>
                  <a:close/>
                  <a:moveTo>
                    <a:pt x="650" y="1032"/>
                  </a:moveTo>
                  <a:cubicBezTo>
                    <a:pt x="650" y="1117"/>
                    <a:pt x="663" y="1171"/>
                    <a:pt x="688" y="1197"/>
                  </a:cubicBezTo>
                  <a:cubicBezTo>
                    <a:pt x="710" y="1218"/>
                    <a:pt x="746" y="1232"/>
                    <a:pt x="797" y="1237"/>
                  </a:cubicBezTo>
                  <a:cubicBezTo>
                    <a:pt x="813" y="1238"/>
                    <a:pt x="838" y="1238"/>
                    <a:pt x="875" y="1238"/>
                  </a:cubicBezTo>
                  <a:lnTo>
                    <a:pt x="875" y="1313"/>
                  </a:lnTo>
                  <a:lnTo>
                    <a:pt x="219" y="1313"/>
                  </a:lnTo>
                  <a:lnTo>
                    <a:pt x="219" y="1238"/>
                  </a:lnTo>
                  <a:cubicBezTo>
                    <a:pt x="271" y="1238"/>
                    <a:pt x="310" y="1236"/>
                    <a:pt x="335" y="1231"/>
                  </a:cubicBezTo>
                  <a:cubicBezTo>
                    <a:pt x="386" y="1221"/>
                    <a:pt x="418" y="1192"/>
                    <a:pt x="431" y="1144"/>
                  </a:cubicBezTo>
                  <a:cubicBezTo>
                    <a:pt x="438" y="1119"/>
                    <a:pt x="442" y="1082"/>
                    <a:pt x="442" y="1032"/>
                  </a:cubicBezTo>
                  <a:lnTo>
                    <a:pt x="442" y="63"/>
                  </a:lnTo>
                  <a:cubicBezTo>
                    <a:pt x="330" y="66"/>
                    <a:pt x="243" y="102"/>
                    <a:pt x="180" y="171"/>
                  </a:cubicBezTo>
                  <a:cubicBezTo>
                    <a:pt x="121" y="238"/>
                    <a:pt x="84" y="339"/>
                    <a:pt x="71" y="475"/>
                  </a:cubicBezTo>
                  <a:lnTo>
                    <a:pt x="0" y="463"/>
                  </a:lnTo>
                  <a:lnTo>
                    <a:pt x="13" y="0"/>
                  </a:lnTo>
                  <a:lnTo>
                    <a:pt x="1081" y="0"/>
                  </a:lnTo>
                  <a:lnTo>
                    <a:pt x="1094" y="463"/>
                  </a:lnTo>
                  <a:lnTo>
                    <a:pt x="1023" y="475"/>
                  </a:lnTo>
                  <a:cubicBezTo>
                    <a:pt x="1010" y="339"/>
                    <a:pt x="973" y="238"/>
                    <a:pt x="913" y="171"/>
                  </a:cubicBezTo>
                  <a:cubicBezTo>
                    <a:pt x="850" y="102"/>
                    <a:pt x="762" y="66"/>
                    <a:pt x="650" y="63"/>
                  </a:cubicBezTo>
                  <a:lnTo>
                    <a:pt x="650" y="1032"/>
                  </a:lnTo>
                  <a:close/>
                  <a:moveTo>
                    <a:pt x="824" y="604"/>
                  </a:moveTo>
                  <a:lnTo>
                    <a:pt x="1096" y="604"/>
                  </a:lnTo>
                  <a:lnTo>
                    <a:pt x="1096" y="871"/>
                  </a:lnTo>
                  <a:lnTo>
                    <a:pt x="824" y="871"/>
                  </a:lnTo>
                  <a:lnTo>
                    <a:pt x="824" y="604"/>
                  </a:lnTo>
                  <a:close/>
                  <a:moveTo>
                    <a:pt x="1641" y="604"/>
                  </a:moveTo>
                  <a:lnTo>
                    <a:pt x="1914" y="604"/>
                  </a:lnTo>
                  <a:lnTo>
                    <a:pt x="1914" y="871"/>
                  </a:lnTo>
                  <a:lnTo>
                    <a:pt x="1641" y="871"/>
                  </a:lnTo>
                  <a:lnTo>
                    <a:pt x="1641" y="604"/>
                  </a:lnTo>
                  <a:close/>
                  <a:moveTo>
                    <a:pt x="2459" y="604"/>
                  </a:moveTo>
                  <a:lnTo>
                    <a:pt x="2731" y="604"/>
                  </a:lnTo>
                  <a:lnTo>
                    <a:pt x="2731" y="871"/>
                  </a:lnTo>
                  <a:lnTo>
                    <a:pt x="2459" y="871"/>
                  </a:lnTo>
                  <a:lnTo>
                    <a:pt x="2459" y="604"/>
                  </a:lnTo>
                  <a:close/>
                </a:path>
              </a:pathLst>
            </a:custGeom>
            <a:solidFill>
              <a:srgbClr val="E20074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de-DE" sz="1800">
                <a:latin typeface="+mn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3313548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6950" y="403225"/>
            <a:ext cx="4803775" cy="3603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474589" y="4209154"/>
            <a:ext cx="5848498" cy="49744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Textmasterformate durch Klicken bearbeiten</a:t>
            </a:r>
          </a:p>
          <a:p>
            <a:pPr lvl="1"/>
            <a:r>
              <a:rPr lang="en-US"/>
              <a:t>Zweite Ebene</a:t>
            </a:r>
          </a:p>
          <a:p>
            <a:pPr lvl="2"/>
            <a:r>
              <a:rPr lang="en-US"/>
              <a:t>Dritte Ebene</a:t>
            </a:r>
          </a:p>
          <a:p>
            <a:pPr lvl="3"/>
            <a:r>
              <a:rPr lang="en-US"/>
              <a:t>Vierte Ebene</a:t>
            </a:r>
          </a:p>
          <a:p>
            <a:pPr lvl="4"/>
            <a:r>
              <a:rPr lang="en-US"/>
              <a:t>Fünfte Ebene</a:t>
            </a:r>
            <a:endParaRPr lang="en-US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855635" y="9381000"/>
            <a:ext cx="467452" cy="304883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>
              <a:defRPr sz="900">
                <a:latin typeface="Tele-GroteskNor" pitchFamily="2" charset="0"/>
              </a:defRPr>
            </a:lvl1pPr>
          </a:lstStyle>
          <a:p>
            <a:fld id="{76E97663-D53D-4421-A2F3-0C076A0529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344682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indent="0" algn="l" defTabSz="1152144" rtl="0" eaLnBrk="1" latinLnBrk="0" hangingPunct="1">
      <a:lnSpc>
        <a:spcPct val="90000"/>
      </a:lnSpc>
      <a:spcBef>
        <a:spcPts val="400"/>
      </a:spcBef>
      <a:buClr>
        <a:schemeClr val="tx2"/>
      </a:buClr>
      <a:buSzPct val="75000"/>
      <a:buFont typeface="Wingdings" pitchFamily="2" charset="2"/>
      <a:buNone/>
      <a:defRPr sz="1000" kern="1200">
        <a:solidFill>
          <a:schemeClr val="tx1"/>
        </a:solidFill>
        <a:latin typeface="Tele-GroteskFet" pitchFamily="2" charset="0"/>
        <a:ea typeface="+mn-ea"/>
        <a:cs typeface="+mn-cs"/>
      </a:defRPr>
    </a:lvl1pPr>
    <a:lvl2pPr marL="0" indent="0" algn="l" defTabSz="1152144" rtl="0" eaLnBrk="1" latinLnBrk="0" hangingPunct="1">
      <a:lnSpc>
        <a:spcPct val="90000"/>
      </a:lnSpc>
      <a:spcBef>
        <a:spcPts val="400"/>
      </a:spcBef>
      <a:buClr>
        <a:schemeClr val="tx2"/>
      </a:buClr>
      <a:buSzPct val="75000"/>
      <a:buFont typeface="Wingdings" pitchFamily="2" charset="2"/>
      <a:buNone/>
      <a:defRPr sz="1000" kern="1200">
        <a:solidFill>
          <a:schemeClr val="tx1"/>
        </a:solidFill>
        <a:latin typeface="Tele-GroteskNor" pitchFamily="2" charset="0"/>
        <a:ea typeface="+mn-ea"/>
        <a:cs typeface="+mn-cs"/>
      </a:defRPr>
    </a:lvl2pPr>
    <a:lvl3pPr marL="85725" indent="-85725" algn="l" defTabSz="1152144" rtl="0" eaLnBrk="1" latinLnBrk="0" hangingPunct="1">
      <a:lnSpc>
        <a:spcPct val="90000"/>
      </a:lnSpc>
      <a:spcBef>
        <a:spcPts val="400"/>
      </a:spcBef>
      <a:buClrTx/>
      <a:buSzPct val="70000"/>
      <a:buFont typeface="Wingdings 2" panose="05020102010507070707" pitchFamily="18" charset="2"/>
      <a:buChar char="¡"/>
      <a:defRPr sz="1000" kern="1200">
        <a:solidFill>
          <a:schemeClr val="tx1"/>
        </a:solidFill>
        <a:latin typeface="Tele-GroteskNor" pitchFamily="2" charset="0"/>
        <a:ea typeface="+mn-ea"/>
        <a:cs typeface="+mn-cs"/>
      </a:defRPr>
    </a:lvl3pPr>
    <a:lvl4pPr marL="180975" indent="-95250" algn="l" defTabSz="1152144" rtl="0" eaLnBrk="1" latinLnBrk="0" hangingPunct="1">
      <a:lnSpc>
        <a:spcPct val="90000"/>
      </a:lnSpc>
      <a:spcBef>
        <a:spcPts val="400"/>
      </a:spcBef>
      <a:buClrTx/>
      <a:buSzPct val="70000"/>
      <a:buFont typeface="Wingdings 2" panose="05020102010507070707" pitchFamily="18" charset="2"/>
      <a:buChar char="¡"/>
      <a:defRPr sz="1000" kern="1200">
        <a:solidFill>
          <a:schemeClr val="tx1"/>
        </a:solidFill>
        <a:latin typeface="Tele-GroteskNor" pitchFamily="2" charset="0"/>
        <a:ea typeface="+mn-ea"/>
        <a:cs typeface="+mn-cs"/>
      </a:defRPr>
    </a:lvl4pPr>
    <a:lvl5pPr marL="266700" indent="-85725" algn="l" defTabSz="1152144" rtl="0" eaLnBrk="1" latinLnBrk="0" hangingPunct="1">
      <a:lnSpc>
        <a:spcPct val="90000"/>
      </a:lnSpc>
      <a:spcBef>
        <a:spcPts val="400"/>
      </a:spcBef>
      <a:buClrTx/>
      <a:buSzPct val="70000"/>
      <a:buFont typeface="Wingdings 2" panose="05020102010507070707" pitchFamily="18" charset="2"/>
      <a:buChar char="¡"/>
      <a:defRPr sz="1000" kern="1200">
        <a:solidFill>
          <a:schemeClr val="tx1"/>
        </a:solidFill>
        <a:latin typeface="Tele-GroteskNor" pitchFamily="2" charset="0"/>
        <a:ea typeface="+mn-ea"/>
        <a:cs typeface="+mn-cs"/>
      </a:defRPr>
    </a:lvl5pPr>
    <a:lvl6pPr marL="2880360" algn="l" defTabSz="115214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56432" algn="l" defTabSz="115214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32504" algn="l" defTabSz="115214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608576" algn="l" defTabSz="115214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E97663-D53D-4421-A2F3-0C076A0529F5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7618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45300-06CA-40BE-9A9D-B151DEC6D99A}" type="slidenum">
              <a:rPr lang="hu-HU" smtClean="0"/>
              <a:pPr/>
              <a:t>35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97035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97663-D53D-4421-A2F3-0C076A0529F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3379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97663-D53D-4421-A2F3-0C076A0529F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385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45300-06CA-40BE-9A9D-B151DEC6D99A}" type="slidenum">
              <a:rPr lang="hu-HU" smtClean="0"/>
              <a:pPr/>
              <a:t>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35936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97663-D53D-4421-A2F3-0C076A0529F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428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97663-D53D-4421-A2F3-0C076A0529F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0173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97663-D53D-4421-A2F3-0C076A0529F5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2840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97663-D53D-4421-A2F3-0C076A0529F5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6505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E97663-D53D-4421-A2F3-0C076A0529F5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134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4.emf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15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2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16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3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1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5.jpeg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3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5.bin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6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1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9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20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2.emf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.emf"/><Relationship Id="rId5" Type="http://schemas.openxmlformats.org/officeDocument/2006/relationships/image" Target="../media/image5.emf"/><Relationship Id="rId4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5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21.bin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6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22.bin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7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23.bin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8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24.bin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9.xml"/><Relationship Id="rId1" Type="http://schemas.openxmlformats.org/officeDocument/2006/relationships/vmlDrawing" Target="../drawings/vmlDrawing25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25.bin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tags" Target="../tags/tag6.xml"/><Relationship Id="rId7" Type="http://schemas.openxmlformats.org/officeDocument/2006/relationships/oleObject" Target="../embeddings/oleObject4.bin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slideMaster" Target="../slideMasters/slideMaster1.xml"/><Relationship Id="rId11" Type="http://schemas.openxmlformats.org/officeDocument/2006/relationships/image" Target="../media/image4.emf"/><Relationship Id="rId5" Type="http://schemas.openxmlformats.org/officeDocument/2006/relationships/tags" Target="../tags/tag8.xml"/><Relationship Id="rId10" Type="http://schemas.openxmlformats.org/officeDocument/2006/relationships/image" Target="../media/image3.emf"/><Relationship Id="rId4" Type="http://schemas.openxmlformats.org/officeDocument/2006/relationships/tags" Target="../tags/tag7.xml"/><Relationship Id="rId9" Type="http://schemas.openxmlformats.org/officeDocument/2006/relationships/image" Target="../media/image6.jpe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7.png"/><Relationship Id="rId2" Type="http://schemas.openxmlformats.org/officeDocument/2006/relationships/tags" Target="../tags/tag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6.jpeg"/><Relationship Id="rId5" Type="http://schemas.openxmlformats.org/officeDocument/2006/relationships/image" Target="../media/image5.e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emf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1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1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9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1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0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14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1.jpe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magent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84115896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7068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3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058" name="Titelplatzhalter 1"/>
          <p:cNvSpPr>
            <a:spLocks noGrp="1"/>
          </p:cNvSpPr>
          <p:nvPr>
            <p:ph type="ctrTitle" hasCustomPrompt="1"/>
          </p:nvPr>
        </p:nvSpPr>
        <p:spPr bwMode="black">
          <a:xfrm>
            <a:off x="360000" y="1512000"/>
            <a:ext cx="9366613" cy="2558661"/>
          </a:xfrm>
        </p:spPr>
        <p:txBody>
          <a:bodyPr/>
          <a:lstStyle>
            <a:lvl1pPr>
              <a:defRPr sz="4800" baseline="0" smtClean="0">
                <a:solidFill>
                  <a:schemeClr val="bg1"/>
                </a:solidFill>
                <a:latin typeface="TeleGrotesk Headline Ultra" pitchFamily="2" charset="0"/>
              </a:defRPr>
            </a:lvl1pPr>
          </a:lstStyle>
          <a:p>
            <a:r>
              <a:rPr lang="en-US" dirty="0" err="1"/>
              <a:t>Telegrotesk</a:t>
            </a:r>
            <a:r>
              <a:rPr lang="en-US" dirty="0"/>
              <a:t> Headline (Ultra)</a:t>
            </a:r>
            <a:br>
              <a:rPr lang="en-US" dirty="0"/>
            </a:br>
            <a:r>
              <a:rPr lang="en-US" sz="4800" dirty="0">
                <a:latin typeface="TeleGrotesk Headline" pitchFamily="2" charset="0"/>
              </a:rPr>
              <a:t>Maximum of 3 lines</a:t>
            </a:r>
            <a:br>
              <a:rPr lang="en-US" sz="4800" dirty="0">
                <a:latin typeface="TeleGrotesk Headline" pitchFamily="2" charset="0"/>
              </a:rPr>
            </a:br>
            <a:r>
              <a:rPr lang="en-US" sz="4800" dirty="0">
                <a:latin typeface="TeleGrotesk Headline" pitchFamily="2" charset="0"/>
              </a:rPr>
              <a:t>40 (48) 66 PT</a:t>
            </a:r>
            <a:endParaRPr lang="en-US" dirty="0"/>
          </a:p>
        </p:txBody>
      </p:sp>
      <p:sp>
        <p:nvSpPr>
          <p:cNvPr id="45059" name="Textplatzhalter 2"/>
          <p:cNvSpPr>
            <a:spLocks noGrp="1"/>
          </p:cNvSpPr>
          <p:nvPr>
            <p:ph type="subTitle" idx="1" hasCustomPrompt="1"/>
          </p:nvPr>
        </p:nvSpPr>
        <p:spPr bwMode="black">
          <a:xfrm>
            <a:off x="361950" y="4505418"/>
            <a:ext cx="9364663" cy="384080"/>
          </a:xfrm>
        </p:spPr>
        <p:txBody>
          <a:bodyPr wrap="square">
            <a:spAutoFit/>
          </a:bodyPr>
          <a:lstStyle>
            <a:lvl1pPr marL="0" marR="0" indent="0" algn="l" defTabSz="576226" rtl="0" eaLnBrk="1" fontAlgn="base" latinLnBrk="0" hangingPunct="1">
              <a:lnSpc>
                <a:spcPct val="10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 sz="2400" baseline="0" smtClean="0">
                <a:solidFill>
                  <a:schemeClr val="bg1"/>
                </a:solidFill>
                <a:latin typeface="Tele-GroteskNor" pitchFamily="2" charset="0"/>
              </a:defRPr>
            </a:lvl1pPr>
          </a:lstStyle>
          <a:p>
            <a:r>
              <a:rPr lang="en-US"/>
              <a:t>Sub-heading: TeleGrotesk Normal, 24 pt</a:t>
            </a:r>
            <a:endParaRPr lang="en-US" dirty="0"/>
          </a:p>
        </p:txBody>
      </p:sp>
      <p:pic>
        <p:nvPicPr>
          <p:cNvPr id="7" name="Picture 22" hidden="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22" hidden="1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Grafik 21" descr="TSY_Logo_3c_p.emf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 bwMode="black">
          <a:xfrm>
            <a:off x="360000" y="6678000"/>
            <a:ext cx="3606868" cy="6551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ivider texture 5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18240067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3123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2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Fußzeilenplatzhalt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marR="0" indent="0" algn="r" defTabSz="5762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– Strictly confidential, Confidential, Internal–     Author /Presentation Topic</a:t>
            </a:r>
            <a:endParaRPr lang="en-US" dirty="0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/>
              <a:t>dd.mm.yyyy</a:t>
            </a:r>
            <a:endParaRPr lang="en-US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ltGray">
          <a:xfrm>
            <a:off x="1936" y="140"/>
            <a:ext cx="10076750" cy="7559619"/>
          </a:xfrm>
          <a:prstGeom prst="rect">
            <a:avLst/>
          </a:prstGeom>
          <a:noFill/>
        </p:spPr>
      </p:pic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2" hidden="1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 bwMode="invGray">
          <a:xfrm>
            <a:off x="360000" y="1512000"/>
            <a:ext cx="9360000" cy="2660399"/>
          </a:xfrm>
        </p:spPr>
        <p:txBody>
          <a:bodyPr/>
          <a:lstStyle>
            <a:lvl1pPr marL="0" marR="0" indent="0" algn="l" defTabSz="457322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TeleGrotesk HEADLINE 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(Ultra) Maximum of 3 lines</a:t>
            </a:r>
            <a:b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(54) 66 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809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ivider texture 6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44959555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147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2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Fußzeilenplatzhalt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marR="0" indent="0" algn="r" defTabSz="5762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– Strictly confidential, Confidential, Internal–     Author /Presentation Topic</a:t>
            </a:r>
            <a:endParaRPr lang="en-US" dirty="0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/>
              <a:t>dd.mm.yyyy</a:t>
            </a:r>
            <a:endParaRPr lang="en-US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ltGray">
          <a:xfrm>
            <a:off x="1937" y="140"/>
            <a:ext cx="10076748" cy="7559618"/>
          </a:xfrm>
          <a:prstGeom prst="rect">
            <a:avLst/>
          </a:prstGeom>
          <a:noFill/>
        </p:spPr>
      </p:pic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2" hidden="1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 bwMode="invGray">
          <a:xfrm>
            <a:off x="360000" y="1512000"/>
            <a:ext cx="9360000" cy="2660399"/>
          </a:xfrm>
        </p:spPr>
        <p:txBody>
          <a:bodyPr/>
          <a:lstStyle>
            <a:lvl1pPr marL="0" marR="0" indent="0" algn="l" defTabSz="457322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TeleGrotesk HEADLINE 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(Ultra) Maximum of 3 lines</a:t>
            </a:r>
            <a:b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(54) 66 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02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ivider texture 7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038852118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574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3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ußzeilenplatzhalt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marR="0" indent="0" algn="r" defTabSz="5762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– Strictly confidential, Confidential, Internal–     Author /Presentation Topic</a:t>
            </a:r>
            <a:endParaRPr lang="en-US" dirty="0"/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/>
              <a:t>dd.mm.yyyy</a:t>
            </a:r>
            <a:endParaRPr lang="en-US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 bwMode="ltGray">
          <a:xfrm>
            <a:off x="1937" y="1"/>
            <a:ext cx="10078941" cy="7561263"/>
          </a:xfrm>
          <a:prstGeom prst="rect">
            <a:avLst/>
          </a:prstGeom>
        </p:spPr>
      </p:pic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2" hidden="1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 bwMode="invGray">
          <a:xfrm>
            <a:off x="360000" y="3960000"/>
            <a:ext cx="9360000" cy="2486908"/>
          </a:xfrm>
        </p:spPr>
        <p:txBody>
          <a:bodyPr anchor="b" anchorCtr="0"/>
          <a:lstStyle>
            <a:lvl1pPr marL="0" marR="0" indent="0" algn="l" defTabSz="457322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TeleGrotesk HEADLINE 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(Ultra) Maximum of 3 lines</a:t>
            </a:r>
            <a:b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(54) 66 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87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-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738824589"/>
              </p:ext>
            </p:extLst>
          </p:nvPr>
        </p:nvGraphicFramePr>
        <p:xfrm>
          <a:off x="1390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810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28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Bildplatzhalter 2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10080625" cy="7561263"/>
          </a:xfrm>
        </p:spPr>
        <p:txBody>
          <a:bodyPr/>
          <a:lstStyle/>
          <a:p>
            <a:r>
              <a:rPr lang="hu-HU"/>
              <a:t>Kép beszúrásához kattintson az ikonra</a:t>
            </a:r>
            <a:endParaRPr lang="de-DE" dirty="0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/>
              <a:t>dd.mm.yyyy</a:t>
            </a:r>
            <a:endParaRPr lang="en-US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/>
              <a:t>– Strictly confidential, Confidential, Internal–     Author /Presentation Topic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72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748214540"/>
              </p:ext>
            </p:extLst>
          </p:nvPr>
        </p:nvGraphicFramePr>
        <p:xfrm>
          <a:off x="1390" y="1855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8787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2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5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88000"/>
            <a:ext cx="4607288" cy="942286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/>
              <a:t>TeleGrotesk Headline Ultra 28 (32) 40 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60000" y="1620000"/>
            <a:ext cx="4608000" cy="4896000"/>
          </a:xfrm>
        </p:spPr>
        <p:txBody>
          <a:bodyPr anchor="ctr"/>
          <a:lstStyle>
            <a:lvl1pPr>
              <a:defRPr sz="1800" baseline="0"/>
            </a:lvl1pPr>
            <a:lvl2pPr>
              <a:defRPr sz="180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/>
          </p:nvPr>
        </p:nvSpPr>
        <p:spPr>
          <a:xfrm>
            <a:off x="5112000" y="1"/>
            <a:ext cx="4968000" cy="7561263"/>
          </a:xfrm>
        </p:spPr>
        <p:txBody>
          <a:bodyPr/>
          <a:lstStyle/>
          <a:p>
            <a:r>
              <a:rPr lang="hu-HU"/>
              <a:t>Kép beszúrásához kattintson az ikonra</a:t>
            </a:r>
            <a:endParaRPr lang="de-DE"/>
          </a:p>
        </p:txBody>
      </p:sp>
      <p:sp>
        <p:nvSpPr>
          <p:cNvPr id="17" name="Datumsplatzhalter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/>
              <a:t>dd.mm.yyyy</a:t>
            </a:r>
            <a:endParaRPr lang="en-US" dirty="0"/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/>
              <a:t>– Strictly confidential, Confidential, Internal–     Author /Presentation Topic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68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7594423"/>
              </p:ext>
            </p:extLst>
          </p:nvPr>
        </p:nvGraphicFramePr>
        <p:xfrm>
          <a:off x="1390" y="1855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0284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2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5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112000" y="288000"/>
            <a:ext cx="4610100" cy="942286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/>
              <a:t>TeleGrotesk Headline Ultra 28 (32) 40 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5112000" y="1620000"/>
            <a:ext cx="4608000" cy="4896000"/>
          </a:xfrm>
        </p:spPr>
        <p:txBody>
          <a:bodyPr anchor="ctr"/>
          <a:lstStyle>
            <a:lvl1pPr>
              <a:defRPr sz="1800"/>
            </a:lvl1pPr>
            <a:lvl2pPr>
              <a:defRPr sz="180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968000" cy="7561263"/>
          </a:xfrm>
        </p:spPr>
        <p:txBody>
          <a:bodyPr/>
          <a:lstStyle/>
          <a:p>
            <a:r>
              <a:rPr lang="hu-HU"/>
              <a:t>Kép beszúrásához kattintson az ikonra</a:t>
            </a:r>
            <a:endParaRPr lang="de-DE"/>
          </a:p>
        </p:txBody>
      </p:sp>
      <p:sp>
        <p:nvSpPr>
          <p:cNvPr id="17" name="Datumsplatzhalter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/>
              <a:t>dd.mm.yyyy</a:t>
            </a:r>
            <a:endParaRPr lang="en-US" dirty="0"/>
          </a:p>
        </p:txBody>
      </p:sp>
      <p:sp>
        <p:nvSpPr>
          <p:cNvPr id="18" name="Foliennummernplatzhalter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9" name="Fußzeilenplatzhalter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/>
              <a:t>– Strictly confidential, Confidential, Internal–     Author /Presentation Topic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80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pty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1601645"/>
              </p:ext>
            </p:extLst>
          </p:nvPr>
        </p:nvGraphicFramePr>
        <p:xfrm>
          <a:off x="1390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6191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28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/>
              <a:t>dd.mm.yyyy</a:t>
            </a:r>
            <a:endParaRPr lang="en-US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/>
              <a:t>– Strictly confidential, Confidential, Internal–     Author /Presentation Topic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329551808"/>
              </p:ext>
            </p:extLst>
          </p:nvPr>
        </p:nvGraphicFramePr>
        <p:xfrm>
          <a:off x="1390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7217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28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94041"/>
            <a:ext cx="9360000" cy="588082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/>
              <a:t>TeleGrotesk Headline Ultra 28 (32) 40 pt</a:t>
            </a:r>
            <a:endParaRPr lang="en-US" dirty="0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/>
              <a:t>dd.mm.yyyy</a:t>
            </a:r>
            <a:endParaRPr lang="en-US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/>
              <a:t>– Strictly confidential, Confidential, Internal–     Author /Presentation Topic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(1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167021355"/>
              </p:ext>
            </p:extLst>
          </p:nvPr>
        </p:nvGraphicFramePr>
        <p:xfrm>
          <a:off x="1390" y="1855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6394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4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5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94041"/>
            <a:ext cx="9364663" cy="588082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/>
              <a:t>TeleGrotesk Headline Ultra 28 (32) 40 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60000" y="1620000"/>
            <a:ext cx="9360000" cy="48960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Datumsplatzhalt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/>
              <a:t>dd.mm.yyyy</a:t>
            </a:r>
            <a:endParaRPr lang="en-US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/>
              <a:t>– Strictly confidential, Confidential, Internal–     Author /Presentation Topic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ext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06503710"/>
              </p:ext>
            </p:extLst>
          </p:nvPr>
        </p:nvGraphicFramePr>
        <p:xfrm>
          <a:off x="1390" y="1855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418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4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5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94041"/>
            <a:ext cx="9364663" cy="588082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/>
              <a:t>TeleGrotesk Headline Ultra 28 (32) 40 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60000" y="1620000"/>
            <a:ext cx="4608000" cy="489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 baseline="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5112000" y="1620000"/>
            <a:ext cx="4608000" cy="489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chemeClr val="tx1"/>
              </a:buClr>
              <a:defRPr sz="1800" baseline="0"/>
            </a:lvl3pPr>
            <a:lvl4pPr>
              <a:buClr>
                <a:schemeClr val="tx1"/>
              </a:buClr>
              <a:defRPr sz="180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/>
              <a:t>dd.mm.yyyy</a:t>
            </a:r>
            <a:endParaRPr lang="en-US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/>
              <a:t>– Strictly confidential, Confidential, Internal–     Author /Presentation Topic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with shaded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05266245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6600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4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itel 3"/>
          <p:cNvSpPr>
            <a:spLocks/>
          </p:cNvSpPr>
          <p:nvPr userDrawn="1"/>
        </p:nvSpPr>
        <p:spPr bwMode="invGray">
          <a:xfrm>
            <a:off x="360000" y="3560510"/>
            <a:ext cx="9359901" cy="2595490"/>
          </a:xfrm>
          <a:prstGeom prst="rect">
            <a:avLst/>
          </a:prstGeom>
          <a:solidFill>
            <a:srgbClr val="E20074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 lIns="144000" tIns="72000" rIns="144000" bIns="72000"/>
          <a:lstStyle/>
          <a:p>
            <a:pPr defTabSz="576263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</a:pPr>
            <a:endParaRPr lang="en-US" sz="4000" dirty="0">
              <a:solidFill>
                <a:srgbClr val="E20074"/>
              </a:solidFill>
              <a:latin typeface="TeleGrotesk Headline Ultra" pitchFamily="2" charset="0"/>
              <a:cs typeface="Arial Unicode MS" panose="020B0604020202020204" pitchFamily="34" charset="-128"/>
            </a:endParaRPr>
          </a:p>
        </p:txBody>
      </p:sp>
      <p:sp>
        <p:nvSpPr>
          <p:cNvPr id="13" name="Titel 3"/>
          <p:cNvSpPr>
            <a:spLocks/>
          </p:cNvSpPr>
          <p:nvPr userDrawn="1"/>
        </p:nvSpPr>
        <p:spPr bwMode="invGray">
          <a:xfrm>
            <a:off x="360000" y="2269846"/>
            <a:ext cx="9034573" cy="3886154"/>
          </a:xfrm>
          <a:prstGeom prst="rect">
            <a:avLst/>
          </a:prstGeom>
          <a:solidFill>
            <a:srgbClr val="E20074">
              <a:alpha val="70000"/>
            </a:srgbClr>
          </a:solidFill>
          <a:ln w="9525">
            <a:noFill/>
            <a:miter lim="800000"/>
            <a:headEnd/>
            <a:tailEnd/>
          </a:ln>
        </p:spPr>
        <p:txBody>
          <a:bodyPr lIns="144000" tIns="72000" rIns="144000" bIns="72000"/>
          <a:lstStyle/>
          <a:p>
            <a:pPr defTabSz="576263" fontAlgn="base">
              <a:lnSpc>
                <a:spcPts val="4000"/>
              </a:lnSpc>
              <a:spcBef>
                <a:spcPct val="0"/>
              </a:spcBef>
              <a:spcAft>
                <a:spcPct val="0"/>
              </a:spcAft>
            </a:pPr>
            <a:endParaRPr lang="en-US" sz="4000" noProof="0" dirty="0">
              <a:solidFill>
                <a:srgbClr val="E20074"/>
              </a:solidFill>
              <a:latin typeface="TeleGrotesk Headline Ultra" pitchFamily="2" charset="0"/>
              <a:cs typeface="Arial Unicode MS" panose="020B0604020202020204" pitchFamily="34" charset="-128"/>
            </a:endParaRPr>
          </a:p>
        </p:txBody>
      </p:sp>
      <p:pic>
        <p:nvPicPr>
          <p:cNvPr id="45078" name="Picture 22" hidden="1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black">
          <a:xfrm>
            <a:off x="1390" y="1853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058" name="Titelplatzhalter 1"/>
          <p:cNvSpPr>
            <a:spLocks noGrp="1"/>
          </p:cNvSpPr>
          <p:nvPr>
            <p:ph type="ctrTitle" hasCustomPrompt="1"/>
          </p:nvPr>
        </p:nvSpPr>
        <p:spPr bwMode="ltGray">
          <a:xfrm>
            <a:off x="360000" y="2631232"/>
            <a:ext cx="8697256" cy="3524768"/>
          </a:xfrm>
          <a:solidFill>
            <a:schemeClr val="tx2"/>
          </a:solidFill>
        </p:spPr>
        <p:txBody>
          <a:bodyPr lIns="144000">
            <a:noAutofit/>
          </a:bodyPr>
          <a:lstStyle>
            <a:lvl1pPr>
              <a:defRPr sz="4800" smtClean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 err="1"/>
              <a:t>Telegrotesk</a:t>
            </a:r>
            <a:r>
              <a:rPr lang="en-US" dirty="0"/>
              <a:t> Headline (Ultra)</a:t>
            </a:r>
            <a:br>
              <a:rPr lang="en-US" dirty="0"/>
            </a:b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Maximum of 3 lines</a:t>
            </a:r>
            <a:b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(48) 60 pt </a:t>
            </a:r>
            <a:endParaRPr lang="en-US" dirty="0"/>
          </a:p>
        </p:txBody>
      </p:sp>
      <p:sp>
        <p:nvSpPr>
          <p:cNvPr id="45059" name="Textplatzhalter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360000" y="5346000"/>
            <a:ext cx="8423751" cy="384080"/>
          </a:xfrm>
        </p:spPr>
        <p:txBody>
          <a:bodyPr wrap="square" lIns="144000">
            <a:spAutoFit/>
          </a:bodyPr>
          <a:lstStyle>
            <a:lvl1pPr>
              <a:spcBef>
                <a:spcPts val="0"/>
              </a:spcBef>
              <a:defRPr sz="2400" smtClean="0">
                <a:solidFill>
                  <a:schemeClr val="bg1"/>
                </a:solidFill>
                <a:latin typeface="Tele-GroteskNor" pitchFamily="2" charset="0"/>
              </a:defRPr>
            </a:lvl1pPr>
          </a:lstStyle>
          <a:p>
            <a:r>
              <a:rPr lang="en-US"/>
              <a:t>Sub-heading: TeleGrotesk Normal, 24 pt</a:t>
            </a:r>
            <a:endParaRPr lang="en-US" dirty="0"/>
          </a:p>
        </p:txBody>
      </p:sp>
      <p:pic>
        <p:nvPicPr>
          <p:cNvPr id="22" name="Grafik 21" descr="TSY_Logo_3c_p.emf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60000" y="6678000"/>
            <a:ext cx="3606868" cy="65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31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3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810462381"/>
              </p:ext>
            </p:extLst>
          </p:nvPr>
        </p:nvGraphicFramePr>
        <p:xfrm>
          <a:off x="1390" y="1855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25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2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5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94041"/>
            <a:ext cx="9360000" cy="588082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/>
              <a:t>TeleGrotesk Headline Ultra 28 (32) 40 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60000" y="1620000"/>
            <a:ext cx="3008152" cy="489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713798" y="1620000"/>
            <a:ext cx="3008152" cy="489600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3" hasCustomPrompt="1"/>
          </p:nvPr>
        </p:nvSpPr>
        <p:spPr>
          <a:xfrm>
            <a:off x="3537874" y="1620000"/>
            <a:ext cx="3008152" cy="4896000"/>
          </a:xfrm>
        </p:spPr>
        <p:txBody>
          <a:bodyPr/>
          <a:lstStyle>
            <a:lvl1pPr>
              <a:defRPr/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/>
              <a:t>dd.mm.yyyy</a:t>
            </a:r>
            <a:endParaRPr lang="en-US" dirty="0"/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/>
              <a:t>– Strictly confidential, Confidential, Internal–     Author /Presentation Topic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16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(4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kt 8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660063335"/>
              </p:ext>
            </p:extLst>
          </p:nvPr>
        </p:nvGraphicFramePr>
        <p:xfrm>
          <a:off x="1390" y="1855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748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29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5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94041"/>
            <a:ext cx="9360000" cy="588082"/>
          </a:xfrm>
        </p:spPr>
        <p:txBody>
          <a:bodyPr/>
          <a:lstStyle>
            <a:lvl1pPr marL="0" indent="0">
              <a:defRPr/>
            </a:lvl1pPr>
          </a:lstStyle>
          <a:p>
            <a:r>
              <a:rPr lang="en-US"/>
              <a:t>TeleGrotesk Headline Ultra 28 (32) 40 pt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60000" y="1620000"/>
            <a:ext cx="2232000" cy="4896000"/>
          </a:xfrm>
        </p:spPr>
        <p:txBody>
          <a:bodyPr/>
          <a:lstStyle>
            <a:lvl1pPr>
              <a:defRPr sz="1800" baseline="0"/>
            </a:lvl1pPr>
            <a:lvl2pPr>
              <a:defRPr sz="180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 baseline="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5112808" y="1620000"/>
            <a:ext cx="2232000" cy="4896000"/>
          </a:xfrm>
        </p:spPr>
        <p:txBody>
          <a:bodyPr/>
          <a:lstStyle>
            <a:lvl1pPr>
              <a:defRPr sz="1800"/>
            </a:lvl1pPr>
            <a:lvl2pPr>
              <a:defRPr sz="1800" baseline="0"/>
            </a:lvl2pPr>
            <a:lvl3pPr>
              <a:buClr>
                <a:schemeClr val="tx1"/>
              </a:buClr>
              <a:defRPr sz="1800"/>
            </a:lvl3pPr>
            <a:lvl4pPr>
              <a:buClr>
                <a:schemeClr val="tx1"/>
              </a:buClr>
              <a:defRPr sz="1800" baseline="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3" hasCustomPrompt="1"/>
          </p:nvPr>
        </p:nvSpPr>
        <p:spPr>
          <a:xfrm>
            <a:off x="2737378" y="1620000"/>
            <a:ext cx="2232000" cy="4896000"/>
          </a:xfrm>
        </p:spPr>
        <p:txBody>
          <a:bodyPr/>
          <a:lstStyle>
            <a:lvl1pPr>
              <a:defRPr baseline="0"/>
            </a:lvl1pPr>
            <a:lvl2pPr>
              <a:defRPr baseline="0"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Inhaltsplatzhalter 3"/>
          <p:cNvSpPr>
            <a:spLocks noGrp="1"/>
          </p:cNvSpPr>
          <p:nvPr>
            <p:ph sz="half" idx="14" hasCustomPrompt="1"/>
          </p:nvPr>
        </p:nvSpPr>
        <p:spPr>
          <a:xfrm>
            <a:off x="7488238" y="1620000"/>
            <a:ext cx="2232000" cy="4896000"/>
          </a:xfrm>
        </p:spPr>
        <p:txBody>
          <a:bodyPr/>
          <a:lstStyle>
            <a:lvl1pPr>
              <a:defRPr sz="1800"/>
            </a:lvl1pPr>
            <a:lvl2pPr>
              <a:defRPr sz="1800" baseline="0"/>
            </a:lvl2pPr>
            <a:lvl3pPr>
              <a:buClr>
                <a:schemeClr val="tx1"/>
              </a:buClr>
              <a:defRPr sz="1800" baseline="0"/>
            </a:lvl3pPr>
            <a:lvl4pPr>
              <a:buClr>
                <a:schemeClr val="tx1"/>
              </a:buClr>
              <a:defRPr sz="1800" baseline="0"/>
            </a:lvl4pPr>
            <a:lvl5pPr>
              <a:buClr>
                <a:schemeClr val="tx1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umsplatzhalter 1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de-DE"/>
              <a:t>dd.mm.yyyy</a:t>
            </a:r>
            <a:endParaRPr lang="en-US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r>
              <a:rPr lang="en-US"/>
              <a:t>– Strictly confidential, Confidential, Internal–     Author /Presentation Topic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31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(2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88787390"/>
              </p:ext>
            </p:extLst>
          </p:nvPr>
        </p:nvGraphicFramePr>
        <p:xfrm>
          <a:off x="1390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9595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3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hteck 21"/>
          <p:cNvSpPr/>
          <p:nvPr userDrawn="1"/>
        </p:nvSpPr>
        <p:spPr bwMode="gray">
          <a:xfrm>
            <a:off x="1" y="6572116"/>
            <a:ext cx="9537566" cy="8391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defTabSz="457171">
              <a:lnSpc>
                <a:spcPct val="90000"/>
              </a:lnSpc>
              <a:spcBef>
                <a:spcPct val="50000"/>
              </a:spcBef>
              <a:buClr>
                <a:srgbClr val="E20074"/>
              </a:buClr>
              <a:buSzPct val="75000"/>
              <a:buFont typeface="Wingdings" pitchFamily="2" charset="2"/>
              <a:buNone/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94041"/>
            <a:ext cx="9364663" cy="588082"/>
          </a:xfrm>
        </p:spPr>
        <p:txBody>
          <a:bodyPr/>
          <a:lstStyle>
            <a:lvl1pPr marL="0" indent="0">
              <a:defRPr sz="2400"/>
            </a:lvl1pPr>
          </a:lstStyle>
          <a:p>
            <a:r>
              <a:rPr lang="en-US" dirty="0" err="1"/>
              <a:t>TeleGrotesk</a:t>
            </a:r>
            <a:r>
              <a:rPr lang="en-US" dirty="0"/>
              <a:t> Headline Ultra (24) 28 32 pt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60000" y="1620000"/>
            <a:ext cx="4608000" cy="5306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 marL="180975" indent="-180000">
              <a:buClr>
                <a:schemeClr val="tx1"/>
              </a:buClr>
              <a:defRPr sz="1400" baseline="0"/>
            </a:lvl3pPr>
            <a:lvl4pPr marL="360000" indent="-180000">
              <a:buClr>
                <a:schemeClr val="tx1"/>
              </a:buClr>
              <a:defRPr sz="1400" baseline="0"/>
            </a:lvl4pPr>
            <a:lvl5pPr marL="0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  <a:defRPr sz="1400">
                <a:solidFill>
                  <a:schemeClr val="tx2"/>
                </a:solidFill>
                <a:latin typeface="Tele-GroteskFet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/>
              <a:t>Click to edit text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Quotation/lead-in</a:t>
            </a:r>
          </a:p>
        </p:txBody>
      </p:sp>
      <p:sp>
        <p:nvSpPr>
          <p:cNvPr id="8" name="Inhaltsplatzhalter 3"/>
          <p:cNvSpPr>
            <a:spLocks noGrp="1"/>
          </p:cNvSpPr>
          <p:nvPr>
            <p:ph sz="half" idx="13" hasCustomPrompt="1"/>
          </p:nvPr>
        </p:nvSpPr>
        <p:spPr>
          <a:xfrm>
            <a:off x="5112000" y="1620000"/>
            <a:ext cx="4608000" cy="53062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z="1400" dirty="0" smtClean="0"/>
            </a:lvl1pPr>
            <a:lvl2pPr>
              <a:defRPr lang="de-DE" sz="1400" dirty="0" smtClean="0"/>
            </a:lvl2pPr>
            <a:lvl3pPr marL="180975" indent="-180000">
              <a:defRPr lang="de-DE" sz="1400" dirty="0" smtClean="0"/>
            </a:lvl3pPr>
            <a:lvl4pPr marL="360000" indent="-180000">
              <a:defRPr lang="de-DE" sz="1400" dirty="0" smtClean="0"/>
            </a:lvl4pPr>
            <a:lvl5pPr>
              <a:defRPr lang="de-DE" sz="1400" dirty="0">
                <a:solidFill>
                  <a:schemeClr val="tx2"/>
                </a:solidFill>
                <a:latin typeface="Tele-GroteskFet" pitchFamily="2" charset="0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/>
              <a:t>Fourth level</a:t>
            </a:r>
          </a:p>
          <a:p>
            <a:pPr marL="0" lvl="4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</a:pPr>
            <a:r>
              <a:rPr lang="en-US"/>
              <a:t>Quotation/lead-in</a:t>
            </a:r>
            <a:endParaRPr lang="en-US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Arial Unicode MS" pitchFamily="34" charset="-128"/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773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ndout (3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34087304"/>
              </p:ext>
            </p:extLst>
          </p:nvPr>
        </p:nvGraphicFramePr>
        <p:xfrm>
          <a:off x="1390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0618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3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hteck 21"/>
          <p:cNvSpPr/>
          <p:nvPr userDrawn="1"/>
        </p:nvSpPr>
        <p:spPr bwMode="gray">
          <a:xfrm>
            <a:off x="1" y="6572116"/>
            <a:ext cx="9537566" cy="8391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defTabSz="457171">
              <a:lnSpc>
                <a:spcPct val="90000"/>
              </a:lnSpc>
              <a:spcBef>
                <a:spcPct val="50000"/>
              </a:spcBef>
              <a:buClr>
                <a:srgbClr val="E20074"/>
              </a:buClr>
              <a:buSzPct val="75000"/>
              <a:buFont typeface="Wingdings" pitchFamily="2" charset="2"/>
              <a:buNone/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94041"/>
            <a:ext cx="9360000" cy="588082"/>
          </a:xfrm>
        </p:spPr>
        <p:txBody>
          <a:bodyPr/>
          <a:lstStyle>
            <a:lvl1pPr marL="0" indent="0">
              <a:defRPr sz="2400"/>
            </a:lvl1pPr>
          </a:lstStyle>
          <a:p>
            <a:r>
              <a:rPr lang="en-US" dirty="0" err="1"/>
              <a:t>TeleGrotesk</a:t>
            </a:r>
            <a:r>
              <a:rPr lang="en-US" dirty="0"/>
              <a:t> Headline Ultra (24) 28 32 pt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60000" y="1620000"/>
            <a:ext cx="3008021" cy="5306263"/>
          </a:xfrm>
        </p:spPr>
        <p:txBody>
          <a:bodyPr/>
          <a:lstStyle>
            <a:lvl1pPr>
              <a:defRPr sz="1400"/>
            </a:lvl1pPr>
            <a:lvl2pPr>
              <a:defRPr sz="1400" baseline="0"/>
            </a:lvl2pPr>
            <a:lvl3pPr marL="180975" indent="-180000">
              <a:buClr>
                <a:schemeClr val="tx1"/>
              </a:buClr>
              <a:defRPr sz="1400"/>
            </a:lvl3pPr>
            <a:lvl4pPr marL="360000" indent="-180000">
              <a:buClr>
                <a:schemeClr val="tx1"/>
              </a:buClr>
              <a:defRPr sz="1400"/>
            </a:lvl4pPr>
            <a:lvl5pPr marL="0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  <a:defRPr sz="1400">
                <a:solidFill>
                  <a:schemeClr val="tx2"/>
                </a:solidFill>
                <a:latin typeface="Tele-GroteskFet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Quotation/lead-in</a:t>
            </a:r>
            <a:endParaRPr lang="en-US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3537939" y="1620000"/>
            <a:ext cx="3008021" cy="53062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z="1400" dirty="0" smtClean="0"/>
            </a:lvl1pPr>
            <a:lvl2pPr>
              <a:defRPr lang="de-DE" sz="1400" dirty="0" smtClean="0"/>
            </a:lvl2pPr>
            <a:lvl3pPr marL="180975" indent="-180000">
              <a:defRPr lang="de-DE" sz="1400" baseline="0" dirty="0" smtClean="0"/>
            </a:lvl3pPr>
            <a:lvl4pPr marL="360000" indent="-180000">
              <a:defRPr lang="de-DE" sz="1400" dirty="0" smtClean="0"/>
            </a:lvl4pPr>
            <a:lvl5pPr>
              <a:defRPr lang="de-DE" sz="1400" dirty="0">
                <a:solidFill>
                  <a:schemeClr val="tx2"/>
                </a:solidFill>
                <a:latin typeface="Tele-GroteskFet" pitchFamily="2" charset="0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/>
              <a:t>Fourth level</a:t>
            </a:r>
          </a:p>
          <a:p>
            <a:pPr marL="0" lvl="4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</a:pPr>
            <a:r>
              <a:rPr lang="en-US"/>
              <a:t>Quotation/lead-in</a:t>
            </a:r>
            <a:endParaRPr lang="en-US" dirty="0"/>
          </a:p>
        </p:txBody>
      </p:sp>
      <p:sp>
        <p:nvSpPr>
          <p:cNvPr id="8" name="Inhaltsplatzhalter 3"/>
          <p:cNvSpPr>
            <a:spLocks noGrp="1"/>
          </p:cNvSpPr>
          <p:nvPr>
            <p:ph sz="half" idx="13" hasCustomPrompt="1"/>
          </p:nvPr>
        </p:nvSpPr>
        <p:spPr>
          <a:xfrm>
            <a:off x="6713929" y="1620000"/>
            <a:ext cx="3008021" cy="53062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z="1400" dirty="0" smtClean="0"/>
            </a:lvl1pPr>
            <a:lvl2pPr>
              <a:defRPr lang="de-DE" sz="1400" baseline="0" dirty="0" smtClean="0"/>
            </a:lvl2pPr>
            <a:lvl3pPr marL="180975" indent="-180000">
              <a:defRPr lang="de-DE" sz="1400" baseline="0" dirty="0" smtClean="0"/>
            </a:lvl3pPr>
            <a:lvl4pPr marL="360000" indent="-180000">
              <a:defRPr lang="de-DE" sz="1400" baseline="0" dirty="0" smtClean="0"/>
            </a:lvl4pPr>
            <a:lvl5pPr>
              <a:defRPr lang="de-DE" sz="1400" dirty="0">
                <a:solidFill>
                  <a:schemeClr val="tx2"/>
                </a:solidFill>
                <a:latin typeface="Tele-GroteskFet" pitchFamily="2" charset="0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/>
              <a:t>Fourth level</a:t>
            </a:r>
          </a:p>
          <a:p>
            <a:pPr marL="0" lvl="4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</a:pPr>
            <a:r>
              <a:rPr lang="en-US"/>
              <a:t>Quotation/lead-in</a:t>
            </a:r>
            <a:endParaRPr lang="en-US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Arial Unicode MS" pitchFamily="34" charset="-128"/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62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ndout (4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565977603"/>
              </p:ext>
            </p:extLst>
          </p:nvPr>
        </p:nvGraphicFramePr>
        <p:xfrm>
          <a:off x="1390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1642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3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hteck 21"/>
          <p:cNvSpPr/>
          <p:nvPr userDrawn="1"/>
        </p:nvSpPr>
        <p:spPr bwMode="gray">
          <a:xfrm>
            <a:off x="1" y="6572116"/>
            <a:ext cx="9537566" cy="8391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4" tIns="45717" rIns="91434" bIns="45717" anchor="ctr"/>
          <a:lstStyle/>
          <a:p>
            <a:pPr algn="ctr" defTabSz="457171">
              <a:lnSpc>
                <a:spcPct val="90000"/>
              </a:lnSpc>
              <a:spcBef>
                <a:spcPct val="50000"/>
              </a:spcBef>
              <a:buClr>
                <a:srgbClr val="E20074"/>
              </a:buClr>
              <a:buSzPct val="75000"/>
              <a:buFont typeface="Wingdings" pitchFamily="2" charset="2"/>
              <a:buNone/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94041"/>
            <a:ext cx="9360000" cy="588082"/>
          </a:xfrm>
        </p:spPr>
        <p:txBody>
          <a:bodyPr/>
          <a:lstStyle>
            <a:lvl1pPr marL="0" indent="0">
              <a:defRPr sz="2400"/>
            </a:lvl1pPr>
          </a:lstStyle>
          <a:p>
            <a:r>
              <a:rPr lang="en-US" dirty="0" err="1"/>
              <a:t>TeleGrotesk</a:t>
            </a:r>
            <a:r>
              <a:rPr lang="en-US" dirty="0"/>
              <a:t> Headline Ultra (24) 28 32 pt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360000" y="1620000"/>
            <a:ext cx="2232000" cy="5306263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 marL="180975" indent="-180000">
              <a:buClr>
                <a:schemeClr val="tx1"/>
              </a:buClr>
              <a:defRPr sz="1400" baseline="0"/>
            </a:lvl3pPr>
            <a:lvl4pPr marL="360000" indent="-180000">
              <a:buClr>
                <a:schemeClr val="tx1"/>
              </a:buClr>
              <a:defRPr sz="1400" baseline="0"/>
            </a:lvl4pPr>
            <a:lvl5pPr marL="0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  <a:defRPr sz="1400">
                <a:solidFill>
                  <a:schemeClr val="tx2"/>
                </a:solidFill>
                <a:latin typeface="Tele-GroteskFet" pitchFamily="2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Quotation/lead-in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2736000" y="1620000"/>
            <a:ext cx="2232000" cy="53062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z="1400" dirty="0" smtClean="0"/>
            </a:lvl1pPr>
            <a:lvl2pPr>
              <a:defRPr lang="de-DE" sz="1400" baseline="0" dirty="0" smtClean="0"/>
            </a:lvl2pPr>
            <a:lvl3pPr marL="180975" indent="-180000">
              <a:defRPr lang="de-DE" sz="1400" dirty="0" smtClean="0"/>
            </a:lvl3pPr>
            <a:lvl4pPr marL="360000" indent="-180000">
              <a:defRPr lang="de-DE" sz="1400" dirty="0" smtClean="0"/>
            </a:lvl4pPr>
            <a:lvl5pPr>
              <a:defRPr lang="de-DE" sz="1400" dirty="0">
                <a:solidFill>
                  <a:schemeClr val="tx2"/>
                </a:solidFill>
                <a:latin typeface="Tele-GroteskFet" pitchFamily="2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 dirty="0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 dirty="0"/>
              <a:t>Fourth level</a:t>
            </a:r>
          </a:p>
          <a:p>
            <a:pPr marL="0" lvl="4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</a:pPr>
            <a:r>
              <a:rPr lang="en-US" dirty="0"/>
              <a:t>Quotation/lead-in</a:t>
            </a:r>
          </a:p>
        </p:txBody>
      </p:sp>
      <p:sp>
        <p:nvSpPr>
          <p:cNvPr id="8" name="Inhaltsplatzhalter 3"/>
          <p:cNvSpPr>
            <a:spLocks noGrp="1"/>
          </p:cNvSpPr>
          <p:nvPr>
            <p:ph sz="half" idx="13" hasCustomPrompt="1"/>
          </p:nvPr>
        </p:nvSpPr>
        <p:spPr>
          <a:xfrm>
            <a:off x="5112000" y="1620000"/>
            <a:ext cx="2232000" cy="53062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z="1400" dirty="0" smtClean="0"/>
            </a:lvl1pPr>
            <a:lvl2pPr>
              <a:defRPr lang="de-DE" sz="1400" dirty="0" smtClean="0"/>
            </a:lvl2pPr>
            <a:lvl3pPr marL="180975" indent="-180000">
              <a:defRPr lang="de-DE" sz="1400" dirty="0" smtClean="0"/>
            </a:lvl3pPr>
            <a:lvl4pPr marL="360000" indent="-180000">
              <a:defRPr lang="de-DE" sz="1400" dirty="0" smtClean="0"/>
            </a:lvl4pPr>
            <a:lvl5pPr>
              <a:defRPr lang="de-DE" sz="1400" dirty="0">
                <a:solidFill>
                  <a:schemeClr val="tx2"/>
                </a:solidFill>
                <a:latin typeface="Tele-GroteskFet" pitchFamily="2" charset="0"/>
              </a:defRPr>
            </a:lvl5pPr>
          </a:lstStyle>
          <a:p>
            <a:pPr lvl="0"/>
            <a:r>
              <a:rPr lang="en-US" dirty="0"/>
              <a:t>Click to edit text</a:t>
            </a:r>
          </a:p>
          <a:p>
            <a:pPr lvl="1"/>
            <a:r>
              <a:rPr lang="en-US" dirty="0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 dirty="0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 dirty="0"/>
              <a:t>Fourth level</a:t>
            </a:r>
          </a:p>
          <a:p>
            <a:pPr marL="0" lvl="4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</a:pPr>
            <a:r>
              <a:rPr lang="en-US" dirty="0"/>
              <a:t>Quotation/lead-in</a:t>
            </a:r>
          </a:p>
        </p:txBody>
      </p:sp>
      <p:sp>
        <p:nvSpPr>
          <p:cNvPr id="10" name="Inhaltsplatzhalter 3"/>
          <p:cNvSpPr>
            <a:spLocks noGrp="1"/>
          </p:cNvSpPr>
          <p:nvPr>
            <p:ph sz="half" idx="14" hasCustomPrompt="1"/>
          </p:nvPr>
        </p:nvSpPr>
        <p:spPr>
          <a:xfrm>
            <a:off x="7488000" y="1620000"/>
            <a:ext cx="2232000" cy="53062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lang="de-DE" sz="1400" dirty="0" smtClean="0"/>
            </a:lvl1pPr>
            <a:lvl2pPr>
              <a:defRPr lang="de-DE" sz="1400" dirty="0" smtClean="0"/>
            </a:lvl2pPr>
            <a:lvl3pPr marL="180975" indent="-180000">
              <a:defRPr lang="de-DE" sz="1400" dirty="0" smtClean="0"/>
            </a:lvl3pPr>
            <a:lvl4pPr marL="360000" indent="-180000">
              <a:defRPr lang="de-DE" sz="1400" dirty="0" smtClean="0"/>
            </a:lvl4pPr>
            <a:lvl5pPr>
              <a:defRPr lang="de-DE" sz="1400" dirty="0">
                <a:solidFill>
                  <a:schemeClr val="tx2"/>
                </a:solidFill>
                <a:latin typeface="Tele-GroteskFet" pitchFamily="2" charset="0"/>
              </a:defRPr>
            </a:lvl5pPr>
          </a:lstStyle>
          <a:p>
            <a:pPr lvl="0"/>
            <a:r>
              <a:rPr lang="en-US"/>
              <a:t>Click to edit text</a:t>
            </a:r>
          </a:p>
          <a:p>
            <a:pPr lvl="1"/>
            <a:r>
              <a:rPr lang="en-US"/>
              <a:t>Second level</a:t>
            </a:r>
          </a:p>
          <a:p>
            <a:pPr lvl="2">
              <a:buClr>
                <a:schemeClr val="tx1"/>
              </a:buClr>
            </a:pPr>
            <a:r>
              <a:rPr lang="en-US"/>
              <a:t>Third level</a:t>
            </a:r>
          </a:p>
          <a:p>
            <a:pPr lvl="3">
              <a:buClr>
                <a:schemeClr val="tx1"/>
              </a:buClr>
            </a:pPr>
            <a:r>
              <a:rPr lang="en-US"/>
              <a:t>Fourth level</a:t>
            </a:r>
          </a:p>
          <a:p>
            <a:pPr marL="0" lvl="4" indent="0">
              <a:spcBef>
                <a:spcPts val="800"/>
              </a:spcBef>
              <a:spcAft>
                <a:spcPts val="800"/>
              </a:spcAft>
              <a:buClr>
                <a:schemeClr val="tx1"/>
              </a:buClr>
              <a:buNone/>
            </a:pPr>
            <a:r>
              <a:rPr lang="en-US"/>
              <a:t>Quotation/lead-in</a:t>
            </a:r>
            <a:endParaRPr lang="en-US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cs typeface="Arial Unicode MS" pitchFamily="34" charset="-128"/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8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66669" y="366765"/>
            <a:ext cx="9504233" cy="58719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>
          <a:xfrm>
            <a:off x="7565331" y="6951844"/>
            <a:ext cx="1984735" cy="320455"/>
          </a:xfrm>
        </p:spPr>
        <p:txBody>
          <a:bodyPr/>
          <a:lstStyle>
            <a:lvl1pPr>
              <a:defRPr/>
            </a:lvl1pPr>
          </a:lstStyle>
          <a:p>
            <a:fld id="{15F47461-9E08-48B0-B8F3-475EC6927FBB}" type="datetimeFigureOut">
              <a:rPr lang="hu-HU" smtClean="0"/>
              <a:pPr/>
              <a:t>2019. 05. 23.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>
          <a:xfrm>
            <a:off x="2847242" y="6951844"/>
            <a:ext cx="4522253" cy="320455"/>
          </a:xfrm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>
          <a:xfrm>
            <a:off x="9479233" y="6951844"/>
            <a:ext cx="319446" cy="320455"/>
          </a:xfrm>
        </p:spPr>
        <p:txBody>
          <a:bodyPr/>
          <a:lstStyle>
            <a:lvl1pPr>
              <a:defRPr/>
            </a:lvl1pPr>
          </a:lstStyle>
          <a:p>
            <a:fld id="{481F85F3-2274-4739-8A27-7E3EE4CD86F0}" type="slidenum">
              <a:rPr lang="hu-HU" smtClean="0"/>
              <a:pPr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89475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full-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448006018"/>
              </p:ext>
            </p:extLst>
          </p:nvPr>
        </p:nvGraphicFramePr>
        <p:xfrm>
          <a:off x="1387" y="1855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498" name="think-cell Folie" r:id="rId7" imgW="360" imgH="360" progId="">
                  <p:embed/>
                </p:oleObj>
              </mc:Choice>
              <mc:Fallback>
                <p:oleObj name="think-cell Folie" r:id="rId7" imgW="360" imgH="360" progId="">
                  <p:embed/>
                  <p:pic>
                    <p:nvPicPr>
                      <p:cNvPr id="0" name="Picture 3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5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6"/>
          <p:cNvPicPr>
            <a:picLocks noChangeAspect="1" noChangeArrowheads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0" r="1307"/>
          <a:stretch/>
        </p:blipFill>
        <p:spPr bwMode="auto">
          <a:xfrm>
            <a:off x="0" y="0"/>
            <a:ext cx="10080000" cy="7560000"/>
          </a:xfrm>
          <a:prstGeom prst="rect">
            <a:avLst/>
          </a:prstGeom>
          <a:noFill/>
        </p:spPr>
      </p:pic>
      <p:grpSp>
        <p:nvGrpSpPr>
          <p:cNvPr id="2" name="Group 19"/>
          <p:cNvGrpSpPr>
            <a:grpSpLocks/>
          </p:cNvGrpSpPr>
          <p:nvPr/>
        </p:nvGrpSpPr>
        <p:grpSpPr bwMode="gray">
          <a:xfrm>
            <a:off x="361483" y="3441654"/>
            <a:ext cx="9365545" cy="3762108"/>
            <a:chOff x="251" y="1858"/>
            <a:chExt cx="5282" cy="2031"/>
          </a:xfrm>
        </p:grpSpPr>
        <p:sp>
          <p:nvSpPr>
            <p:cNvPr id="15" name="Titel 3"/>
            <p:cNvSpPr>
              <a:spLocks/>
            </p:cNvSpPr>
            <p:nvPr>
              <p:custDataLst>
                <p:tags r:id="rId3"/>
              </p:custDataLst>
            </p:nvPr>
          </p:nvSpPr>
          <p:spPr bwMode="gray">
            <a:xfrm>
              <a:off x="251" y="2527"/>
              <a:ext cx="5282" cy="1362"/>
            </a:xfrm>
            <a:prstGeom prst="rect">
              <a:avLst/>
            </a:prstGeom>
            <a:solidFill>
              <a:srgbClr val="E20074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144000" tIns="72000" rIns="144000" bIns="72000"/>
            <a:lstStyle/>
            <a:p>
              <a:pPr defTabSz="576226" fontAlgn="base">
                <a:lnSpc>
                  <a:spcPts val="3999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4000" dirty="0">
                <a:solidFill>
                  <a:srgbClr val="E20074"/>
                </a:solidFill>
                <a:latin typeface="TeleGrotesk Headline Ultra" pitchFamily="2" charset="0"/>
                <a:cs typeface="Arial Unicode MS" pitchFamily="34" charset="-128"/>
              </a:endParaRPr>
            </a:p>
          </p:txBody>
        </p:sp>
        <p:sp>
          <p:nvSpPr>
            <p:cNvPr id="16" name="Titel 3"/>
            <p:cNvSpPr>
              <a:spLocks/>
            </p:cNvSpPr>
            <p:nvPr>
              <p:custDataLst>
                <p:tags r:id="rId4"/>
              </p:custDataLst>
            </p:nvPr>
          </p:nvSpPr>
          <p:spPr bwMode="gray">
            <a:xfrm>
              <a:off x="251" y="1858"/>
              <a:ext cx="4817" cy="2031"/>
            </a:xfrm>
            <a:prstGeom prst="rect">
              <a:avLst/>
            </a:prstGeom>
            <a:solidFill>
              <a:srgbClr val="E20074">
                <a:alpha val="70000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lIns="144000" tIns="72000" rIns="144000" bIns="72000"/>
            <a:lstStyle/>
            <a:p>
              <a:pPr defTabSz="576226" fontAlgn="base">
                <a:lnSpc>
                  <a:spcPts val="3999"/>
                </a:lnSpc>
                <a:spcBef>
                  <a:spcPct val="0"/>
                </a:spcBef>
                <a:spcAft>
                  <a:spcPct val="0"/>
                </a:spcAft>
              </a:pPr>
              <a:endParaRPr lang="en-US" sz="4000" dirty="0">
                <a:solidFill>
                  <a:srgbClr val="E20074"/>
                </a:solidFill>
                <a:latin typeface="TeleGrotesk Headline Ultra" pitchFamily="2" charset="0"/>
                <a:cs typeface="Arial Unicode MS" pitchFamily="34" charset="-128"/>
              </a:endParaRPr>
            </a:p>
          </p:txBody>
        </p:sp>
        <p:sp>
          <p:nvSpPr>
            <p:cNvPr id="17" name="Rectangle 4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gray">
            <a:xfrm>
              <a:off x="251" y="2017"/>
              <a:ext cx="4502" cy="1872"/>
            </a:xfrm>
            <a:prstGeom prst="rect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</p:spPr>
          <p:txBody>
            <a:bodyPr lIns="144000" tIns="72000" rIns="144000" bIns="72000" anchor="ctr"/>
            <a:lstStyle/>
            <a:p>
              <a:pPr defTabSz="457171" fontAlgn="base">
                <a:lnSpc>
                  <a:spcPts val="1799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E20074"/>
                </a:buClr>
                <a:buSzPct val="75000"/>
                <a:buFont typeface="Wingdings" pitchFamily="2" charset="2"/>
                <a:buChar char="§"/>
              </a:pPr>
              <a:endParaRPr lang="en-US" sz="1800" dirty="0">
                <a:solidFill>
                  <a:srgbClr val="000000"/>
                </a:solidFill>
                <a:ea typeface="Arial Unicode MS" panose="020B0604020202020204" pitchFamily="34" charset="-128"/>
                <a:cs typeface="Arial Unicode MS" pitchFamily="34" charset="-128"/>
              </a:endParaRPr>
            </a:p>
          </p:txBody>
        </p:sp>
      </p:grpSp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058" name="Titelplatzhalter 1"/>
          <p:cNvSpPr>
            <a:spLocks noGrp="1"/>
          </p:cNvSpPr>
          <p:nvPr>
            <p:ph type="ctrTitle" hasCustomPrompt="1"/>
          </p:nvPr>
        </p:nvSpPr>
        <p:spPr bwMode="gray">
          <a:xfrm>
            <a:off x="361950" y="3734323"/>
            <a:ext cx="7980841" cy="1661993"/>
          </a:xfrm>
          <a:noFill/>
        </p:spPr>
        <p:txBody>
          <a:bodyPr wrap="square" lIns="143990">
            <a:spAutoFit/>
          </a:bodyPr>
          <a:lstStyle>
            <a:lvl1pPr>
              <a:defRPr sz="4000" smtClean="0">
                <a:solidFill>
                  <a:schemeClr val="bg1"/>
                </a:solidFill>
                <a:latin typeface="TeleGrotesk Headline Ultra" pitchFamily="2" charset="0"/>
              </a:defRPr>
            </a:lvl1pPr>
          </a:lstStyle>
          <a:p>
            <a:r>
              <a:rPr lang="en-US"/>
              <a:t>TeleGrotesk Headline (Ultra)</a:t>
            </a:r>
            <a:br>
              <a:rPr lang="en-US"/>
            </a:b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Maximum of 3 lines</a:t>
            </a:r>
            <a:b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 (40) 48 pt</a:t>
            </a:r>
            <a:endParaRPr lang="en-US" dirty="0"/>
          </a:p>
        </p:txBody>
      </p:sp>
      <p:sp>
        <p:nvSpPr>
          <p:cNvPr id="45059" name="Textplatzhalter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61950" y="5708745"/>
            <a:ext cx="7980841" cy="384080"/>
          </a:xfrm>
        </p:spPr>
        <p:txBody>
          <a:bodyPr wrap="square" lIns="143990">
            <a:spAutoFit/>
          </a:bodyPr>
          <a:lstStyle>
            <a:lvl1pPr>
              <a:spcBef>
                <a:spcPts val="0"/>
              </a:spcBef>
              <a:defRPr sz="2400" smtClean="0">
                <a:solidFill>
                  <a:schemeClr val="bg1"/>
                </a:solidFill>
                <a:latin typeface="Tele-GroteskNor" pitchFamily="2" charset="0"/>
              </a:defRPr>
            </a:lvl1pPr>
          </a:lstStyle>
          <a:p>
            <a:r>
              <a:rPr lang="en-US"/>
              <a:t>Sub-heading: TeleGrotesk Normal, 24 pt</a:t>
            </a:r>
            <a:endParaRPr lang="en-US" dirty="0"/>
          </a:p>
        </p:txBody>
      </p:sp>
      <p:pic>
        <p:nvPicPr>
          <p:cNvPr id="23" name="Picture 22" hidden="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1" name="Picture 22" hidden="1"/>
          <p:cNvPicPr>
            <a:picLocks noChangeAspect="1" noChangeArrowheads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8" name="Grafik 27" descr="TSY_Logo_3c_p.emf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39823" y="6501629"/>
            <a:ext cx="3606868" cy="65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7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kt 10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882734722"/>
              </p:ext>
            </p:extLst>
          </p:nvPr>
        </p:nvGraphicFramePr>
        <p:xfrm>
          <a:off x="1387" y="1855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23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4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5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19"/>
          <p:cNvPicPr preferRelativeResize="0"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38889"/>
          <a:stretch/>
        </p:blipFill>
        <p:spPr bwMode="gray">
          <a:xfrm>
            <a:off x="360000" y="360000"/>
            <a:ext cx="9360000" cy="3817553"/>
          </a:xfrm>
          <a:prstGeom prst="rect">
            <a:avLst/>
          </a:prstGeom>
          <a:noFill/>
        </p:spPr>
      </p:pic>
      <p:pic>
        <p:nvPicPr>
          <p:cNvPr id="10" name="Picture 27" descr="magenta_flaeche_70"/>
          <p:cNvPicPr>
            <a:picLocks noChangeArrowheads="1"/>
          </p:cNvPicPr>
          <p:nvPr userDrawn="1"/>
        </p:nvPicPr>
        <p:blipFill>
          <a:blip r:embed="rId7" cstate="print"/>
          <a:srcRect r="11" b="-468"/>
          <a:stretch>
            <a:fillRect/>
          </a:stretch>
        </p:blipFill>
        <p:spPr bwMode="gray">
          <a:xfrm>
            <a:off x="360000" y="3660229"/>
            <a:ext cx="9360000" cy="535328"/>
          </a:xfrm>
          <a:prstGeom prst="rect">
            <a:avLst/>
          </a:prstGeom>
          <a:noFill/>
        </p:spPr>
      </p:pic>
      <p:pic>
        <p:nvPicPr>
          <p:cNvPr id="45078" name="Picture 22" hidden="1"/>
          <p:cNvPicPr>
            <a:picLocks noChangeAspect="1" noChangeArrowheads="1"/>
          </p:cNvPicPr>
          <p:nvPr userDrawn="1"/>
        </p:nvPicPr>
        <p:blipFill>
          <a:blip r:embed="rId8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058" name="Titelplatzhalter 1"/>
          <p:cNvSpPr>
            <a:spLocks noGrp="1"/>
          </p:cNvSpPr>
          <p:nvPr userDrawn="1">
            <p:ph type="ctrTitle" hasCustomPrompt="1"/>
          </p:nvPr>
        </p:nvSpPr>
        <p:spPr bwMode="gray">
          <a:xfrm>
            <a:off x="360000" y="4017731"/>
            <a:ext cx="9360000" cy="2138269"/>
          </a:xfrm>
          <a:solidFill>
            <a:schemeClr val="tx2"/>
          </a:solidFill>
        </p:spPr>
        <p:txBody>
          <a:bodyPr lIns="143990">
            <a:noAutofit/>
          </a:bodyPr>
          <a:lstStyle>
            <a:lvl1pPr>
              <a:defRPr sz="4000" smtClean="0">
                <a:solidFill>
                  <a:schemeClr val="bg1"/>
                </a:solidFill>
                <a:latin typeface="TeleGrotesk Headline Ultra" pitchFamily="2" charset="0"/>
              </a:defRPr>
            </a:lvl1pPr>
          </a:lstStyle>
          <a:p>
            <a:r>
              <a:rPr lang="en-US"/>
              <a:t>TeleGrotesk Headline (Ultra)</a:t>
            </a:r>
            <a:br>
              <a:rPr lang="en-US"/>
            </a:b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Maximum of 2 lines, (40) 48 PT</a:t>
            </a:r>
            <a:endParaRPr lang="en-US" dirty="0"/>
          </a:p>
        </p:txBody>
      </p:sp>
      <p:sp>
        <p:nvSpPr>
          <p:cNvPr id="45059" name="Textplatzhalter 2"/>
          <p:cNvSpPr>
            <a:spLocks noGrp="1"/>
          </p:cNvSpPr>
          <p:nvPr userDrawn="1">
            <p:ph type="subTitle" idx="1" hasCustomPrompt="1"/>
          </p:nvPr>
        </p:nvSpPr>
        <p:spPr bwMode="gray">
          <a:xfrm>
            <a:off x="360000" y="5345957"/>
            <a:ext cx="9366613" cy="384080"/>
          </a:xfrm>
        </p:spPr>
        <p:txBody>
          <a:bodyPr wrap="square" lIns="143990">
            <a:spAutoFit/>
          </a:bodyPr>
          <a:lstStyle>
            <a:lvl1pPr marL="0" marR="0" indent="0" algn="l" defTabSz="576226" rtl="0" eaLnBrk="1" fontAlgn="base" latinLnBrk="0" hangingPunct="1">
              <a:lnSpc>
                <a:spcPct val="10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Tx/>
              <a:buFont typeface="Wingdings" pitchFamily="2" charset="2"/>
              <a:buNone/>
              <a:tabLst/>
              <a:defRPr sz="2400" smtClean="0">
                <a:solidFill>
                  <a:schemeClr val="bg1"/>
                </a:solidFill>
                <a:latin typeface="Tele-GroteskNor" pitchFamily="2" charset="0"/>
              </a:defRPr>
            </a:lvl1pPr>
          </a:lstStyle>
          <a:p>
            <a:r>
              <a:rPr lang="en-US"/>
              <a:t>Sub-heading: TeleGrotesk Normal, 24 pt</a:t>
            </a:r>
            <a:endParaRPr lang="en-US" dirty="0"/>
          </a:p>
        </p:txBody>
      </p:sp>
      <p:pic>
        <p:nvPicPr>
          <p:cNvPr id="23" name="Grafik 22" descr="TSY_Logo_3c_p.emf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60000" y="6678000"/>
            <a:ext cx="3606868" cy="655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ivider magent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384802868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004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28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/>
              <a:t>dd.mm.yyyy</a:t>
            </a:r>
            <a:endParaRPr lang="en-US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2" hidden="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2" hidden="1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 bwMode="invGray">
          <a:xfrm>
            <a:off x="360000" y="1512000"/>
            <a:ext cx="9360000" cy="2660399"/>
          </a:xfrm>
        </p:spPr>
        <p:txBody>
          <a:bodyPr/>
          <a:lstStyle>
            <a:lvl1pPr marL="0" marR="0" indent="0" algn="l" defTabSz="457322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TeleGrotesk</a:t>
            </a:r>
            <a:r>
              <a:rPr lang="en-US" dirty="0"/>
              <a:t> HEADLINE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(Ultra) Maximum of 3 lines</a:t>
            </a:r>
            <a:b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(54) 66 PT</a:t>
            </a:r>
            <a:endParaRPr lang="en-US" dirty="0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marR="0" indent="0" algn="r" defTabSz="5762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– Strictly confidential, Confidential, Internal–     Author /Presentation Topic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ivider textur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87272326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9027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2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ußzeilenplatzhalt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marR="0" indent="0" algn="r" defTabSz="5762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– Strictly confidential, Confidential, Internal–     Author /Presentation Topic</a:t>
            </a:r>
            <a:endParaRPr lang="en-US" dirty="0"/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/>
              <a:t>dd.mm.yyyy</a:t>
            </a:r>
            <a:endParaRPr lang="en-US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 bwMode="ltGray">
          <a:xfrm>
            <a:off x="1937" y="821"/>
            <a:ext cx="10076751" cy="7559620"/>
          </a:xfrm>
          <a:prstGeom prst="rect">
            <a:avLst/>
          </a:prstGeom>
        </p:spPr>
      </p:pic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2" hidden="1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 bwMode="invGray">
          <a:xfrm>
            <a:off x="360000" y="1512000"/>
            <a:ext cx="9360000" cy="2660399"/>
          </a:xfrm>
        </p:spPr>
        <p:txBody>
          <a:bodyPr/>
          <a:lstStyle>
            <a:lvl1pPr marL="0" marR="0" indent="0" algn="l" defTabSz="457322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TeleGrotesk</a:t>
            </a:r>
            <a:r>
              <a:rPr lang="en-US" dirty="0"/>
              <a:t> HEADLINE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(Ultra) Maximum of 3 lines</a:t>
            </a:r>
            <a:b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(54) 66 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515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ivider textur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404964844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051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2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Fußzeilenplatzhalt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marR="0" indent="0" algn="r" defTabSz="5762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– Strictly confidential, Confidential, Internal–     Author /Presentation Topic</a:t>
            </a:r>
            <a:endParaRPr lang="en-US" dirty="0"/>
          </a:p>
        </p:txBody>
      </p:sp>
      <p:sp>
        <p:nvSpPr>
          <p:cNvPr id="11" name="Datumsplatzhalter 10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/>
              <a:t>dd.mm.yyyy</a:t>
            </a:r>
            <a:endParaRPr lang="en-US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 bwMode="ltGray">
          <a:xfrm>
            <a:off x="842" y="1"/>
            <a:ext cx="10078941" cy="7561263"/>
          </a:xfrm>
          <a:prstGeom prst="rect">
            <a:avLst/>
          </a:prstGeom>
        </p:spPr>
      </p:pic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2" hidden="1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 bwMode="invGray">
          <a:xfrm>
            <a:off x="360000" y="1512000"/>
            <a:ext cx="9360000" cy="2660399"/>
          </a:xfrm>
        </p:spPr>
        <p:txBody>
          <a:bodyPr/>
          <a:lstStyle>
            <a:lvl1pPr marL="0" marR="0" indent="0" algn="l" defTabSz="457322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 baseline="0">
                <a:solidFill>
                  <a:schemeClr val="bg1"/>
                </a:solidFill>
              </a:defRPr>
            </a:lvl1pPr>
          </a:lstStyle>
          <a:p>
            <a:r>
              <a:rPr lang="en-US" dirty="0" err="1"/>
              <a:t>TeleGrotesk</a:t>
            </a:r>
            <a:r>
              <a:rPr lang="en-US" dirty="0"/>
              <a:t> HEADLINE 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(Ultra) Maximum of 3 lines</a:t>
            </a:r>
            <a:b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(54) 66 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25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ivider texture 3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744959555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396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2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Fußzeilenplatzhalt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marR="0" indent="0" algn="r" defTabSz="5762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– Strictly confidential, Confidential, Internal–     Author /Presentation Topic</a:t>
            </a:r>
            <a:endParaRPr lang="en-US" dirty="0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/>
              <a:t>dd.mm.yyyy</a:t>
            </a:r>
            <a:endParaRPr lang="en-US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ltGray">
          <a:xfrm>
            <a:off x="1937" y="140"/>
            <a:ext cx="10076747" cy="7559617"/>
          </a:xfrm>
          <a:prstGeom prst="rect">
            <a:avLst/>
          </a:prstGeom>
          <a:noFill/>
        </p:spPr>
      </p:pic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2" hidden="1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 bwMode="invGray">
          <a:xfrm>
            <a:off x="360000" y="1512000"/>
            <a:ext cx="9360000" cy="2660399"/>
          </a:xfrm>
        </p:spPr>
        <p:txBody>
          <a:bodyPr/>
          <a:lstStyle>
            <a:lvl1pPr marL="0" marR="0" indent="0" algn="l" defTabSz="457322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TeleGrotesk HEADLINE 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(Ultra) Maximum of 3 lines</a:t>
            </a:r>
            <a:b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(54) 66 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026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ivider texture 4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40075499"/>
              </p:ext>
            </p:extLst>
          </p:nvPr>
        </p:nvGraphicFramePr>
        <p:xfrm>
          <a:off x="1387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2099" name="think-cell Folie" r:id="rId4" imgW="360" imgH="360" progId="">
                  <p:embed/>
                </p:oleObj>
              </mc:Choice>
              <mc:Fallback>
                <p:oleObj name="think-cell Folie" r:id="rId4" imgW="360" imgH="360" progId="">
                  <p:embed/>
                  <p:pic>
                    <p:nvPicPr>
                      <p:cNvPr id="0" name="Picture 28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87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Fußzeilenplatzhalt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marL="0" marR="0" indent="0" algn="r" defTabSz="57622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– Strictly confidential, Confidential, Internal–     Author /Presentation Topic</a:t>
            </a:r>
            <a:endParaRPr lang="en-US" dirty="0"/>
          </a:p>
        </p:txBody>
      </p:sp>
      <p:sp>
        <p:nvSpPr>
          <p:cNvPr id="12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/>
              <a:t>dd.mm.yyyy</a:t>
            </a:r>
            <a:endParaRPr lang="en-US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‹#›</a:t>
            </a:fld>
            <a:endParaRPr lang="en-US" dirty="0"/>
          </a:p>
        </p:txBody>
      </p:sp>
      <p:pic>
        <p:nvPicPr>
          <p:cNvPr id="9" name="Picture 24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ltGray">
          <a:xfrm>
            <a:off x="1935" y="141"/>
            <a:ext cx="10076751" cy="7559620"/>
          </a:xfrm>
          <a:prstGeom prst="rect">
            <a:avLst/>
          </a:prstGeom>
          <a:noFill/>
        </p:spPr>
      </p:pic>
      <p:pic>
        <p:nvPicPr>
          <p:cNvPr id="45078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2" hidden="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2" hidden="1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black">
          <a:xfrm>
            <a:off x="1390" y="1855"/>
            <a:ext cx="2778" cy="1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 bwMode="invGray">
          <a:xfrm>
            <a:off x="360000" y="1512000"/>
            <a:ext cx="9360000" cy="2660399"/>
          </a:xfrm>
        </p:spPr>
        <p:txBody>
          <a:bodyPr/>
          <a:lstStyle>
            <a:lvl1pPr marL="0" marR="0" indent="0" algn="l" defTabSz="457322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TeleGrotesk HEADLINE </a:t>
            </a: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(Ultra) Maximum of 3 lines</a:t>
            </a:r>
            <a:b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</a:b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eleGrotesk Headline" pitchFamily="2" charset="0"/>
                <a:ea typeface="+mj-ea"/>
                <a:cs typeface="TeleGrotesk Headline Ultra" pitchFamily="2" charset="0"/>
              </a:rPr>
              <a:t>40 (54) 66 PT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7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vmlDrawing" Target="../drawings/vmlDrawing1.vml"/><Relationship Id="rId30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/>
          <p:cNvGraphicFramePr>
            <a:graphicFrameLocks noChangeAspect="1"/>
          </p:cNvGraphicFramePr>
          <p:nvPr>
            <p:custDataLst>
              <p:tags r:id="rId28"/>
            </p:custDataLst>
            <p:extLst>
              <p:ext uri="{D42A27DB-BD31-4B8C-83A1-F6EECF244321}">
                <p14:modId xmlns:p14="http://schemas.microsoft.com/office/powerpoint/2010/main" val="90326554"/>
              </p:ext>
            </p:extLst>
          </p:nvPr>
        </p:nvGraphicFramePr>
        <p:xfrm>
          <a:off x="1390" y="1853"/>
          <a:ext cx="1388" cy="1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0647" name="think-cell Folie" r:id="rId29" imgW="360" imgH="360" progId="">
                  <p:embed/>
                </p:oleObj>
              </mc:Choice>
              <mc:Fallback>
                <p:oleObj name="think-cell Folie" r:id="rId29" imgW="360" imgH="360" progId="">
                  <p:embed/>
                  <p:pic>
                    <p:nvPicPr>
                      <p:cNvPr id="0" name="Picture 59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90" y="1853"/>
                        <a:ext cx="1388" cy="185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gray">
          <a:xfrm>
            <a:off x="360001" y="288000"/>
            <a:ext cx="9359999" cy="588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gray">
          <a:xfrm>
            <a:off x="360000" y="1620000"/>
            <a:ext cx="9360000" cy="489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text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 bwMode="gray">
          <a:xfrm>
            <a:off x="8439150" y="6980111"/>
            <a:ext cx="902850" cy="320455"/>
          </a:xfrm>
          <a:prstGeom prst="rect">
            <a:avLst/>
          </a:prstGeom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576226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150">
                <a:solidFill>
                  <a:schemeClr val="tx1"/>
                </a:solidFill>
                <a:latin typeface="Tele-GroteskNor" pitchFamily="2" charset="0"/>
                <a:cs typeface="Arial Unicode MS" pitchFamily="34" charset="-128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de-DE" noProof="0" dirty="0" err="1"/>
              <a:t>dd.mm.yyyy</a:t>
            </a:r>
            <a:endParaRPr lang="en-US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 bwMode="gray">
          <a:xfrm>
            <a:off x="9407166" y="6980111"/>
            <a:ext cx="319447" cy="3204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576226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150">
                <a:solidFill>
                  <a:schemeClr val="tx1"/>
                </a:solidFill>
                <a:latin typeface="Tele-GroteskNor" pitchFamily="2" charset="0"/>
                <a:cs typeface="Arial Unicode MS" pitchFamily="34" charset="-128"/>
              </a:defRPr>
            </a:lvl1pPr>
          </a:lstStyle>
          <a:p>
            <a:pPr fontAlgn="base">
              <a:spcAft>
                <a:spcPct val="0"/>
              </a:spcAft>
            </a:pPr>
            <a:fld id="{31ED8236-F742-4994-B025-3D78EEC04644}" type="slidenum">
              <a:rPr lang="en-US" noProof="0" smtClean="0"/>
              <a:pPr fontAlgn="base">
                <a:spcAft>
                  <a:spcPct val="0"/>
                </a:spcAft>
              </a:pPr>
              <a:t>‹#›</a:t>
            </a:fld>
            <a:endParaRPr lang="en-US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 bwMode="gray">
          <a:xfrm>
            <a:off x="3816351" y="6980111"/>
            <a:ext cx="4539600" cy="320455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defTabSz="576226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 sz="1150">
                <a:solidFill>
                  <a:schemeClr val="tx1"/>
                </a:solidFill>
                <a:latin typeface="Tele-GroteskNor" pitchFamily="2" charset="0"/>
                <a:cs typeface="Arial Unicode MS" pitchFamily="34" charset="-128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noProof="0" dirty="0"/>
              <a:t>– Strictly confidential, Confidential, Internal–     Author /Presentation Topic</a:t>
            </a:r>
          </a:p>
        </p:txBody>
      </p:sp>
      <p:pic>
        <p:nvPicPr>
          <p:cNvPr id="22" name="Grafik 21" descr="TSY_Logo_3c_p.emf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60000" y="6919200"/>
            <a:ext cx="2873604" cy="522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898" r:id="rId2"/>
    <p:sldLayoutId id="2147483961" r:id="rId3"/>
    <p:sldLayoutId id="2147483711" r:id="rId4"/>
    <p:sldLayoutId id="2147483725" r:id="rId5"/>
    <p:sldLayoutId id="2147483928" r:id="rId6"/>
    <p:sldLayoutId id="2147483926" r:id="rId7"/>
    <p:sldLayoutId id="2147483976" r:id="rId8"/>
    <p:sldLayoutId id="2147483964" r:id="rId9"/>
    <p:sldLayoutId id="2147483965" r:id="rId10"/>
    <p:sldLayoutId id="2147483967" r:id="rId11"/>
    <p:sldLayoutId id="2147483968" r:id="rId12"/>
    <p:sldLayoutId id="2147483972" r:id="rId13"/>
    <p:sldLayoutId id="2147483971" r:id="rId14"/>
    <p:sldLayoutId id="2147483973" r:id="rId15"/>
    <p:sldLayoutId id="2147483716" r:id="rId16"/>
    <p:sldLayoutId id="2147483718" r:id="rId17"/>
    <p:sldLayoutId id="2147483722" r:id="rId18"/>
    <p:sldLayoutId id="2147483723" r:id="rId19"/>
    <p:sldLayoutId id="2147483969" r:id="rId20"/>
    <p:sldLayoutId id="2147483970" r:id="rId21"/>
    <p:sldLayoutId id="2147483930" r:id="rId22"/>
    <p:sldLayoutId id="2147483959" r:id="rId23"/>
    <p:sldLayoutId id="2147483960" r:id="rId24"/>
    <p:sldLayoutId id="2147483977" r:id="rId2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marL="0" indent="0" algn="l" defTabSz="457322" rtl="0" eaLnBrk="1" fontAlgn="base" hangingPunct="1">
        <a:lnSpc>
          <a:spcPct val="90000"/>
        </a:lnSpc>
        <a:spcBef>
          <a:spcPts val="0"/>
        </a:spcBef>
        <a:spcAft>
          <a:spcPct val="0"/>
        </a:spcAft>
        <a:defRPr lang="de-DE" sz="3200" kern="1200" dirty="0">
          <a:solidFill>
            <a:schemeClr val="tx2"/>
          </a:solidFill>
          <a:latin typeface="TeleGrotesk Headline Ultra" pitchFamily="2" charset="0"/>
          <a:ea typeface="+mj-ea"/>
          <a:cs typeface="TeleGrotesk Headline Ultra" pitchFamily="2" charset="0"/>
        </a:defRPr>
      </a:lvl1pPr>
      <a:lvl2pPr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2pPr>
      <a:lvl3pPr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3pPr>
      <a:lvl4pPr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4pPr>
      <a:lvl5pPr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5pPr>
      <a:lvl6pPr marL="457171"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6pPr>
      <a:lvl7pPr marL="914342"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7pPr>
      <a:lvl8pPr marL="1371513"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8pPr>
      <a:lvl9pPr marL="1828683" algn="l" defTabSz="576226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chemeClr val="tx2"/>
          </a:solidFill>
          <a:latin typeface="Tele-GroteskUlt" pitchFamily="2" charset="0"/>
        </a:defRPr>
      </a:lvl9pPr>
    </p:titleStyle>
    <p:bodyStyle>
      <a:lvl1pPr algn="l" defTabSz="576226" rtl="0" eaLnBrk="1" fontAlgn="base" hangingPunct="1">
        <a:lnSpc>
          <a:spcPct val="104000"/>
        </a:lnSpc>
        <a:spcBef>
          <a:spcPts val="1200"/>
        </a:spcBef>
        <a:spcAft>
          <a:spcPct val="0"/>
        </a:spcAft>
        <a:buClr>
          <a:schemeClr val="tx2"/>
        </a:buClr>
        <a:buFont typeface="Wingdings" pitchFamily="2" charset="2"/>
        <a:defRPr sz="1800" kern="1200">
          <a:solidFill>
            <a:schemeClr val="tx1"/>
          </a:solidFill>
          <a:latin typeface="Tele-GroteskFet" pitchFamily="2" charset="0"/>
          <a:ea typeface="+mn-ea"/>
          <a:cs typeface="+mn-cs"/>
        </a:defRPr>
      </a:lvl1pPr>
      <a:lvl2pPr marL="1588" algn="l" defTabSz="576226" rtl="0" eaLnBrk="1" fontAlgn="base" hangingPunct="1">
        <a:lnSpc>
          <a:spcPct val="104000"/>
        </a:lnSpc>
        <a:spcBef>
          <a:spcPts val="300"/>
        </a:spcBef>
        <a:spcAft>
          <a:spcPct val="0"/>
        </a:spcAft>
        <a:buClr>
          <a:schemeClr val="tx2"/>
        </a:buClr>
        <a:buFont typeface="Wingdings" pitchFamily="2" charset="2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16000" indent="-216000" algn="l" defTabSz="576226" rtl="0" eaLnBrk="1" fontAlgn="base" hangingPunct="1">
        <a:lnSpc>
          <a:spcPct val="104000"/>
        </a:lnSpc>
        <a:spcBef>
          <a:spcPts val="300"/>
        </a:spcBef>
        <a:spcAft>
          <a:spcPct val="0"/>
        </a:spcAft>
        <a:buClr>
          <a:schemeClr val="tx1"/>
        </a:buClr>
        <a:buSzPct val="70000"/>
        <a:buFont typeface="Wingdings 2" panose="05020102010507070707" pitchFamily="18" charset="2"/>
        <a:buChar char="¡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432000" indent="-215886" algn="l" defTabSz="576226" rtl="0" eaLnBrk="1" fontAlgn="base" hangingPunct="1">
        <a:lnSpc>
          <a:spcPct val="104000"/>
        </a:lnSpc>
        <a:spcBef>
          <a:spcPts val="0"/>
        </a:spcBef>
        <a:spcAft>
          <a:spcPct val="0"/>
        </a:spcAft>
        <a:buClr>
          <a:schemeClr val="tx1"/>
        </a:buClr>
        <a:buSzPct val="70000"/>
        <a:buFont typeface="Wingdings 2" panose="05020102010507070707" pitchFamily="18" charset="2"/>
        <a:buChar char="¡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648000" indent="-216000" algn="l" defTabSz="576226" rtl="0" eaLnBrk="1" fontAlgn="base" hangingPunct="1">
        <a:lnSpc>
          <a:spcPct val="104000"/>
        </a:lnSpc>
        <a:spcBef>
          <a:spcPts val="0"/>
        </a:spcBef>
        <a:spcAft>
          <a:spcPct val="0"/>
        </a:spcAft>
        <a:buClr>
          <a:schemeClr val="tx1"/>
        </a:buClr>
        <a:buSzPct val="70000"/>
        <a:buFont typeface="Wingdings 2" panose="05020102010507070707" pitchFamily="18" charset="2"/>
        <a:buChar char="¡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40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09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0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51" indent="-228585" algn="l" defTabSz="457171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1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2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3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83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25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95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65" algn="l" defTabSz="45717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82" userDrawn="1">
          <p15:clr>
            <a:srgbClr val="F26B43"/>
          </p15:clr>
        </p15:guide>
        <p15:guide id="2" pos="3220" userDrawn="1">
          <p15:clr>
            <a:srgbClr val="F26B43"/>
          </p15:clr>
        </p15:guide>
        <p15:guide id="3" orient="horz" pos="1021" userDrawn="1">
          <p15:clr>
            <a:srgbClr val="F26B43"/>
          </p15:clr>
        </p15:guide>
        <p15:guide id="5" orient="horz" pos="4105" userDrawn="1">
          <p15:clr>
            <a:srgbClr val="F26B43"/>
          </p15:clr>
        </p15:guide>
        <p15:guide id="6" pos="227" userDrawn="1">
          <p15:clr>
            <a:srgbClr val="F26B43"/>
          </p15:clr>
        </p15:guide>
        <p15:guide id="7" pos="6123" userDrawn="1">
          <p15:clr>
            <a:srgbClr val="F26B43"/>
          </p15:clr>
        </p15:guide>
        <p15:guide id="8" orient="horz" pos="3843" userDrawn="1">
          <p15:clr>
            <a:srgbClr val="F26B43"/>
          </p15:clr>
        </p15:guide>
        <p15:guide id="10" orient="horz" pos="749" userDrawn="1">
          <p15:clr>
            <a:srgbClr val="F26B43"/>
          </p15:clr>
        </p15:guide>
        <p15:guide id="11" orient="horz" pos="227" userDrawn="1">
          <p15:clr>
            <a:srgbClr val="F26B43"/>
          </p15:clr>
        </p15:guide>
        <p15:guide id="12" pos="1724" userDrawn="1">
          <p15:clr>
            <a:srgbClr val="F26B43"/>
          </p15:clr>
        </p15:guide>
        <p15:guide id="13" pos="1633" userDrawn="1">
          <p15:clr>
            <a:srgbClr val="F26B43"/>
          </p15:clr>
        </p15:guide>
        <p15:guide id="14" pos="3175" userDrawn="1">
          <p15:clr>
            <a:srgbClr val="F26B43"/>
          </p15:clr>
        </p15:guide>
        <p15:guide id="15" pos="3130" userDrawn="1">
          <p15:clr>
            <a:srgbClr val="F26B43"/>
          </p15:clr>
        </p15:guide>
        <p15:guide id="16" pos="4717" userDrawn="1">
          <p15:clr>
            <a:srgbClr val="F26B43"/>
          </p15:clr>
        </p15:guide>
        <p15:guide id="17" pos="4627" userDrawn="1">
          <p15:clr>
            <a:srgbClr val="F26B43"/>
          </p15:clr>
        </p15:guide>
        <p15:guide id="18" orient="horz" pos="4365" userDrawn="1">
          <p15:clr>
            <a:srgbClr val="F26B43"/>
          </p15:clr>
        </p15:guide>
        <p15:guide id="19" orient="horz" pos="453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mericanlibrariesmagazine.org/blogs/the-scoop/ai-lab-library/" TargetMode="External"/><Relationship Id="rId2" Type="http://schemas.openxmlformats.org/officeDocument/2006/relationships/hyperlink" Target="https://books.google.com/talktobooks/" TargetMode="Externa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://musingsaboutlibrarianship.blogspot.sg/2013/09/the-day-library-discovery-died-2035.html" TargetMode="Externa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slideserve.com/thais/mesters-ges-intelligenci-k" TargetMode="Externa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link.springer.com/article/10.1007/s10462-018-09679-z" TargetMode="Externa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link.springer.com/article/10.1007/s10462-018-09679-z" TargetMode="Externa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personal.sirma.bg/vladimir/crm-tutorial/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hyperlink" Target="https://www.google.hu/url?sa=i&amp;rct=j&amp;q=&amp;esrc=s&amp;source=images&amp;cd=&amp;cad=rja&amp;uact=8&amp;ved=0ahUKEwi1i76i_9jVAhUDGZoKHfKGBIcQjRwIBw&amp;url=https://www.boell.de/en/2017/04/10/report-trenches-debate-around-teaching-gender-studies-hungary&amp;psig=AFQjCNGOctKYva9CaDFpD1PsM0_y2rPsLQ&amp;ust=1502876931805856" TargetMode="External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9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4" Type="http://schemas.openxmlformats.org/officeDocument/2006/relationships/image" Target="../media/image17.jpe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8.jpeg"/><Relationship Id="rId4" Type="http://schemas.openxmlformats.org/officeDocument/2006/relationships/hyperlink" Target="https://www.youtube.com/watch?v=78-1MlkxyqI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hu.wikipedia.org/wiki/Sz%C3%A1m%C3%ADt%C3%B3g%C3%A9pes_j%C3%A1t%C3%A9k" TargetMode="External"/><Relationship Id="rId2" Type="http://schemas.openxmlformats.org/officeDocument/2006/relationships/hyperlink" Target="http://computersinlibaries.infotoday.com/2017/Thursday.aspx" TargetMode="Externa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jpe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dzone.com/articles/solving-architectural-dilemmas-to-create-actionabl?fromrel=true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ubMed" TargetMode="External"/><Relationship Id="rId2" Type="http://schemas.openxmlformats.org/officeDocument/2006/relationships/hyperlink" Target="https://en.wikipedia.org/wiki/Google_Scholar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png"/><Relationship Id="rId4" Type="http://schemas.openxmlformats.org/officeDocument/2006/relationships/hyperlink" Target="http://www.kithirlevel.hu/index.php?kh=mesterseges_intelligencia_keresi_a_tut_a_szenakazalban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pdfs.semanticscholar.org/4f36/9ac2940237a348edd431c37fca901b64c731.pdf" TargetMode="External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hyperlink" Target="http://www.ala.org/acrl/sites/ala.org.acrl/files/content/conferences/pdf/ma.pdf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schema.org/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.xml"/><Relationship Id="rId4" Type="http://schemas.openxmlformats.org/officeDocument/2006/relationships/hyperlink" Target="http://bibliograph.net/" TargetMode="Externa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hu.wikipedia.org/wiki/Sz%C3%A9kesfeh%C3%A9rv%C3%A1r" TargetMode="External"/><Relationship Id="rId13" Type="http://schemas.openxmlformats.org/officeDocument/2006/relationships/hyperlink" Target="http://www.konyv-e.hu/pdf/Chronica_Picta.pdf" TargetMode="External"/><Relationship Id="rId18" Type="http://schemas.openxmlformats.org/officeDocument/2006/relationships/hyperlink" Target="https://hu.wikipedia.org/wiki/1861" TargetMode="External"/><Relationship Id="rId3" Type="http://schemas.openxmlformats.org/officeDocument/2006/relationships/image" Target="../media/image57.jpeg"/><Relationship Id="rId7" Type="http://schemas.openxmlformats.org/officeDocument/2006/relationships/hyperlink" Target="https://hu.wikipedia.org/wiki/Esztergom" TargetMode="External"/><Relationship Id="rId12" Type="http://schemas.openxmlformats.org/officeDocument/2006/relationships/image" Target="../media/image63.png"/><Relationship Id="rId17" Type="http://schemas.openxmlformats.org/officeDocument/2006/relationships/image" Target="../media/image66.jpe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5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0.jpeg"/><Relationship Id="rId11" Type="http://schemas.openxmlformats.org/officeDocument/2006/relationships/hyperlink" Target="http://viaf.org/viaf/72498726" TargetMode="External"/><Relationship Id="rId5" Type="http://schemas.openxmlformats.org/officeDocument/2006/relationships/image" Target="../media/image59.jpeg"/><Relationship Id="rId15" Type="http://schemas.openxmlformats.org/officeDocument/2006/relationships/image" Target="../media/image64.jpeg"/><Relationship Id="rId10" Type="http://schemas.openxmlformats.org/officeDocument/2006/relationships/image" Target="../media/image62.png"/><Relationship Id="rId19" Type="http://schemas.openxmlformats.org/officeDocument/2006/relationships/image" Target="../media/image67.png"/><Relationship Id="rId4" Type="http://schemas.openxmlformats.org/officeDocument/2006/relationships/image" Target="../media/image58.jpeg"/><Relationship Id="rId9" Type="http://schemas.openxmlformats.org/officeDocument/2006/relationships/image" Target="../media/image61.jpeg"/><Relationship Id="rId14" Type="http://schemas.openxmlformats.org/officeDocument/2006/relationships/hyperlink" Target="http://mek.oszk.hu/01900/01992/html/index272.html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oclc.org/en/worldcat-discovery.html" TargetMode="External"/><Relationship Id="rId3" Type="http://schemas.openxmlformats.org/officeDocument/2006/relationships/image" Target="../media/image68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://wikiba.se/applications" TargetMode="External"/><Relationship Id="rId5" Type="http://schemas.openxmlformats.org/officeDocument/2006/relationships/image" Target="../media/image70.png"/><Relationship Id="rId10" Type="http://schemas.openxmlformats.org/officeDocument/2006/relationships/image" Target="../media/image72.png"/><Relationship Id="rId4" Type="http://schemas.openxmlformats.org/officeDocument/2006/relationships/image" Target="../media/image69.png"/><Relationship Id="rId9" Type="http://schemas.openxmlformats.org/officeDocument/2006/relationships/hyperlink" Target="https://www.oclc.org/content/dam/research/images/Themes/linked-data.png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artner.com/smarterwithgartner/gartner-top-10-strategic-technology-trends-for-2018/" TargetMode="Externa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7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Aft>
                  <a:spcPct val="0"/>
                </a:spcAft>
              </a:pPr>
              <a:t>1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Szövegdoboz 1"/>
          <p:cNvSpPr txBox="1"/>
          <p:nvPr/>
        </p:nvSpPr>
        <p:spPr>
          <a:xfrm>
            <a:off x="555951" y="5158591"/>
            <a:ext cx="8903584" cy="19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/>
            <a:endParaRPr lang="hu-HU" sz="2000" b="1" dirty="0">
              <a:solidFill>
                <a:srgbClr val="1E37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000" b="1" dirty="0">
                <a:solidFill>
                  <a:srgbClr val="1E3770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KSH Könyvtár - </a:t>
            </a:r>
            <a:r>
              <a:rPr lang="hu-HU" sz="20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MKE Társadalomtudományi Szekció</a:t>
            </a:r>
          </a:p>
          <a:p>
            <a:pPr algn="ctr"/>
            <a:r>
              <a:rPr lang="hu-HU" sz="2000" b="1" dirty="0">
                <a:solidFill>
                  <a:srgbClr val="1E3770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2019.03.12.</a:t>
            </a:r>
          </a:p>
          <a:p>
            <a:pPr algn="ctr"/>
            <a:endParaRPr lang="hu-HU" sz="2000" b="1" dirty="0">
              <a:solidFill>
                <a:srgbClr val="1E3770"/>
              </a:solidFill>
              <a:latin typeface="Arial" panose="020B0604020202020204" pitchFamily="34" charset="0"/>
              <a:ea typeface="Swagger" pitchFamily="2" charset="0"/>
              <a:cs typeface="Arial" panose="020B0604020202020204" pitchFamily="34" charset="0"/>
            </a:endParaRPr>
          </a:p>
          <a:p>
            <a:pPr algn="ctr"/>
            <a:endParaRPr lang="hu-HU" sz="2000" b="1" dirty="0">
              <a:solidFill>
                <a:srgbClr val="1E3770"/>
              </a:solidFill>
              <a:latin typeface="Arial" panose="020B0604020202020204" pitchFamily="34" charset="0"/>
              <a:ea typeface="Swagger" pitchFamily="2" charset="0"/>
              <a:cs typeface="Arial" panose="020B0604020202020204" pitchFamily="34" charset="0"/>
            </a:endParaRPr>
          </a:p>
          <a:p>
            <a:pPr algn="ctr"/>
            <a:r>
              <a:rPr lang="hu-HU" sz="2000" b="1" dirty="0">
                <a:solidFill>
                  <a:srgbClr val="1E3770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					Horváth Zoltánné</a:t>
            </a:r>
          </a:p>
        </p:txBody>
      </p:sp>
      <p:sp>
        <p:nvSpPr>
          <p:cNvPr id="4" name="Téglalap 3"/>
          <p:cNvSpPr/>
          <p:nvPr/>
        </p:nvSpPr>
        <p:spPr bwMode="gray">
          <a:xfrm>
            <a:off x="332509" y="691435"/>
            <a:ext cx="9394104" cy="2680322"/>
          </a:xfrm>
          <a:prstGeom prst="rect">
            <a:avLst/>
          </a:prstGeom>
          <a:solidFill>
            <a:schemeClr val="tx2"/>
          </a:solidFill>
          <a:ln w="1905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108000" tIns="108000" rIns="108000" bIns="108000" rtlCol="0" anchor="ctr" anchorCtr="0">
            <a:spAutoFit/>
          </a:bodyPr>
          <a:lstStyle/>
          <a:p>
            <a:pPr algn="ctr"/>
            <a:r>
              <a:rPr lang="hu-HU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tudományos könyvtárak</a:t>
            </a:r>
          </a:p>
          <a:p>
            <a:pPr algn="ctr"/>
            <a:r>
              <a:rPr lang="hu-HU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a mesterséges</a:t>
            </a:r>
          </a:p>
          <a:p>
            <a:pPr algn="ctr"/>
            <a:r>
              <a:rPr lang="hu-HU" sz="4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intelligencia – </a:t>
            </a:r>
          </a:p>
          <a:p>
            <a:pPr algn="ctr"/>
            <a:r>
              <a:rPr 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Kölcsönhatások és inspirációk</a:t>
            </a: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384" y="4004180"/>
            <a:ext cx="2648717" cy="9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341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A mesterséges intelligencia hatása a szakkönyvtári szolgáltatásokra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60000" y="1220011"/>
            <a:ext cx="9236741" cy="5572674"/>
          </a:xfrm>
          <a:solidFill>
            <a:schemeClr val="bg1"/>
          </a:solidFill>
        </p:spPr>
        <p:txBody>
          <a:bodyPr/>
          <a:lstStyle/>
          <a:p>
            <a:pPr marL="285750" indent="-285750" defTabSz="457322">
              <a:lnSpc>
                <a:spcPts val="2400"/>
              </a:lnSpc>
              <a:spcBef>
                <a:spcPts val="300"/>
              </a:spcBef>
              <a:buClr>
                <a:schemeClr val="tx1"/>
              </a:buClr>
              <a:buSzPct val="70000"/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Kitágítja a tudományos tartalmak elérhetőségét</a:t>
            </a:r>
          </a:p>
          <a:p>
            <a:pPr marL="501750" lvl="2" indent="-285750" defTabSz="457322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Növeli az áttekintés sebességét és a források teljességét</a:t>
            </a:r>
          </a:p>
          <a:p>
            <a:pPr marL="501750" lvl="2" indent="-285750" defTabSz="457322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Fejlett szolgáltatásokat biztosít a szelekciónál, rendezésnél, csoportba sorolásnál</a:t>
            </a:r>
          </a:p>
          <a:p>
            <a:pPr marL="501750" lvl="2" indent="-285750" defTabSz="457322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Algoritmusokat alkalmaz a tudományos tartalmak természetes nyelvi elemzéséhez, értelmezéséhez, szövegek és képek automatikus felismeréséhez </a:t>
            </a:r>
          </a:p>
          <a:p>
            <a:pPr marL="501750" lvl="2" indent="-285750" defTabSz="457322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Technológiai hátteret nyújt a természetes nyelvi kereséshez és interpretáláshoz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Gyorsabb indexelő szolgáltatások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kivonatolás géppel, rejtett rétegek feltárása, válaszok tágabb forrásokra támaszkodva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Nagy minták alapján szabályok és összefüggések felismerése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jellemzők és tartalmak jobb kiemelése, az elemzéshez minta alapú keresések és értékelések, a neurális hálók alapján kialakítható kereséstípusok fejlesztése, az eredmények értékelése, automatikus következtetések beépítése, stb.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Felhasználói és </a:t>
            </a:r>
            <a:r>
              <a:rPr lang="hu-HU" sz="1600" b="1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self</a:t>
            </a:r>
            <a:r>
              <a:rPr lang="hu-HU" sz="16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interfészek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használói visszajelzések, folyamatos visszacsatolás (</a:t>
            </a:r>
            <a:r>
              <a:rPr lang="hu-HU" sz="1600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chatbox</a:t>
            </a:r>
            <a:r>
              <a:rPr lang="hu-HU" sz="16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virtuális asszisztensek: Amazon, Alexa, stb.)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Külső fejlett szolgáltatások beépítése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tesztelés, értékelés, terjesztés </a:t>
            </a:r>
            <a:r>
              <a:rPr lang="hu-H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1600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Talk to Books</a:t>
            </a:r>
            <a:r>
              <a:rPr lang="hu-HU" sz="1600" u="sng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600" u="sng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Semantic</a:t>
            </a:r>
            <a:r>
              <a:rPr lang="hu-HU" sz="1600" u="sng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u="sng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Scholar</a:t>
            </a:r>
            <a:r>
              <a:rPr lang="hu-HU" sz="1600" u="sng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Google </a:t>
            </a:r>
            <a:r>
              <a:rPr lang="hu-HU" sz="1600" u="sng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Scholar</a:t>
            </a:r>
            <a:r>
              <a:rPr lang="hu-HU" sz="1600" u="sng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600" u="sng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WorldCat</a:t>
            </a:r>
            <a:r>
              <a:rPr lang="hu-HU" sz="1600" u="sng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VIAF, ISNI, </a:t>
            </a:r>
            <a:r>
              <a:rPr lang="hu-HU" sz="1600" u="sng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Wikidata</a:t>
            </a:r>
            <a:r>
              <a:rPr lang="hu-HU" sz="1600" u="sng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stb.) </a:t>
            </a:r>
            <a:r>
              <a:rPr lang="hu-HU" sz="1600" u="sng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https://americanlibrariesmagazine.org/blogs/the-scoop/ai-lab-library/</a:t>
            </a:r>
            <a:endParaRPr lang="hu-H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87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11</a:t>
            </a:fld>
            <a:endParaRPr lang="en-US" dirty="0"/>
          </a:p>
        </p:txBody>
      </p:sp>
      <p:sp>
        <p:nvSpPr>
          <p:cNvPr id="8" name="Téglalap 7"/>
          <p:cNvSpPr/>
          <p:nvPr/>
        </p:nvSpPr>
        <p:spPr>
          <a:xfrm>
            <a:off x="367493" y="944424"/>
            <a:ext cx="94302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4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mesterséges intelligencia szolgáltatás nyílt forrásokkal nyeri el működésének értelmét.  </a:t>
            </a:r>
            <a:r>
              <a:rPr lang="hu-HU" sz="24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2400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Poynder</a:t>
            </a:r>
            <a:r>
              <a:rPr lang="hu-HU" sz="24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Richard (2))</a:t>
            </a:r>
          </a:p>
          <a:p>
            <a:endParaRPr lang="hu-HU" sz="2400" b="1" dirty="0">
              <a:solidFill>
                <a:srgbClr val="1E37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automata kereső minden szükséges vagy lehetséges forrás elolvasása után helyes választ ad? Kérdések és kétségek: </a:t>
            </a:r>
          </a:p>
          <a:p>
            <a:endParaRPr lang="hu-HU" sz="1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8972" lvl="1" indent="-342900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Fekete doboz szindróma - ellenőrizhető? </a:t>
            </a:r>
          </a:p>
          <a:p>
            <a:pPr marL="918972" lvl="1" indent="-342900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 szűrhető ki a „</a:t>
            </a:r>
            <a:r>
              <a:rPr lang="hu-HU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fake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news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vagy a rossz válasz?</a:t>
            </a:r>
          </a:p>
          <a:p>
            <a:pPr marL="918972" lvl="1" indent="-342900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Hogyan tarthatja meg a könyvtár az értékes forrásokon alapuló szolgáltatási stratégiáját</a:t>
            </a:r>
          </a:p>
          <a:p>
            <a:pPr marL="918972" lvl="1" indent="-342900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tudományos kommunikáció hogyan fog változni (</a:t>
            </a:r>
            <a:r>
              <a:rPr lang="hu-HU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preprintre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nem lesz szükség?)</a:t>
            </a:r>
          </a:p>
          <a:p>
            <a:pPr marL="918972" lvl="1" indent="-342900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discovery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szolgáltatás helyett inkább intézményhez kapcsolódó unikális források?</a:t>
            </a:r>
            <a:r>
              <a:rPr lang="hu-H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1800" i="1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discovery died -2035</a:t>
            </a:r>
            <a:r>
              <a:rPr lang="hu-HU" sz="1800" i="1" dirty="0">
                <a:latin typeface="Arial" panose="020B0604020202020204" pitchFamily="34" charset="0"/>
                <a:cs typeface="Arial" panose="020B0604020202020204" pitchFamily="34" charset="0"/>
              </a:rPr>
              <a:t>?)</a:t>
            </a:r>
            <a:endParaRPr lang="hu-HU" sz="1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414388" y="287915"/>
            <a:ext cx="9336466" cy="490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800" dirty="0">
                <a:solidFill>
                  <a:schemeClr val="tx2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Open </a:t>
            </a:r>
            <a:r>
              <a:rPr lang="hu-HU" sz="2800" dirty="0" err="1">
                <a:solidFill>
                  <a:schemeClr val="tx2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access</a:t>
            </a:r>
            <a:r>
              <a:rPr lang="hu-HU" sz="2800" dirty="0">
                <a:solidFill>
                  <a:schemeClr val="tx2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 és mesterséges intelligencia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348872" y="5050717"/>
            <a:ext cx="9058294" cy="23964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5750" indent="-285750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Lovász László: </a:t>
            </a:r>
            <a:r>
              <a:rPr lang="hu-HU" sz="18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„Nem vitás, hogy az emberi agy egy hatalmas hálózat, de hogy az agyra vonatkozó biológiai eredményeket hogyan lehet először hálózati nyelvre lefordítani, és aztán a hálózatok nyelve segítségével matematikailag megközelíteni – ehhez több tudomány művelőinek együttműködése szükséges (biológus, informatikus, nyelvész, stb.)” </a:t>
            </a:r>
          </a:p>
          <a:p>
            <a:pPr marL="285750" indent="-285750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Arial" panose="020B0604020202020204" pitchFamily="34" charset="0"/>
              <a:buChar char="•"/>
            </a:pPr>
            <a:r>
              <a:rPr lang="hu-HU" sz="18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„… az agy „csak” egy a fontos a nagy hálózatok közül, nyilván hasonló szakértői segítségre lesz szükség az internet vagy a társadalmi hálózatok területén”.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Interjú (MTA 2018)</a:t>
            </a:r>
            <a:endParaRPr lang="hu-HU" sz="18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45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Az értelmezés és a könyvtári alkalmazás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60000" y="882123"/>
            <a:ext cx="9306387" cy="6679140"/>
          </a:xfrm>
          <a:solidFill>
            <a:schemeClr val="bg1"/>
          </a:solidFill>
        </p:spPr>
        <p:txBody>
          <a:bodyPr/>
          <a:lstStyle/>
          <a:p>
            <a:r>
              <a:rPr lang="hu-HU" sz="16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Gépi program vagy mesterségesen létrehozott  intelligens módszer, reakció, cselekvés, amelyet számítógépes programok keretébe helyeznek, és megfelel a következő három kritérium valamelyikének:</a:t>
            </a: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Képes interaktív automatikus válaszokra emberi beavatkozás nélkül</a:t>
            </a: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Szimulálja egy természetes intelligenciával rendelkező élőlény viselkedését</a:t>
            </a: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Célszerűen és megismételhető módon változtatja viselkedését a gépi tanulás és adaptáció képességének hátterével (</a:t>
            </a:r>
            <a:r>
              <a:rPr lang="hu-HU" sz="1600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Wikipédia</a:t>
            </a:r>
            <a:r>
              <a:rPr lang="hu-HU" sz="16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0"/>
            <a:r>
              <a:rPr lang="hu-H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Értékmérő:  milyen szinten tudja szimulálni az emberi tevékenységet vagy problémamegoldást</a:t>
            </a:r>
          </a:p>
          <a:p>
            <a:pPr lvl="0"/>
            <a:r>
              <a:rPr lang="hu-H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Ormos László</a:t>
            </a:r>
            <a:r>
              <a:rPr lang="hu-H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16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matematikai módszerekre alapozva keresi az intelligens viselkedés lényegét és fejlődését. </a:t>
            </a:r>
            <a:r>
              <a:rPr lang="hu-HU" sz="16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…alapja a jól meghatározott és átfogó </a:t>
            </a:r>
            <a:r>
              <a:rPr lang="hu-HU" sz="1600" b="1" i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tudásbázis</a:t>
            </a:r>
            <a:r>
              <a:rPr lang="hu-HU" sz="16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valamint  a megfelelő hatékonyságú, sokrétű és gyakorlatias </a:t>
            </a:r>
            <a:r>
              <a:rPr lang="hu-HU" sz="1600" b="1" i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manipulációs stratégia. </a:t>
            </a:r>
            <a:r>
              <a:rPr lang="hu-HU" sz="16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(Mesterséges intelligencia. Neurális hálózati struktúrájú mesterséges intelligenciák. </a:t>
            </a:r>
            <a:r>
              <a:rPr lang="hu-HU" sz="1600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https://www.slideserve.com/thais/mesters-ges-intelligenci-k</a:t>
            </a:r>
            <a:r>
              <a:rPr lang="hu-H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0"/>
            <a:r>
              <a:rPr lang="hu-H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Russel-</a:t>
            </a:r>
            <a:r>
              <a:rPr lang="hu-H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Norvig</a:t>
            </a:r>
            <a:r>
              <a:rPr lang="hu-H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(1995) 4 jellemzője:</a:t>
            </a: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Rendszer, amely emberi gondolkodást képes szimulálni, </a:t>
            </a: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Képes az emberi gondolkodás </a:t>
            </a:r>
            <a:r>
              <a:rPr lang="hu-HU" sz="160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racionalitását </a:t>
            </a:r>
            <a:r>
              <a:rPr lang="hu-HU" sz="1600" smtClean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tükrözni</a:t>
            </a:r>
            <a:r>
              <a:rPr lang="hu-HU" sz="16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Rendszer, amely képes az emberi cselekvést szimulálni, </a:t>
            </a:r>
          </a:p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Képes racionálisan cselekedni</a:t>
            </a:r>
            <a:br>
              <a:rPr lang="hu-HU" sz="16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1600" dirty="0">
              <a:solidFill>
                <a:srgbClr val="1E37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hu-HU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hu-H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12</a:t>
            </a:fld>
            <a:endParaRPr lang="en-US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449" y="6272047"/>
            <a:ext cx="2648717" cy="9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3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2226" y="288698"/>
            <a:ext cx="9364663" cy="588082"/>
          </a:xfrm>
        </p:spPr>
        <p:txBody>
          <a:bodyPr/>
          <a:lstStyle/>
          <a:p>
            <a:pPr algn="ctr"/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A mesterséges intelligencia könyvtárak számára fontos innovációi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66613" y="1289192"/>
            <a:ext cx="9200276" cy="5851146"/>
          </a:xfrm>
        </p:spPr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Természetes nyelvi folyamatok (</a:t>
            </a:r>
            <a:r>
              <a:rPr lang="hu-HU" sz="2000" b="1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</a:t>
            </a:r>
            <a:r>
              <a:rPr lang="hu-HU" sz="20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  <a:r>
              <a:rPr lang="hu-HU" sz="20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processing</a:t>
            </a:r>
            <a:r>
              <a:rPr lang="hu-HU" sz="20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-NLP) </a:t>
            </a:r>
            <a:r>
              <a:rPr lang="hu-HU" sz="20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megismerés és programozás a gépi rendszerekben az automatikus folyamatokhoz; </a:t>
            </a:r>
          </a:p>
          <a:p>
            <a:pPr marL="558900" lvl="2" indent="-34290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szavak, szövegelemek osztályozása, </a:t>
            </a:r>
            <a:r>
              <a:rPr lang="hu-HU" sz="1600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klaszterálása</a:t>
            </a:r>
            <a:r>
              <a:rPr lang="hu-HU" sz="16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(vektorok); információk kiterjesztése, bővítése (</a:t>
            </a:r>
            <a:r>
              <a:rPr lang="hu-HU" sz="1600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extraction</a:t>
            </a:r>
            <a:r>
              <a:rPr lang="hu-HU" sz="16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 szövegből beszéd, beszédből szöveg automatikus előállítása;  automatikus fordítás; szöveg és képelemek felismerése, automatikus címkézése;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Gépi tanulás, mély rétegek</a:t>
            </a:r>
            <a:r>
              <a:rPr lang="hu-HU" sz="20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sz="2000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</a:t>
            </a:r>
            <a:r>
              <a:rPr lang="hu-HU" sz="20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  <a:r>
              <a:rPr lang="hu-HU" sz="20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2000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</a:t>
            </a:r>
            <a:r>
              <a:rPr lang="hu-HU" sz="20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web, stb.);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Szakértői rendszerek fejlesztése és automatizálása</a:t>
            </a:r>
            <a:endParaRPr lang="hu-HU" sz="2000" dirty="0">
              <a:solidFill>
                <a:srgbClr val="1E37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58900" lvl="2" indent="-34290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tudásbázisok építése, következtető motorok és használói felületek tervezése, döntéstámogató rendszerek tervezése és kialakítása, automatizált folyamatok, programozott oktatás, e-</a:t>
            </a:r>
            <a:r>
              <a:rPr lang="hu-HU" sz="1600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  <a:r>
              <a:rPr lang="hu-HU" sz="16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Tervezés, előkészítés, osztályozás és </a:t>
            </a:r>
            <a:r>
              <a:rPr lang="hu-HU" sz="2000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optimalizáció</a:t>
            </a:r>
            <a:r>
              <a:rPr lang="hu-HU" sz="20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módszerek a gépi automatizáláshoz;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Robotika, gépi kommunikáció, beszéd- és hangfelismerés, modellek;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Vizualitás fejlesztés, gépi látás, képfelismerés</a:t>
            </a:r>
          </a:p>
          <a:p>
            <a:pPr marL="558900" lvl="2" indent="-34290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</a:t>
            </a:r>
            <a:r>
              <a:rPr lang="hu-HU" sz="1600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</a:t>
            </a:r>
            <a:r>
              <a:rPr lang="hu-HU" sz="16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600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</a:t>
            </a:r>
            <a:r>
              <a:rPr lang="hu-HU" sz="16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</a:t>
            </a:r>
            <a:r>
              <a:rPr lang="hu-HU" sz="16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600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augmented</a:t>
            </a:r>
            <a:r>
              <a:rPr lang="hu-HU" sz="16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reality</a:t>
            </a:r>
            <a:r>
              <a:rPr lang="hu-HU" sz="16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600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</a:t>
            </a:r>
            <a:r>
              <a:rPr lang="hu-HU" sz="16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reality</a:t>
            </a:r>
            <a:r>
              <a:rPr lang="hu-HU" sz="16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video kamerák alkalmazásával, az analóg jelek digitális konverziójával.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62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86543" y="174272"/>
            <a:ext cx="9364663" cy="588082"/>
          </a:xfrm>
        </p:spPr>
        <p:txBody>
          <a:bodyPr/>
          <a:lstStyle/>
          <a:p>
            <a:pPr algn="ct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Gépi tanulás tervezése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61497" y="717704"/>
            <a:ext cx="6294992" cy="2987397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Szolgáltatás, output vagy </a:t>
            </a:r>
            <a:r>
              <a:rPr lang="hu-HU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end-user</a:t>
            </a: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oldal tervezése, adat vizualizáció, adatpublikálás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Szakértők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Gépi tanulás modellje 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emberi és gépi intelligencia együttműködése – tervezés, felkészülés, hangolás, tesztelés, gépi tanulás algoritmus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Interfészek az AI eszközzel folytatott interakcióhoz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Könnyű kezelés, bővíthetőség, biztonság tervezése</a:t>
            </a:r>
          </a:p>
          <a:p>
            <a:pPr>
              <a:lnSpc>
                <a:spcPct val="100000"/>
              </a:lnSpc>
            </a:pPr>
            <a:r>
              <a:rPr lang="hu-HU" sz="12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https://medium.com/predict/what-i-have-learned-after-several-ai-projects-131e345ac5cd </a:t>
            </a:r>
          </a:p>
          <a:p>
            <a:r>
              <a:rPr lang="hu-HU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Tényezők:</a:t>
            </a:r>
          </a:p>
          <a:p>
            <a:endParaRPr lang="hu-HU" dirty="0">
              <a:solidFill>
                <a:srgbClr val="1E37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>
              <a:solidFill>
                <a:srgbClr val="1E37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14</a:t>
            </a:fld>
            <a:endParaRPr lang="en-US" dirty="0"/>
          </a:p>
        </p:txBody>
      </p:sp>
      <p:sp>
        <p:nvSpPr>
          <p:cNvPr id="5" name="Lekerekített téglalap 4"/>
          <p:cNvSpPr/>
          <p:nvPr/>
        </p:nvSpPr>
        <p:spPr bwMode="gray">
          <a:xfrm>
            <a:off x="261497" y="5836632"/>
            <a:ext cx="1674222" cy="792953"/>
          </a:xfrm>
          <a:prstGeom prst="roundRect">
            <a:avLst/>
          </a:prstGeom>
          <a:solidFill>
            <a:schemeClr val="tx2"/>
          </a:solidFill>
          <a:ln w="1905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108000" tIns="108000" rIns="108000" bIns="108000" rtlCol="0" anchor="ctr" anchorCtr="0">
            <a:spAutoFit/>
          </a:bodyPr>
          <a:lstStyle/>
          <a:p>
            <a:pPr algn="ctr" defTabSz="457293" fontAlgn="base">
              <a:lnSpc>
                <a:spcPct val="90000"/>
              </a:lnSpc>
              <a:buClr>
                <a:srgbClr val="E20074"/>
              </a:buClr>
              <a:buSzPct val="75000"/>
            </a:pP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Technológiai know-how</a:t>
            </a:r>
          </a:p>
        </p:txBody>
      </p:sp>
      <p:sp>
        <p:nvSpPr>
          <p:cNvPr id="6" name="Lekerekített téglalap 5"/>
          <p:cNvSpPr/>
          <p:nvPr/>
        </p:nvSpPr>
        <p:spPr bwMode="gray">
          <a:xfrm>
            <a:off x="261497" y="4759614"/>
            <a:ext cx="1859376" cy="792953"/>
          </a:xfrm>
          <a:prstGeom prst="roundRect">
            <a:avLst/>
          </a:prstGeom>
          <a:solidFill>
            <a:srgbClr val="1E3770"/>
          </a:solidFill>
          <a:ln w="1905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108000" tIns="108000" rIns="108000" bIns="108000" rtlCol="0" anchor="ctr" anchorCtr="0">
            <a:spAutoFit/>
          </a:bodyPr>
          <a:lstStyle/>
          <a:p>
            <a:pPr algn="ctr" defTabSz="457293" fontAlgn="base">
              <a:lnSpc>
                <a:spcPct val="90000"/>
              </a:lnSpc>
              <a:buClr>
                <a:srgbClr val="E20074"/>
              </a:buClr>
              <a:buSzPct val="75000"/>
            </a:pP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Adattisztítás – homogenitás</a:t>
            </a:r>
          </a:p>
        </p:txBody>
      </p:sp>
      <p:sp>
        <p:nvSpPr>
          <p:cNvPr id="7" name="Lekerekített téglalap 6"/>
          <p:cNvSpPr/>
          <p:nvPr/>
        </p:nvSpPr>
        <p:spPr bwMode="gray">
          <a:xfrm>
            <a:off x="2262916" y="4759613"/>
            <a:ext cx="1557371" cy="792953"/>
          </a:xfrm>
          <a:prstGeom prst="roundRect">
            <a:avLst/>
          </a:prstGeom>
          <a:ln>
            <a:solidFill>
              <a:srgbClr val="1E377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8000" tIns="108000" rIns="108000" bIns="108000" rtlCol="0" anchor="ctr" anchorCtr="0">
            <a:spAutoFit/>
          </a:bodyPr>
          <a:lstStyle/>
          <a:p>
            <a:pPr algn="ctr" defTabSz="457293" fontAlgn="base">
              <a:lnSpc>
                <a:spcPct val="90000"/>
              </a:lnSpc>
              <a:buClr>
                <a:srgbClr val="E20074"/>
              </a:buClr>
              <a:buSzPct val="75000"/>
            </a:pP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Felkészült szervezet</a:t>
            </a:r>
          </a:p>
        </p:txBody>
      </p:sp>
      <p:sp>
        <p:nvSpPr>
          <p:cNvPr id="8" name="Lekerekített téglalap 7"/>
          <p:cNvSpPr/>
          <p:nvPr/>
        </p:nvSpPr>
        <p:spPr bwMode="gray">
          <a:xfrm>
            <a:off x="222864" y="6913650"/>
            <a:ext cx="3850372" cy="517133"/>
          </a:xfrm>
          <a:prstGeom prst="roundRect">
            <a:avLst/>
          </a:prstGeom>
          <a:solidFill>
            <a:schemeClr val="tx2"/>
          </a:solidFill>
          <a:ln w="19050" algn="ctr">
            <a:solidFill>
              <a:schemeClr val="tx2"/>
            </a:solidFill>
            <a:miter lim="800000"/>
            <a:headEnd/>
            <a:tailEnd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lIns="108000" tIns="108000" rIns="108000" bIns="108000" rtlCol="0" anchor="ctr" anchorCtr="0">
            <a:spAutoFit/>
          </a:bodyPr>
          <a:lstStyle/>
          <a:p>
            <a:pPr algn="ctr" defTabSz="457293" fontAlgn="base">
              <a:lnSpc>
                <a:spcPct val="90000"/>
              </a:lnSpc>
              <a:buClr>
                <a:srgbClr val="E20074"/>
              </a:buClr>
              <a:buSzPct val="75000"/>
            </a:pPr>
            <a:r>
              <a:rPr lang="hu-HU" sz="18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Erős számítás-technikai háttér</a:t>
            </a: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120" y="697688"/>
            <a:ext cx="2449651" cy="1775314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2" name="Szövegdoboz 11"/>
          <p:cNvSpPr txBox="1"/>
          <p:nvPr/>
        </p:nvSpPr>
        <p:spPr>
          <a:xfrm>
            <a:off x="7235687" y="923724"/>
            <a:ext cx="2331202" cy="931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endParaRPr lang="hu-HU" sz="1800" dirty="0">
              <a:ea typeface="Swagger" pitchFamily="2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7383120" y="2608656"/>
            <a:ext cx="2449651" cy="1225070"/>
          </a:xfrm>
          <a:prstGeom prst="rect">
            <a:avLst/>
          </a:prstGeom>
          <a:ln>
            <a:solidFill>
              <a:srgbClr val="1E377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adattudós, adatmérnök, operációs rendszer mérnök, könyvtáros</a:t>
            </a:r>
            <a:endParaRPr lang="hu-HU" sz="1800" dirty="0">
              <a:solidFill>
                <a:srgbClr val="1E3770"/>
              </a:solidFill>
              <a:ea typeface="Swagger" pitchFamily="2" charset="0"/>
            </a:endParaRPr>
          </a:p>
        </p:txBody>
      </p:sp>
      <p:sp>
        <p:nvSpPr>
          <p:cNvPr id="17" name="Jobbra nyíl 16"/>
          <p:cNvSpPr/>
          <p:nvPr/>
        </p:nvSpPr>
        <p:spPr bwMode="gray">
          <a:xfrm>
            <a:off x="6618622" y="1219227"/>
            <a:ext cx="702365" cy="944926"/>
          </a:xfrm>
          <a:prstGeom prst="rightArrow">
            <a:avLst/>
          </a:prstGeom>
          <a:solidFill>
            <a:schemeClr val="bg1"/>
          </a:solidFill>
          <a:ln w="1905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108000" tIns="108000" rIns="108000" bIns="108000" rtlCol="0" anchor="ctr" anchorCtr="0">
            <a:spAutoFit/>
          </a:bodyPr>
          <a:lstStyle/>
          <a:p>
            <a:pPr algn="ctr" defTabSz="457293" fontAlgn="base">
              <a:lnSpc>
                <a:spcPct val="90000"/>
              </a:lnSpc>
              <a:buClr>
                <a:srgbClr val="E20074"/>
              </a:buClr>
              <a:buSzPct val="75000"/>
            </a:pPr>
            <a:endParaRPr lang="hu-HU" sz="1800" dirty="0">
              <a:latin typeface="Tele-GroteskNor" pitchFamily="2" charset="0"/>
              <a:cs typeface="Arial Unicode MS" panose="020B0604020202020204" pitchFamily="34" charset="-128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4478240" y="4273754"/>
            <a:ext cx="5342654" cy="3171115"/>
          </a:xfrm>
          <a:prstGeom prst="rect">
            <a:avLst/>
          </a:prstGeom>
          <a:ln>
            <a:solidFill>
              <a:srgbClr val="1E377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34975" indent="-342900" defTabSz="457322" fontAlgn="base">
              <a:lnSpc>
                <a:spcPts val="2400"/>
              </a:lnSpc>
              <a:spcBef>
                <a:spcPts val="300"/>
              </a:spcBef>
              <a:spcAft>
                <a:spcPct val="0"/>
              </a:spcAft>
              <a:buClr>
                <a:srgbClr val="1E3770"/>
              </a:buClr>
              <a:buSzPct val="70000"/>
              <a:buFont typeface="+mj-lt"/>
              <a:buAutoNum type="arabicPeriod"/>
            </a:pPr>
            <a:r>
              <a:rPr lang="hu-HU" sz="1800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AI-aaS</a:t>
            </a: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(Amazon AI (</a:t>
            </a:r>
            <a:r>
              <a:rPr lang="hu-HU" sz="1800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Rekognition</a:t>
            </a: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hu-HU" sz="1800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</a:t>
            </a: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Cloud</a:t>
            </a: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</a:t>
            </a: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IBM Watson, AI funkciókkal, beépített </a:t>
            </a:r>
            <a:r>
              <a:rPr lang="hu-HU" sz="1800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API-val</a:t>
            </a: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szöveg- és kép felismeréshez</a:t>
            </a:r>
          </a:p>
          <a:p>
            <a:pPr marL="434975" indent="-342900" defTabSz="457322" fontAlgn="base">
              <a:lnSpc>
                <a:spcPts val="2400"/>
              </a:lnSpc>
              <a:spcBef>
                <a:spcPts val="300"/>
              </a:spcBef>
              <a:spcAft>
                <a:spcPct val="0"/>
              </a:spcAft>
              <a:buClr>
                <a:srgbClr val="1E3770"/>
              </a:buClr>
              <a:buSzPct val="70000"/>
              <a:buFont typeface="+mj-lt"/>
              <a:buAutoNum type="arabicPeriod"/>
            </a:pP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Együttműködés külső, AI szolgáltatásokra specializálódott  szervezettel</a:t>
            </a:r>
          </a:p>
          <a:p>
            <a:pPr marL="434975" indent="-342900" defTabSz="457293" fontAlgn="base">
              <a:lnSpc>
                <a:spcPts val="2400"/>
              </a:lnSpc>
              <a:buClr>
                <a:srgbClr val="1E3770"/>
              </a:buClr>
              <a:buSzPct val="75000"/>
              <a:buFont typeface="+mj-lt"/>
              <a:buAutoNum type="arabicPeriod"/>
            </a:pP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Saját </a:t>
            </a:r>
            <a:r>
              <a:rPr lang="hu-HU" sz="1800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gépi tanulásra szolgáló rendszer tervezése (főként nagyobb IT cégek rendelkeznek megfelelő szakember és technológia háttérrel).</a:t>
            </a:r>
            <a:endParaRPr lang="hu-HU" sz="1800" dirty="0">
              <a:solidFill>
                <a:srgbClr val="1E3770"/>
              </a:solidFill>
              <a:ea typeface="Swagger" pitchFamily="2" charset="0"/>
            </a:endParaRPr>
          </a:p>
        </p:txBody>
      </p:sp>
      <p:sp>
        <p:nvSpPr>
          <p:cNvPr id="20" name="Jobbra nyíl 19"/>
          <p:cNvSpPr/>
          <p:nvPr/>
        </p:nvSpPr>
        <p:spPr bwMode="gray">
          <a:xfrm>
            <a:off x="3915976" y="5431529"/>
            <a:ext cx="463016" cy="534386"/>
          </a:xfrm>
          <a:prstGeom prst="rightArrow">
            <a:avLst/>
          </a:prstGeom>
          <a:solidFill>
            <a:schemeClr val="tx2"/>
          </a:solidFill>
          <a:ln w="1905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108000" tIns="108000" rIns="108000" bIns="108000" rtlCol="0" anchor="ctr" anchorCtr="0">
            <a:spAutoFit/>
          </a:bodyPr>
          <a:lstStyle/>
          <a:p>
            <a:pPr algn="ctr" defTabSz="457293" fontAlgn="base">
              <a:lnSpc>
                <a:spcPct val="90000"/>
              </a:lnSpc>
              <a:buClr>
                <a:srgbClr val="E20074"/>
              </a:buClr>
              <a:buSzPct val="75000"/>
            </a:pPr>
            <a:endParaRPr lang="hu-HU" sz="1800" dirty="0">
              <a:latin typeface="Tele-GroteskNor" pitchFamily="2" charset="0"/>
              <a:cs typeface="Arial Unicode MS" panose="020B0604020202020204" pitchFamily="34" charset="-128"/>
            </a:endParaRPr>
          </a:p>
        </p:txBody>
      </p:sp>
      <p:sp>
        <p:nvSpPr>
          <p:cNvPr id="22" name="Lekerekített téglalap 21"/>
          <p:cNvSpPr/>
          <p:nvPr/>
        </p:nvSpPr>
        <p:spPr bwMode="gray">
          <a:xfrm>
            <a:off x="2262916" y="5836632"/>
            <a:ext cx="1557371" cy="792953"/>
          </a:xfrm>
          <a:prstGeom prst="roundRect">
            <a:avLst/>
          </a:prstGeom>
          <a:ln>
            <a:solidFill>
              <a:srgbClr val="1E377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8000" tIns="108000" rIns="108000" bIns="108000" rtlCol="0" anchor="ctr" anchorCtr="0">
            <a:spAutoFit/>
          </a:bodyPr>
          <a:lstStyle/>
          <a:p>
            <a:pPr algn="ctr" defTabSz="457293" fontAlgn="base">
              <a:lnSpc>
                <a:spcPct val="90000"/>
              </a:lnSpc>
              <a:buClr>
                <a:srgbClr val="E20074"/>
              </a:buClr>
              <a:buSzPct val="75000"/>
            </a:pPr>
            <a:r>
              <a:rPr lang="hu-HU" sz="1800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AI-aaS</a:t>
            </a: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kiválasztás</a:t>
            </a:r>
          </a:p>
        </p:txBody>
      </p:sp>
    </p:spTree>
    <p:extLst>
      <p:ext uri="{BB962C8B-B14F-4D97-AF65-F5344CB8AC3E}">
        <p14:creationId xmlns:p14="http://schemas.microsoft.com/office/powerpoint/2010/main" val="4008606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A gépi tanulás és a mély rétegek a könyvtári szolgáltatások szempontjából </a:t>
            </a:r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60000" y="1281350"/>
            <a:ext cx="9175886" cy="5858988"/>
          </a:xfrm>
          <a:noFill/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mesterséges intelligencia fejlődésének kulcskérdése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ismeretek tárolása és visszakeresése mellett a tanulás képessége milyen szintű?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Legjelentősebb összetevői 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humán intelligencia képességeihez kapcsolódnak: tanulás, emlékezés, felidézés, következtetés, az ismeretek fejlesztése, példák elemzése, értékelése és beépítése a korábbi ismeretekbe. 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Gépekkel nagy állományok áttekintése alapján mintaelemzéssel gyorsítható a szöveg- és képfelismerés, stb.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TensorFlow</a:t>
            </a:r>
            <a:r>
              <a:rPr lang="hu-HU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Google gépi tanuló keretrendszere</a:t>
            </a: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szövegek osztályozására, hasonlóságok kimutatására, </a:t>
            </a:r>
            <a:r>
              <a:rPr lang="hu-HU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klaszterálásra</a:t>
            </a: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és egyéb NLP folyamatok vizsgálatára szolgáló nyílt forráskódú szoftver, amely begyűjti az adatokat, oktató modellel rendelkezik, és támogatja a „</a:t>
            </a:r>
            <a:r>
              <a:rPr lang="hu-HU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</a:t>
            </a: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eljárásokat. 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Flexibilis architektúra, platformfüggetlen alkalmazás, Python és C++ programnyelvet használ, front-end API beállításával támogatja alkalmazások építését és integrációját.</a:t>
            </a:r>
          </a:p>
          <a:p>
            <a:pPr lvl="2" indent="0">
              <a:buNone/>
            </a:pPr>
            <a:r>
              <a:rPr lang="hu-HU" sz="12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lvl="2" indent="0">
              <a:buNone/>
            </a:pPr>
            <a:r>
              <a:rPr lang="hu-HU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 tekintik intelligens rendszernek azokat a számítógépes programokat, amelyek nem képesek az emberi gondolkodás legalább </a:t>
            </a:r>
            <a:r>
              <a:rPr lang="hu-HU" b="1" i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valamely </a:t>
            </a:r>
            <a:r>
              <a:rPr lang="hu-HU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elemének szimulálására.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78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2227" y="311342"/>
            <a:ext cx="7007485" cy="737282"/>
          </a:xfrm>
        </p:spPr>
        <p:txBody>
          <a:bodyPr/>
          <a:lstStyle/>
          <a:p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Open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Machine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https://link.springer.com/article/10.1007/s10462-018-09679-z</a:t>
            </a: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5" name="Tartalom helye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0258531"/>
              </p:ext>
            </p:extLst>
          </p:nvPr>
        </p:nvGraphicFramePr>
        <p:xfrm>
          <a:off x="233539" y="1277560"/>
          <a:ext cx="9641995" cy="61945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406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3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50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63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8049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7203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53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895475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750959">
                <a:tc>
                  <a:txBody>
                    <a:bodyPr/>
                    <a:lstStyle/>
                    <a:p>
                      <a:pPr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Tool</a:t>
                      </a:r>
                      <a:endParaRPr lang="hu-H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Licence típus</a:t>
                      </a:r>
                      <a:endParaRPr lang="hu-H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Written in</a:t>
                      </a:r>
                      <a:endParaRPr lang="hu-HU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Algorithm</a:t>
                      </a:r>
                      <a:r>
                        <a:rPr lang="hu-H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coverage</a:t>
                      </a:r>
                      <a:endParaRPr lang="hu-H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Interface</a:t>
                      </a:r>
                      <a:endParaRPr lang="hu-H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Workflow</a:t>
                      </a:r>
                      <a:endParaRPr lang="hu-HU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Népszerűség</a:t>
                      </a:r>
                      <a:endParaRPr lang="hu-H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Használó</a:t>
                      </a:r>
                      <a:endParaRPr lang="hu-H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Fejlesztők</a:t>
                      </a:r>
                      <a:endParaRPr lang="hu-H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516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Shogun (ML library)</a:t>
                      </a:r>
                      <a:endParaRPr lang="hu-H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Open s., GNU GPLv3</a:t>
                      </a:r>
                      <a:endParaRPr lang="hu-H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C++</a:t>
                      </a:r>
                      <a:endParaRPr lang="hu-H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  <a:endParaRPr lang="hu-H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Python, </a:t>
                      </a: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Octave</a:t>
                      </a: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R, Java/Scala, </a:t>
                      </a: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Lua</a:t>
                      </a: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C#, </a:t>
                      </a: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Ruby</a:t>
                      </a:r>
                      <a:endParaRPr lang="hu-H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API</a:t>
                      </a:r>
                      <a:endParaRPr lang="hu-H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  <a:endParaRPr lang="hu-H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Academic</a:t>
                      </a:r>
                      <a:endParaRPr lang="hu-H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G. </a:t>
                      </a: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Raetsch</a:t>
                      </a: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S. </a:t>
                      </a: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Sonnenburg</a:t>
                      </a:r>
                      <a:endParaRPr lang="hu-H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7224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NUMFOCUS</a:t>
                      </a:r>
                      <a:endParaRPr lang="hu-H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4895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RapidMineraa</a:t>
                      </a:r>
                      <a:r>
                        <a:rPr lang="hu-H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(ML/NN/DL </a:t>
                      </a:r>
                      <a:r>
                        <a:rPr lang="hu-HU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framework</a:t>
                      </a:r>
                      <a:r>
                        <a:rPr lang="hu-H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hu-H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Business </a:t>
                      </a: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source</a:t>
                      </a:r>
                      <a:endParaRPr lang="hu-H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Java</a:t>
                      </a:r>
                      <a:endParaRPr lang="hu-H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  <a:endParaRPr lang="hu-H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Python, R, GUI, API</a:t>
                      </a:r>
                      <a:endParaRPr lang="hu-H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hu-H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  <a:endParaRPr lang="hu-H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Academic</a:t>
                      </a:r>
                      <a:endParaRPr lang="hu-H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R. </a:t>
                      </a: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Klinkenber</a:t>
                      </a: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I. </a:t>
                      </a: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Mierswa</a:t>
                      </a: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S. Fischer., et </a:t>
                      </a: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</a:t>
                      </a:r>
                      <a:endParaRPr lang="hu-H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323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RapidMiner</a:t>
                      </a:r>
                      <a:endParaRPr lang="hu-H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903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Wekabb</a:t>
                      </a:r>
                      <a:r>
                        <a:rPr lang="hu-H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(ML/DL </a:t>
                      </a:r>
                      <a:r>
                        <a:rPr lang="hu-HU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framework</a:t>
                      </a:r>
                      <a:r>
                        <a:rPr lang="hu-H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hu-H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Open s. GNU GPLv3</a:t>
                      </a:r>
                      <a:endParaRPr lang="hu-H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Java</a:t>
                      </a:r>
                      <a:endParaRPr lang="hu-H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  <a:endParaRPr lang="hu-H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Java, GUI, API</a:t>
                      </a:r>
                      <a:endParaRPr lang="hu-H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hu-H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  <a:endParaRPr lang="hu-H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Academic</a:t>
                      </a:r>
                      <a:endParaRPr lang="hu-H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Universityof</a:t>
                      </a: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Waikato</a:t>
                      </a: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New </a:t>
                      </a: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Zealand</a:t>
                      </a:r>
                      <a:endParaRPr lang="hu-H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7447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Scikit-Learn</a:t>
                      </a:r>
                      <a:r>
                        <a:rPr lang="hu-H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(ML/NN </a:t>
                      </a:r>
                      <a:r>
                        <a:rPr lang="hu-HU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library</a:t>
                      </a:r>
                      <a:r>
                        <a:rPr lang="hu-H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hu-H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Open source, BSD</a:t>
                      </a:r>
                      <a:endParaRPr lang="hu-H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Python, C++</a:t>
                      </a:r>
                      <a:endParaRPr lang="hu-H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  <a:endParaRPr lang="hu-H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Python, API</a:t>
                      </a:r>
                      <a:endParaRPr lang="hu-H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hu-H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  <a:endParaRPr lang="hu-H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Academic</a:t>
                      </a:r>
                      <a:endParaRPr lang="hu-H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D. </a:t>
                      </a: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Cournapeau</a:t>
                      </a:r>
                      <a:endParaRPr lang="hu-H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3731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INRIA, </a:t>
                      </a: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Google</a:t>
                      </a: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stb</a:t>
                      </a:r>
                      <a:endParaRPr lang="hu-H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7224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LibSVM</a:t>
                      </a:r>
                      <a:r>
                        <a:rPr lang="hu-H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(ML </a:t>
                      </a:r>
                      <a:r>
                        <a:rPr lang="hu-HU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library</a:t>
                      </a:r>
                      <a:r>
                        <a:rPr lang="hu-H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hu-H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Open s., BSD 3-clause</a:t>
                      </a:r>
                      <a:endParaRPr lang="hu-H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C/</a:t>
                      </a: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  <a:endParaRPr lang="hu-H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(only SVM)</a:t>
                      </a:r>
                      <a:endParaRPr lang="hu-H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Python, R, </a:t>
                      </a: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MatLab</a:t>
                      </a: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Perl</a:t>
                      </a: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Ruby</a:t>
                      </a: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Weka</a:t>
                      </a: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Lisp</a:t>
                      </a: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Haskell</a:t>
                      </a: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OCaml</a:t>
                      </a: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stb.…</a:t>
                      </a:r>
                      <a:endParaRPr lang="hu-H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hu-H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  <a:endParaRPr lang="hu-H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Academic</a:t>
                      </a:r>
                      <a:endParaRPr lang="hu-H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C.C. </a:t>
                      </a: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Chang</a:t>
                      </a: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C.J. </a:t>
                      </a: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</a:t>
                      </a:r>
                      <a:endParaRPr lang="hu-H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95343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Taiwan</a:t>
                      </a: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Nat.Univ</a:t>
                      </a:r>
                      <a:endParaRPr lang="hu-H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5656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LibLinear</a:t>
                      </a:r>
                      <a:r>
                        <a:rPr lang="hu-H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(ML </a:t>
                      </a:r>
                      <a:r>
                        <a:rPr lang="hu-HU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library</a:t>
                      </a:r>
                      <a:r>
                        <a:rPr lang="hu-H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hu-H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Open s., BSD 3-clause</a:t>
                      </a:r>
                      <a:endParaRPr lang="hu-H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C/</a:t>
                      </a: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++</a:t>
                      </a:r>
                      <a:endParaRPr lang="hu-H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only</a:t>
                      </a: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linear</a:t>
                      </a: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hu-H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MatLab</a:t>
                      </a: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Octave</a:t>
                      </a: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Java, Python, </a:t>
                      </a: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Ruby</a:t>
                      </a: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……</a:t>
                      </a:r>
                      <a:endParaRPr lang="hu-H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hu-H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  <a:endParaRPr lang="hu-H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Academic</a:t>
                      </a: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Industrial</a:t>
                      </a:r>
                      <a:endParaRPr lang="hu-H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R.E.Fan</a:t>
                      </a: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K.W. </a:t>
                      </a: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Chang</a:t>
                      </a: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C.J. </a:t>
                      </a: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Hsieh</a:t>
                      </a: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X.R. </a:t>
                      </a: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Wang</a:t>
                      </a: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C.J. </a:t>
                      </a: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</a:t>
                      </a:r>
                      <a:endParaRPr lang="hu-H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23621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Taiwan</a:t>
                      </a: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N.</a:t>
                      </a:r>
                      <a:r>
                        <a:rPr lang="hu-HU" sz="1100" baseline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100" baseline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</a:t>
                      </a:r>
                      <a:endParaRPr lang="hu-H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7224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Vowpal</a:t>
                      </a:r>
                      <a:r>
                        <a:rPr lang="hu-H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Wabbit</a:t>
                      </a:r>
                      <a:r>
                        <a:rPr lang="hu-H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(ML </a:t>
                      </a:r>
                      <a:r>
                        <a:rPr lang="hu-HU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library</a:t>
                      </a:r>
                      <a:r>
                        <a:rPr lang="hu-H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hu-H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Open s. BSD 3-clause</a:t>
                      </a:r>
                      <a:endParaRPr lang="hu-H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C++, </a:t>
                      </a: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own</a:t>
                      </a: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MPI </a:t>
                      </a: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library</a:t>
                      </a:r>
                      <a:endParaRPr lang="hu-H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  <a:endParaRPr lang="hu-H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API</a:t>
                      </a:r>
                      <a:endParaRPr lang="hu-H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endParaRPr lang="hu-H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Medium</a:t>
                      </a:r>
                      <a:endParaRPr lang="hu-H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Academic Industrial</a:t>
                      </a:r>
                      <a:endParaRPr lang="hu-H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J. Langford</a:t>
                      </a:r>
                      <a:endParaRPr lang="hu-H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95343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Microsoft, previously Yahoo</a:t>
                      </a:r>
                      <a:endParaRPr lang="hu-H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7396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XGBoost</a:t>
                      </a:r>
                      <a:r>
                        <a:rPr lang="hu-H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(ML </a:t>
                      </a:r>
                      <a:r>
                        <a:rPr lang="hu-HU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boosting</a:t>
                      </a:r>
                      <a:r>
                        <a:rPr lang="hu-H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hu-HU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ensemble</a:t>
                      </a:r>
                      <a:r>
                        <a:rPr lang="hu-H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hu-H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Open s. </a:t>
                      </a: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Apache</a:t>
                      </a: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2.0</a:t>
                      </a:r>
                      <a:endParaRPr lang="hu-H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C++</a:t>
                      </a:r>
                      <a:endParaRPr lang="hu-H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  <a:endParaRPr lang="hu-H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C++, Java, Python, R, Julia</a:t>
                      </a:r>
                      <a:endParaRPr lang="hu-H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hu-H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Medium</a:t>
                      </a:r>
                      <a:endParaRPr lang="hu-H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Academic</a:t>
                      </a: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Industrial</a:t>
                      </a:r>
                      <a:endParaRPr lang="hu-H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T. </a:t>
                      </a: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Chen</a:t>
                      </a:r>
                      <a:endParaRPr lang="hu-H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3986" marR="43986" marT="29324" marB="29324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Aft>
                  <a:spcPct val="0"/>
                </a:spcAft>
              </a:pPr>
              <a:t>16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712" y="82406"/>
            <a:ext cx="2648717" cy="9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77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86544" y="222246"/>
            <a:ext cx="6932640" cy="768379"/>
          </a:xfrm>
        </p:spPr>
        <p:txBody>
          <a:bodyPr/>
          <a:lstStyle/>
          <a:p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Open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könyvtári Deep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https://link.springer.com/article/10.1007/s10462-018-09679-z</a:t>
            </a: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5" name="Tartalom helye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14691816"/>
              </p:ext>
            </p:extLst>
          </p:nvPr>
        </p:nvGraphicFramePr>
        <p:xfrm>
          <a:off x="214021" y="1014376"/>
          <a:ext cx="9761251" cy="66984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16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337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67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349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579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497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6678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5571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16346">
                <a:tc>
                  <a:txBody>
                    <a:bodyPr/>
                    <a:lstStyle/>
                    <a:p>
                      <a:pPr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Tool</a:t>
                      </a:r>
                      <a:endParaRPr lang="hu-HU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Licence</a:t>
                      </a:r>
                      <a:endParaRPr lang="hu-H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Written</a:t>
                      </a:r>
                      <a:r>
                        <a:rPr lang="hu-H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</a:t>
                      </a:r>
                      <a:endParaRPr lang="hu-H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Computation</a:t>
                      </a:r>
                      <a:r>
                        <a:rPr lang="hu-H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graph</a:t>
                      </a:r>
                      <a:endParaRPr lang="hu-H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Interface</a:t>
                      </a:r>
                      <a:endParaRPr lang="hu-HU" sz="12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Népszerűség</a:t>
                      </a:r>
                      <a:endParaRPr lang="hu-H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Használó</a:t>
                      </a:r>
                      <a:endParaRPr lang="hu-H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>
                  <a:txBody>
                    <a:bodyPr/>
                    <a:lstStyle/>
                    <a:p>
                      <a:pPr fontAlgn="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Creator</a:t>
                      </a:r>
                      <a:r>
                        <a:rPr lang="hu-H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hu-HU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notes</a:t>
                      </a:r>
                      <a:r>
                        <a:rPr lang="hu-HU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hu-HU" sz="12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9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TensorFlow</a:t>
                      </a: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Numerical</a:t>
                      </a: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framework</a:t>
                      </a: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hu-H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Open </a:t>
                      </a:r>
                      <a:r>
                        <a:rPr lang="hu-HU" sz="1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source</a:t>
                      </a:r>
                      <a:r>
                        <a:rPr lang="hu-H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hu-HU" sz="1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Apache</a:t>
                      </a:r>
                      <a:r>
                        <a:rPr lang="hu-H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2.0</a:t>
                      </a:r>
                      <a:endParaRPr lang="hu-H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C++, Python</a:t>
                      </a:r>
                      <a:endParaRPr lang="hu-H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Static</a:t>
                      </a:r>
                      <a:r>
                        <a:rPr lang="hu-H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</a:t>
                      </a:r>
                      <a:r>
                        <a:rPr lang="hu-H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small</a:t>
                      </a:r>
                      <a:r>
                        <a:rPr lang="hu-H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support</a:t>
                      </a:r>
                      <a:r>
                        <a:rPr lang="hu-H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for </a:t>
                      </a:r>
                      <a:r>
                        <a:rPr lang="hu-HU" sz="1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dynamic</a:t>
                      </a:r>
                      <a:r>
                        <a:rPr lang="hu-H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graph</a:t>
                      </a:r>
                      <a:endParaRPr lang="hu-H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Python, C++</a:t>
                      </a:r>
                      <a:r>
                        <a:rPr lang="hu-HU" sz="1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aa</a:t>
                      </a:r>
                      <a:r>
                        <a:rPr lang="hu-H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hu-HU" sz="1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Javaaa</a:t>
                      </a:r>
                      <a:r>
                        <a:rPr lang="hu-H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hu-HU" sz="1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Goaa</a:t>
                      </a:r>
                      <a:endParaRPr lang="hu-H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</a:t>
                      </a:r>
                      <a:r>
                        <a:rPr lang="hu-H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  <a:r>
                        <a:rPr lang="hu-H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Growing</a:t>
                      </a:r>
                      <a:r>
                        <a:rPr lang="hu-H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very</a:t>
                      </a:r>
                      <a:r>
                        <a:rPr lang="hu-H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fast</a:t>
                      </a:r>
                      <a:endParaRPr lang="hu-H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Academic Industrial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 Google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8488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Keras</a:t>
                      </a: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Library</a:t>
                      </a: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hu-H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Open source, MIT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Python</a:t>
                      </a:r>
                      <a:endParaRPr lang="hu-H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Static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Python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Academic Industrial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F. Chollet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7779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Wrapper for TensorFlow, CNTK, DL4J, MXNet, Theano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Growing very fast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9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CNTK (Framework)</a:t>
                      </a:r>
                      <a:endParaRPr lang="hu-H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Open source, Microsoft permissive license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C++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Static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Python, C++, BrainScript, ONNX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Medium Growing fast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Academic Industrial Limited mobile solution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 Microsoft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8488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Caffe</a:t>
                      </a: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(Framework)</a:t>
                      </a:r>
                      <a:endParaRPr lang="hu-H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Open source, BSD 2-clause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C++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Static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C++, Python, MatLab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Academic Industrial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Y. Jia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6346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Growing fast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BAIR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2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Caffe2 (Framework)</a:t>
                      </a:r>
                      <a:endParaRPr lang="hu-H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Open source, Apache 2.0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C++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Static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C++, Python, ONNX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Medium-low Growing fast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Academic Industrial Mobile solution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Y. Jia Facebook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77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Torch</a:t>
                      </a: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(Framework)</a:t>
                      </a:r>
                      <a:endParaRPr lang="hu-H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Open source, BSD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C++, Lua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Static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C, C++, LuaJIT, Lua, OpenCL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Medium–low Growing low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Academic Industrial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R. Collobert, K. Kavukcuoglu, C. Farabet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20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PyTorch</a:t>
                      </a: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Library</a:t>
                      </a: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hu-H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Open source, BSD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Python, C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Dynamic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Python, ONNX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Medium Growing very fast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Academic Industrial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A. Paszke, S. Gross, S. Chintala, G. Chanan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38488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MXNet</a:t>
                      </a: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(Framework)</a:t>
                      </a:r>
                      <a:endParaRPr lang="hu-H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Open </a:t>
                      </a:r>
                      <a:r>
                        <a:rPr lang="hu-HU" sz="1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source</a:t>
                      </a:r>
                      <a:r>
                        <a:rPr lang="hu-H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hu-HU" sz="1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Apache</a:t>
                      </a:r>
                      <a:r>
                        <a:rPr lang="hu-H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2.0</a:t>
                      </a:r>
                      <a:endParaRPr lang="hu-H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C++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Dynamic dependency scheduler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C++, Python, Julia, MatLab, Go, R, Scala, Perl, ONNX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Medium Growing fast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Academic Industrial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Apache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38488"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Chainer (Framework)</a:t>
                      </a:r>
                      <a:endParaRPr lang="hu-H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Open </a:t>
                      </a:r>
                      <a:r>
                        <a:rPr lang="hu-HU" sz="1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source</a:t>
                      </a:r>
                      <a:r>
                        <a:rPr lang="hu-H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hu-HU" sz="1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Owners</a:t>
                      </a:r>
                      <a:r>
                        <a:rPr lang="hu-H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permissive</a:t>
                      </a:r>
                      <a:r>
                        <a:rPr lang="hu-H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license</a:t>
                      </a:r>
                      <a:endParaRPr lang="hu-H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Python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Dynamic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Python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 Growing low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Academic Industrial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–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11433"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Preferred Networks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634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Theano</a:t>
                      </a:r>
                      <a:endParaRPr lang="hu-HU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Open </a:t>
                      </a:r>
                      <a:r>
                        <a:rPr lang="hu-HU" sz="1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source</a:t>
                      </a:r>
                      <a:r>
                        <a:rPr lang="hu-H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BSD</a:t>
                      </a:r>
                      <a:endParaRPr lang="hu-H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Python</a:t>
                      </a:r>
                      <a:endParaRPr lang="hu-H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Static</a:t>
                      </a:r>
                      <a:endParaRPr lang="hu-H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Python</a:t>
                      </a:r>
                      <a:endParaRPr lang="hu-H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Medium-low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Academic Industrial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Y. Bengio</a:t>
                      </a:r>
                      <a:endParaRPr lang="hu-HU" sz="1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94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Numerical</a:t>
                      </a: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1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framework</a:t>
                      </a:r>
                      <a:r>
                        <a:rPr lang="hu-HU" sz="1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hu-HU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Growing</a:t>
                      </a:r>
                      <a:r>
                        <a:rPr lang="hu-H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hu-HU" sz="1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low</a:t>
                      </a:r>
                      <a:endParaRPr lang="hu-H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tc vMerge="1">
                  <a:txBody>
                    <a:bodyPr/>
                    <a:lstStyle/>
                    <a:p>
                      <a:endParaRPr lang="hu-H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hu-HU" sz="1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University of Montreal</a:t>
                      </a:r>
                      <a:endParaRPr lang="hu-HU" sz="1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45472" marR="45472" marT="30315" marB="30315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17</a:t>
            </a:fld>
            <a:endParaRPr lang="en-US" dirty="0"/>
          </a:p>
        </p:txBody>
      </p:sp>
      <p:pic>
        <p:nvPicPr>
          <p:cNvPr id="7" name="Kép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555" y="11875"/>
            <a:ext cx="2648717" cy="9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67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A tervezés és a kétségek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66613" y="886936"/>
            <a:ext cx="9360000" cy="48960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Elérendő eredmény meghatározása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output vagy end-</a:t>
            </a:r>
            <a:r>
              <a:rPr lang="hu-HU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</a:t>
            </a: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oldal tervezése, szakterület forrásai és tematikus meghatározása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Használói visszajelzések, szelekció és választás szimulátor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Fejlesztő csapat – könyvtáros, adattudós, adatmérnök és operációs rendszer mérnök együttműködése 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Gépi tanulás modellje, amelynek minősége az emberi és gépi intelligencia együttes hatásában érvényesül (vannak </a:t>
            </a:r>
            <a:r>
              <a:rPr lang="hu-HU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szoftverek)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Tervezés, felkészülés, a hangolás és tesztelés folyamataiban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Kérdések: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Hogyan tudja a rendszer megtanulni a komplex adatkezelést és az ismeretlen adatbázisok bevonását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Hogyan lehet a még nem létező tudáselemek bevonását automatizálni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Hogyan bizonyosodunk meg a gépi tanulás helyes eredményeinek garanciáiról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Hogyan lehet a számítógép automatikus adat- és információ reprezentációja a legjobb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Hogyan szervezünk különböző algoritmusokat a tanult és nem tanult ismeretekkel kapcsolatban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Hogyan bizonyosodunk meg arról, hogy az eredmények érthetőek és elsajátíthatók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Hogyan tanítjuk meg a gépeket a gyors, rugalmas és könnyen értelmezhető válaszokra</a:t>
            </a:r>
          </a:p>
          <a:p>
            <a:endParaRPr lang="hu-H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18</a:t>
            </a:fld>
            <a:endParaRPr lang="en-US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765" y="173823"/>
            <a:ext cx="2271235" cy="82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22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60000" y="294040"/>
            <a:ext cx="9585858" cy="827939"/>
          </a:xfrm>
        </p:spPr>
        <p:txBody>
          <a:bodyPr/>
          <a:lstStyle/>
          <a:p>
            <a:pPr algn="ct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Könyvtári mesterséges intelligencia területek – tudásreprezentáció alapokon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32536" y="1206826"/>
            <a:ext cx="4611756" cy="5445075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Tudásreprezentációk intézményi feladatokhoz</a:t>
            </a:r>
            <a:b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heterogén gyűjtemények kombinálása </a:t>
            </a:r>
            <a:b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hu-HU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metaadat</a:t>
            </a: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sémák, ontológiák, szakértői szótárak integrációja a saját rendszerben és külső rendszerekből</a:t>
            </a:r>
            <a:b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szintaktikai és szemantikai struktúrák átvétele és tervezése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fogalmi- és szöveganalízis</a:t>
            </a:r>
          </a:p>
          <a:p>
            <a:pPr marL="342900" indent="-342900">
              <a:buFontTx/>
              <a:buChar char="-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Bizonyítási és elemzési folyamatok szabályozása, tér- és időbeli összefüggések </a:t>
            </a:r>
          </a:p>
          <a:p>
            <a:pPr marL="342900" indent="-342900">
              <a:buFontTx/>
              <a:buChar char="-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Intelligens interfészek beépítése a tudásreprezentációs eszközök kommunikációjához</a:t>
            </a:r>
          </a:p>
          <a:p>
            <a:pPr marL="342900" indent="-342900">
              <a:buFontTx/>
              <a:buChar char="-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Kommunikációs folyamat tervezése</a:t>
            </a:r>
            <a:b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dirty="0">
              <a:solidFill>
                <a:srgbClr val="1E37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19</a:t>
            </a:fld>
            <a:endParaRPr lang="en-US" dirty="0"/>
          </a:p>
        </p:txBody>
      </p:sp>
      <p:pic>
        <p:nvPicPr>
          <p:cNvPr id="7" name="Picture 2" descr="http://personal.sirma.bg/vladimir/crm-tutorial/slide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2641" y="1098230"/>
            <a:ext cx="4239851" cy="287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5227330" y="4362978"/>
            <a:ext cx="4499283" cy="228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Tx/>
              <a:buChar char="-"/>
            </a:pPr>
            <a:r>
              <a:rPr lang="hu-HU" sz="1800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Perszonalizáció</a:t>
            </a: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Tx/>
              <a:buChar char="-"/>
            </a:pP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Szemantikai és audiovizuális eszközök integrációja</a:t>
            </a:r>
          </a:p>
          <a:p>
            <a:pPr marL="342900" indent="-342900">
              <a:buFontTx/>
              <a:buChar char="-"/>
            </a:pP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Automatikus annotációk</a:t>
            </a:r>
          </a:p>
          <a:p>
            <a:pPr marL="342900" indent="-342900">
              <a:buFontTx/>
              <a:buChar char="-"/>
            </a:pP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Ontológia kiterjesztések</a:t>
            </a:r>
          </a:p>
          <a:p>
            <a:pPr marL="342900" indent="-342900">
              <a:buFontTx/>
              <a:buChar char="-"/>
            </a:pP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természetes nyelvi megoldások, stb. (IEEE </a:t>
            </a:r>
            <a:r>
              <a:rPr lang="hu-HU" sz="1800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Intelligent</a:t>
            </a: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Systems, 16.)</a:t>
            </a:r>
            <a:b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1800" dirty="0">
              <a:solidFill>
                <a:srgbClr val="1E3770"/>
              </a:solidFill>
              <a:ea typeface="Swagger" pitchFamily="2" charset="0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5442641" y="3929363"/>
            <a:ext cx="5038725" cy="34406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6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http://personal.sirma.bg/vladimir/crm-tutorial/</a:t>
            </a:r>
            <a:r>
              <a:rPr lang="hu-HU" sz="16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hu-H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5227330" y="6402485"/>
            <a:ext cx="4718528" cy="629394"/>
          </a:xfrm>
          <a:prstGeom prst="rect">
            <a:avLst/>
          </a:prstGeom>
          <a:solidFill>
            <a:srgbClr val="1E3770"/>
          </a:solidFill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A KISZOLGÁLT SZAKTERÜLET TUDÁSBÁZISAI, SZAKÉRTŐ RENDSZEREI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6639339" y="2385391"/>
            <a:ext cx="1510748" cy="925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dirty="0" err="1">
                <a:solidFill>
                  <a:srgbClr val="1E3770"/>
                </a:solidFill>
                <a:ea typeface="Swagger" pitchFamily="2" charset="0"/>
              </a:rPr>
              <a:t>Conceptual</a:t>
            </a:r>
            <a:r>
              <a:rPr lang="hu-HU" sz="1800" dirty="0">
                <a:solidFill>
                  <a:srgbClr val="1E3770"/>
                </a:solidFill>
                <a:ea typeface="Swagger" pitchFamily="2" charset="0"/>
              </a:rPr>
              <a:t> </a:t>
            </a:r>
            <a:r>
              <a:rPr lang="hu-HU" sz="1800" dirty="0" err="1">
                <a:solidFill>
                  <a:srgbClr val="1E3770"/>
                </a:solidFill>
                <a:ea typeface="Swagger" pitchFamily="2" charset="0"/>
              </a:rPr>
              <a:t>reference</a:t>
            </a:r>
            <a:r>
              <a:rPr lang="hu-HU" sz="1800" dirty="0">
                <a:solidFill>
                  <a:srgbClr val="1E3770"/>
                </a:solidFill>
                <a:ea typeface="Swagger" pitchFamily="2" charset="0"/>
              </a:rPr>
              <a:t> </a:t>
            </a:r>
            <a:r>
              <a:rPr lang="hu-HU" sz="1800" dirty="0" err="1">
                <a:solidFill>
                  <a:srgbClr val="1E3770"/>
                </a:solidFill>
                <a:ea typeface="Swagger" pitchFamily="2" charset="0"/>
              </a:rPr>
              <a:t>model</a:t>
            </a:r>
            <a:endParaRPr lang="hu-HU" sz="1800" dirty="0">
              <a:solidFill>
                <a:srgbClr val="1E3770"/>
              </a:solidFill>
              <a:ea typeface="Swagg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457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Aft>
                  <a:spcPct val="0"/>
                </a:spcAft>
              </a:pPr>
              <a:t>2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3674066" y="4948362"/>
            <a:ext cx="2857500" cy="341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b="1" dirty="0">
                <a:solidFill>
                  <a:srgbClr val="1E3770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Hálózatba kapcsolt világ</a:t>
            </a:r>
          </a:p>
        </p:txBody>
      </p:sp>
      <p:sp>
        <p:nvSpPr>
          <p:cNvPr id="5" name="Szövegdoboz 4"/>
          <p:cNvSpPr txBox="1"/>
          <p:nvPr/>
        </p:nvSpPr>
        <p:spPr>
          <a:xfrm>
            <a:off x="38416" y="163350"/>
            <a:ext cx="9860918" cy="490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800" dirty="0">
                <a:solidFill>
                  <a:schemeClr val="tx2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Környezetünk intelligens rendszereinek konvergenciája</a:t>
            </a:r>
          </a:p>
        </p:txBody>
      </p:sp>
      <p:pic>
        <p:nvPicPr>
          <p:cNvPr id="6" name="Kép 5" descr="Kapcsolódó kép">
            <a:hlinkClick r:id="rId3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6" y="1607416"/>
            <a:ext cx="3787351" cy="1970369"/>
          </a:xfrm>
          <a:prstGeom prst="rect">
            <a:avLst/>
          </a:prstGeom>
          <a:solidFill>
            <a:schemeClr val="tx2"/>
          </a:solidFill>
          <a:ln>
            <a:noFill/>
          </a:ln>
        </p:spPr>
      </p:pic>
      <p:sp>
        <p:nvSpPr>
          <p:cNvPr id="7" name="Szövegdoboz 6"/>
          <p:cNvSpPr txBox="1"/>
          <p:nvPr/>
        </p:nvSpPr>
        <p:spPr>
          <a:xfrm>
            <a:off x="17033" y="897640"/>
            <a:ext cx="4851849" cy="66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b="1" dirty="0">
                <a:solidFill>
                  <a:srgbClr val="1E3770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„</a:t>
            </a:r>
            <a:r>
              <a:rPr lang="hu-HU" sz="1800" b="1" dirty="0" err="1">
                <a:solidFill>
                  <a:srgbClr val="1E3770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Smart</a:t>
            </a:r>
            <a:r>
              <a:rPr lang="hu-HU" sz="1800" b="1" dirty="0">
                <a:solidFill>
                  <a:srgbClr val="1E3770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” – intelligens könyvtár</a:t>
            </a:r>
          </a:p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b="1" dirty="0" err="1">
                <a:solidFill>
                  <a:srgbClr val="1E3770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smart</a:t>
            </a:r>
            <a:r>
              <a:rPr lang="hu-HU" sz="1800" b="1" dirty="0">
                <a:solidFill>
                  <a:srgbClr val="1E3770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 campus – intelligens rendszerek</a:t>
            </a:r>
          </a:p>
        </p:txBody>
      </p:sp>
      <p:pic>
        <p:nvPicPr>
          <p:cNvPr id="8" name="Kép 7" descr="10 Important Predictions for the Future of IoT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072" y="1569549"/>
            <a:ext cx="4205330" cy="196363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zövegdoboz 8"/>
          <p:cNvSpPr txBox="1"/>
          <p:nvPr/>
        </p:nvSpPr>
        <p:spPr>
          <a:xfrm>
            <a:off x="5670022" y="936112"/>
            <a:ext cx="4491918" cy="629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b="1" dirty="0" err="1">
                <a:solidFill>
                  <a:srgbClr val="1E3770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Smart</a:t>
            </a:r>
            <a:r>
              <a:rPr lang="hu-HU" sz="1800" b="1" dirty="0">
                <a:solidFill>
                  <a:srgbClr val="1E3770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 city – intelligens városirányítás és betegellátás </a:t>
            </a:r>
            <a:r>
              <a:rPr lang="hu-HU" sz="1800" b="1" dirty="0">
                <a:solidFill>
                  <a:schemeClr val="tx2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(T…)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694" y="5289665"/>
            <a:ext cx="3465770" cy="1578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Csoportba foglalás 24"/>
          <p:cNvGrpSpPr/>
          <p:nvPr/>
        </p:nvGrpSpPr>
        <p:grpSpPr>
          <a:xfrm>
            <a:off x="6687718" y="5340057"/>
            <a:ext cx="3392907" cy="1832586"/>
            <a:chOff x="7303" y="1263613"/>
            <a:chExt cx="6726131" cy="4690490"/>
          </a:xfrm>
        </p:grpSpPr>
        <p:pic>
          <p:nvPicPr>
            <p:cNvPr id="14" name="Kép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03" y="1263613"/>
              <a:ext cx="6726131" cy="4690490"/>
            </a:xfrm>
            <a:prstGeom prst="rect">
              <a:avLst/>
            </a:prstGeom>
          </p:spPr>
        </p:pic>
        <p:grpSp>
          <p:nvGrpSpPr>
            <p:cNvPr id="15" name="Group 5"/>
            <p:cNvGrpSpPr/>
            <p:nvPr/>
          </p:nvGrpSpPr>
          <p:grpSpPr>
            <a:xfrm>
              <a:off x="2076828" y="2081713"/>
              <a:ext cx="3068386" cy="3611138"/>
              <a:chOff x="1917076" y="2086741"/>
              <a:chExt cx="3068386" cy="3611138"/>
            </a:xfrm>
          </p:grpSpPr>
          <p:pic>
            <p:nvPicPr>
              <p:cNvPr id="16" name="Picture 6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12675" y="4406843"/>
                <a:ext cx="1291036" cy="1291036"/>
              </a:xfrm>
              <a:prstGeom prst="rect">
                <a:avLst/>
              </a:prstGeom>
            </p:spPr>
          </p:pic>
          <p:sp>
            <p:nvSpPr>
              <p:cNvPr id="17" name="Down Arrow 7"/>
              <p:cNvSpPr/>
              <p:nvPr/>
            </p:nvSpPr>
            <p:spPr>
              <a:xfrm>
                <a:off x="3268389" y="3358376"/>
                <a:ext cx="365760" cy="1142504"/>
              </a:xfrm>
              <a:prstGeom prst="downArrow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dirty="0" err="1">
                  <a:solidFill>
                    <a:schemeClr val="tx1"/>
                  </a:solidFill>
                </a:endParaRPr>
              </a:p>
            </p:txBody>
          </p:sp>
          <p:sp>
            <p:nvSpPr>
              <p:cNvPr id="18" name="Oval 8"/>
              <p:cNvSpPr/>
              <p:nvPr/>
            </p:nvSpPr>
            <p:spPr>
              <a:xfrm>
                <a:off x="3268389" y="3190240"/>
                <a:ext cx="365760" cy="36576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 dirty="0" err="1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9" name="Straight Arrow Connector 9"/>
              <p:cNvCxnSpPr>
                <a:endCxn id="18" idx="7"/>
              </p:cNvCxnSpPr>
              <p:nvPr/>
            </p:nvCxnSpPr>
            <p:spPr>
              <a:xfrm flipH="1">
                <a:off x="3580585" y="2695975"/>
                <a:ext cx="652760" cy="547829"/>
              </a:xfrm>
              <a:prstGeom prst="straightConnector1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0"/>
              <p:cNvCxnSpPr>
                <a:endCxn id="18" idx="6"/>
              </p:cNvCxnSpPr>
              <p:nvPr/>
            </p:nvCxnSpPr>
            <p:spPr>
              <a:xfrm flipH="1">
                <a:off x="3634149" y="3358376"/>
                <a:ext cx="939125" cy="14744"/>
              </a:xfrm>
              <a:prstGeom prst="straightConnector1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11"/>
              <p:cNvCxnSpPr>
                <a:endCxn id="18" idx="2"/>
              </p:cNvCxnSpPr>
              <p:nvPr/>
            </p:nvCxnSpPr>
            <p:spPr>
              <a:xfrm>
                <a:off x="2282471" y="3373120"/>
                <a:ext cx="985918" cy="0"/>
              </a:xfrm>
              <a:prstGeom prst="straightConnector1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12"/>
              <p:cNvCxnSpPr>
                <a:endCxn id="18" idx="0"/>
              </p:cNvCxnSpPr>
              <p:nvPr/>
            </p:nvCxnSpPr>
            <p:spPr>
              <a:xfrm>
                <a:off x="3449753" y="2421765"/>
                <a:ext cx="1516" cy="768475"/>
              </a:xfrm>
              <a:prstGeom prst="straightConnector1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13"/>
              <p:cNvCxnSpPr>
                <a:endCxn id="18" idx="1"/>
              </p:cNvCxnSpPr>
              <p:nvPr/>
            </p:nvCxnSpPr>
            <p:spPr>
              <a:xfrm>
                <a:off x="2750004" y="2818510"/>
                <a:ext cx="571949" cy="425294"/>
              </a:xfrm>
              <a:prstGeom prst="straightConnector1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14"/>
              <p:cNvCxnSpPr>
                <a:endCxn id="18" idx="5"/>
              </p:cNvCxnSpPr>
              <p:nvPr/>
            </p:nvCxnSpPr>
            <p:spPr>
              <a:xfrm flipH="1" flipV="1">
                <a:off x="3580585" y="3502436"/>
                <a:ext cx="571949" cy="421936"/>
              </a:xfrm>
              <a:prstGeom prst="straightConnector1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15"/>
              <p:cNvCxnSpPr>
                <a:endCxn id="18" idx="3"/>
              </p:cNvCxnSpPr>
              <p:nvPr/>
            </p:nvCxnSpPr>
            <p:spPr>
              <a:xfrm flipV="1">
                <a:off x="2759276" y="3502436"/>
                <a:ext cx="562677" cy="421936"/>
              </a:xfrm>
              <a:prstGeom prst="straightConnector1">
                <a:avLst/>
              </a:prstGeom>
              <a:ln w="12700">
                <a:solidFill>
                  <a:schemeClr val="tx1">
                    <a:lumMod val="65000"/>
                    <a:lumOff val="35000"/>
                  </a:schemeClr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6" name="Picture 16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52170" y="2407312"/>
                <a:ext cx="634043" cy="634043"/>
              </a:xfrm>
              <a:prstGeom prst="rect">
                <a:avLst/>
              </a:prstGeom>
            </p:spPr>
          </p:pic>
          <p:pic>
            <p:nvPicPr>
              <p:cNvPr id="27" name="Picture 17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51419" y="3040172"/>
                <a:ext cx="634043" cy="636409"/>
              </a:xfrm>
              <a:prstGeom prst="rect">
                <a:avLst/>
              </a:prstGeom>
            </p:spPr>
          </p:pic>
          <p:pic>
            <p:nvPicPr>
              <p:cNvPr id="28" name="Picture 18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34247" y="2086741"/>
                <a:ext cx="634043" cy="636409"/>
              </a:xfrm>
              <a:prstGeom prst="rect">
                <a:avLst/>
              </a:prstGeom>
            </p:spPr>
          </p:pic>
          <p:pic>
            <p:nvPicPr>
              <p:cNvPr id="29" name="Picture 19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18117" y="3675398"/>
                <a:ext cx="634043" cy="636409"/>
              </a:xfrm>
              <a:prstGeom prst="rect">
                <a:avLst/>
              </a:prstGeom>
            </p:spPr>
          </p:pic>
          <p:pic>
            <p:nvPicPr>
              <p:cNvPr id="30" name="Picture 20"/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16324" y="2403171"/>
                <a:ext cx="634043" cy="636409"/>
              </a:xfrm>
              <a:prstGeom prst="rect">
                <a:avLst/>
              </a:prstGeom>
            </p:spPr>
          </p:pic>
          <p:pic>
            <p:nvPicPr>
              <p:cNvPr id="31" name="Picture 21"/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52170" y="3675398"/>
                <a:ext cx="634043" cy="636409"/>
              </a:xfrm>
              <a:prstGeom prst="rect">
                <a:avLst/>
              </a:prstGeom>
            </p:spPr>
          </p:pic>
          <p:pic>
            <p:nvPicPr>
              <p:cNvPr id="32" name="Picture 22"/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17076" y="3041355"/>
                <a:ext cx="634043" cy="634043"/>
              </a:xfrm>
              <a:prstGeom prst="rect">
                <a:avLst/>
              </a:prstGeom>
            </p:spPr>
          </p:pic>
        </p:grpSp>
      </p:grpSp>
      <p:sp>
        <p:nvSpPr>
          <p:cNvPr id="33" name="Ellipszis 32"/>
          <p:cNvSpPr/>
          <p:nvPr/>
        </p:nvSpPr>
        <p:spPr bwMode="gray">
          <a:xfrm>
            <a:off x="3619377" y="3488243"/>
            <a:ext cx="2724648" cy="1397339"/>
          </a:xfrm>
          <a:prstGeom prst="ellipse">
            <a:avLst/>
          </a:prstGeom>
          <a:solidFill>
            <a:schemeClr val="tx2"/>
          </a:solidFill>
          <a:ln w="1905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108000" tIns="108000" rIns="108000" bIns="108000" rtlCol="0" anchor="ctr" anchorCtr="0">
            <a:spAutoFit/>
          </a:bodyPr>
          <a:lstStyle/>
          <a:p>
            <a:pPr algn="ctr" defTabSz="457293" fontAlgn="base">
              <a:lnSpc>
                <a:spcPct val="90000"/>
              </a:lnSpc>
              <a:buClr>
                <a:srgbClr val="E20074"/>
              </a:buClr>
              <a:buSzPct val="75000"/>
            </a:pPr>
            <a:r>
              <a:rPr lang="hu-H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Hálózati univerzum</a:t>
            </a:r>
          </a:p>
        </p:txBody>
      </p:sp>
      <p:sp>
        <p:nvSpPr>
          <p:cNvPr id="34" name="Szövegdoboz 33"/>
          <p:cNvSpPr txBox="1"/>
          <p:nvPr/>
        </p:nvSpPr>
        <p:spPr>
          <a:xfrm>
            <a:off x="17033" y="3818809"/>
            <a:ext cx="3712325" cy="629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b="1" dirty="0">
                <a:solidFill>
                  <a:srgbClr val="1E3770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Intelligens technológiák, ipar, termelés, közlekedésirányítás</a:t>
            </a:r>
          </a:p>
        </p:txBody>
      </p:sp>
      <p:sp>
        <p:nvSpPr>
          <p:cNvPr id="35" name="Szövegdoboz 34"/>
          <p:cNvSpPr txBox="1"/>
          <p:nvPr/>
        </p:nvSpPr>
        <p:spPr>
          <a:xfrm>
            <a:off x="38416" y="4699748"/>
            <a:ext cx="3049168" cy="629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b="1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Energiahatékonyság, fenntartható fejlődés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6769010" y="3764982"/>
            <a:ext cx="3194392" cy="1205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b="1" dirty="0">
                <a:solidFill>
                  <a:srgbClr val="1E3770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Közös és cserélhető adatok adattárházai, publikus, osztott portálok, mobil, </a:t>
            </a:r>
            <a:r>
              <a:rPr lang="hu-HU" sz="1800" b="1" dirty="0" err="1">
                <a:solidFill>
                  <a:srgbClr val="1E3770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IoT</a:t>
            </a:r>
            <a:r>
              <a:rPr lang="hu-HU" sz="1800" b="1" dirty="0">
                <a:solidFill>
                  <a:srgbClr val="1E3770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, szenzorok</a:t>
            </a:r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066" y="5352443"/>
            <a:ext cx="2857500" cy="196682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6" name="Szövegdoboz 35"/>
          <p:cNvSpPr txBox="1"/>
          <p:nvPr/>
        </p:nvSpPr>
        <p:spPr>
          <a:xfrm>
            <a:off x="3674067" y="6939771"/>
            <a:ext cx="2924466" cy="341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b="1" dirty="0">
                <a:solidFill>
                  <a:srgbClr val="E20074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Internet of </a:t>
            </a:r>
            <a:r>
              <a:rPr lang="hu-HU" sz="1800" b="1" dirty="0" err="1">
                <a:solidFill>
                  <a:srgbClr val="E20074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things</a:t>
            </a:r>
            <a:endParaRPr lang="hu-HU" sz="1800" b="1" dirty="0">
              <a:solidFill>
                <a:srgbClr val="E20074"/>
              </a:solidFill>
              <a:latin typeface="Arial" panose="020B0604020202020204" pitchFamily="34" charset="0"/>
              <a:ea typeface="Swagger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657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20</a:t>
            </a:fld>
            <a:endParaRPr lang="en-US" dirty="0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571668" y="376098"/>
            <a:ext cx="8904934" cy="209229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hu-HU" sz="4400" b="1" dirty="0">
                <a:latin typeface="Arial" panose="020B0604020202020204" pitchFamily="34" charset="0"/>
                <a:cs typeface="Arial" panose="020B0604020202020204" pitchFamily="34" charset="0"/>
              </a:rPr>
              <a:t>Tudáselérés problémák</a:t>
            </a:r>
            <a:r>
              <a:rPr lang="hu-HU" sz="4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4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az áttekintés emberi lehetőségéhez képest </a:t>
            </a:r>
            <a:b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túlméretezettek a források</a:t>
            </a:r>
            <a:b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Géppel értelmezhető szemantikus adatkapcsolatok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219504" y="4600200"/>
            <a:ext cx="4338805" cy="840862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Intelligens gépek programozása</a:t>
            </a:r>
          </a:p>
        </p:txBody>
      </p:sp>
      <p:sp>
        <p:nvSpPr>
          <p:cNvPr id="6" name="Cím 2"/>
          <p:cNvSpPr txBox="1">
            <a:spLocks/>
          </p:cNvSpPr>
          <p:nvPr/>
        </p:nvSpPr>
        <p:spPr bwMode="invGray">
          <a:xfrm>
            <a:off x="243933" y="2649595"/>
            <a:ext cx="9556199" cy="130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marR="0" indent="0" algn="l" defTabSz="457322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de-DE" sz="5400" kern="1200">
                <a:solidFill>
                  <a:schemeClr val="bg1"/>
                </a:solidFill>
                <a:latin typeface="TeleGrotesk Headline Ultra" pitchFamily="2" charset="0"/>
                <a:ea typeface="+mj-ea"/>
                <a:cs typeface="TeleGrotesk Headline Ultra" pitchFamily="2" charset="0"/>
              </a:defRPr>
            </a:lvl1pPr>
            <a:lvl2pPr algn="l" defTabSz="576226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Tele-GroteskUlt" pitchFamily="2" charset="0"/>
              </a:defRPr>
            </a:lvl2pPr>
            <a:lvl3pPr algn="l" defTabSz="576226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Tele-GroteskUlt" pitchFamily="2" charset="0"/>
              </a:defRPr>
            </a:lvl3pPr>
            <a:lvl4pPr algn="l" defTabSz="576226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Tele-GroteskUlt" pitchFamily="2" charset="0"/>
              </a:defRPr>
            </a:lvl4pPr>
            <a:lvl5pPr algn="l" defTabSz="576226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Tele-GroteskUlt" pitchFamily="2" charset="0"/>
              </a:defRPr>
            </a:lvl5pPr>
            <a:lvl6pPr marL="457171" algn="l" defTabSz="576226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Tele-GroteskUlt" pitchFamily="2" charset="0"/>
              </a:defRPr>
            </a:lvl6pPr>
            <a:lvl7pPr marL="914342" algn="l" defTabSz="576226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Tele-GroteskUlt" pitchFamily="2" charset="0"/>
              </a:defRPr>
            </a:lvl7pPr>
            <a:lvl8pPr marL="1371513" algn="l" defTabSz="576226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Tele-GroteskUlt" pitchFamily="2" charset="0"/>
              </a:defRPr>
            </a:lvl8pPr>
            <a:lvl9pPr marL="1828683" algn="l" defTabSz="576226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Tele-GroteskUlt" pitchFamily="2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hu-HU" sz="4400" b="1" dirty="0">
                <a:latin typeface="Arial" panose="020B0604020202020204" pitchFamily="34" charset="0"/>
                <a:cs typeface="Arial" panose="020B0604020202020204" pitchFamily="34" charset="0"/>
              </a:rPr>
              <a:t>Mesterséges intelligencia válaszok </a:t>
            </a:r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Tudományos és mérnöki fejlődés</a:t>
            </a:r>
          </a:p>
          <a:p>
            <a:pPr algn="ctr">
              <a:lnSpc>
                <a:spcPct val="100000"/>
              </a:lnSpc>
            </a:pPr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Negyedik ipari forradalom</a:t>
            </a:r>
          </a:p>
        </p:txBody>
      </p:sp>
      <p:sp>
        <p:nvSpPr>
          <p:cNvPr id="8" name="Jobbra nyíl 7"/>
          <p:cNvSpPr/>
          <p:nvPr/>
        </p:nvSpPr>
        <p:spPr bwMode="gray">
          <a:xfrm>
            <a:off x="4629924" y="4499638"/>
            <a:ext cx="792126" cy="1041985"/>
          </a:xfrm>
          <a:prstGeom prst="rightArrow">
            <a:avLst/>
          </a:prstGeom>
          <a:solidFill>
            <a:schemeClr val="bg1"/>
          </a:solidFill>
          <a:ln w="1905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108000" tIns="108000" rIns="108000" bIns="108000" rtlCol="0" anchor="ctr" anchorCtr="0">
            <a:spAutoFit/>
          </a:bodyPr>
          <a:lstStyle/>
          <a:p>
            <a:pPr algn="ctr" defTabSz="457293" fontAlgn="base">
              <a:lnSpc>
                <a:spcPct val="90000"/>
              </a:lnSpc>
              <a:buClr>
                <a:srgbClr val="E20074"/>
              </a:buClr>
              <a:buSzPct val="75000"/>
            </a:pPr>
            <a:endParaRPr lang="hu-HU" sz="1800" dirty="0">
              <a:latin typeface="Tele-GroteskNor" pitchFamily="2" charset="0"/>
              <a:cs typeface="Arial Unicode MS" panose="020B0604020202020204" pitchFamily="34" charset="-128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5461327" y="4626168"/>
            <a:ext cx="4338805" cy="81489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Emberi intelligencia szimulálása</a:t>
            </a:r>
          </a:p>
        </p:txBody>
      </p:sp>
      <p:sp>
        <p:nvSpPr>
          <p:cNvPr id="10" name="Felhő 9"/>
          <p:cNvSpPr/>
          <p:nvPr/>
        </p:nvSpPr>
        <p:spPr bwMode="gray">
          <a:xfrm>
            <a:off x="219504" y="5853015"/>
            <a:ext cx="3029607" cy="1175335"/>
          </a:xfrm>
          <a:prstGeom prst="cloudCallout">
            <a:avLst/>
          </a:prstGeom>
          <a:solidFill>
            <a:schemeClr val="bg1"/>
          </a:solidFill>
          <a:ln w="1905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108000" tIns="108000" rIns="108000" bIns="108000" rtlCol="0" anchor="ctr" anchorCtr="0">
            <a:spAutoFit/>
          </a:bodyPr>
          <a:lstStyle/>
          <a:p>
            <a:pPr algn="ctr" defTabSz="457293" fontAlgn="base">
              <a:lnSpc>
                <a:spcPct val="90000"/>
              </a:lnSpc>
              <a:buClr>
                <a:srgbClr val="E20074"/>
              </a:buClr>
              <a:buSzPct val="75000"/>
            </a:pPr>
            <a:r>
              <a:rPr lang="hu-H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„mobile-</a:t>
            </a:r>
            <a:r>
              <a:rPr lang="hu-HU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lang="hu-H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hu-HU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</a:t>
            </a:r>
            <a:endParaRPr lang="hu-HU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elhő 10"/>
          <p:cNvSpPr/>
          <p:nvPr/>
        </p:nvSpPr>
        <p:spPr bwMode="gray">
          <a:xfrm>
            <a:off x="6575065" y="5688237"/>
            <a:ext cx="3200639" cy="1512663"/>
          </a:xfrm>
          <a:prstGeom prst="cloudCallout">
            <a:avLst/>
          </a:prstGeom>
          <a:solidFill>
            <a:schemeClr val="bg1"/>
          </a:solidFill>
          <a:ln w="1905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108000" tIns="108000" rIns="108000" bIns="108000" rtlCol="0" anchor="ctr" anchorCtr="0">
            <a:spAutoFit/>
          </a:bodyPr>
          <a:lstStyle/>
          <a:p>
            <a:pPr algn="ctr" defTabSz="457293" fontAlgn="base">
              <a:lnSpc>
                <a:spcPct val="90000"/>
              </a:lnSpc>
              <a:buClr>
                <a:srgbClr val="E20074"/>
              </a:buClr>
              <a:buSzPct val="75000"/>
            </a:pPr>
            <a:r>
              <a:rPr lang="hu-H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„AI-</a:t>
            </a:r>
            <a:r>
              <a:rPr lang="hu-HU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</a:t>
            </a:r>
            <a:r>
              <a:rPr lang="hu-H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</a:t>
            </a:r>
            <a:r>
              <a:rPr lang="hu-H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?”</a:t>
            </a:r>
          </a:p>
          <a:p>
            <a:pPr algn="ctr" defTabSz="457293" fontAlgn="base">
              <a:lnSpc>
                <a:spcPct val="90000"/>
              </a:lnSpc>
              <a:buClr>
                <a:srgbClr val="E20074"/>
              </a:buClr>
              <a:buSzPct val="75000"/>
            </a:pPr>
            <a:r>
              <a:rPr lang="hu-H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Sundar</a:t>
            </a:r>
            <a:r>
              <a:rPr lang="hu-H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Pichai</a:t>
            </a:r>
            <a:r>
              <a:rPr lang="hu-H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hu-H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Kép 11"/>
          <p:cNvPicPr/>
          <p:nvPr/>
        </p:nvPicPr>
        <p:blipFill rotWithShape="1">
          <a:blip r:embed="rId3"/>
          <a:srcRect l="6373" t="27247" r="44444" b="22666"/>
          <a:stretch/>
        </p:blipFill>
        <p:spPr bwMode="auto">
          <a:xfrm>
            <a:off x="3583825" y="5688237"/>
            <a:ext cx="2832100" cy="162115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8533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21</a:t>
            </a:fld>
            <a:endParaRPr lang="en-US" dirty="0"/>
          </a:p>
        </p:txBody>
      </p:sp>
      <p:pic>
        <p:nvPicPr>
          <p:cNvPr id="4" name="Picture 3" descr="Screen Shot 2015-10-01 at 9.25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007" y="1133361"/>
            <a:ext cx="3165392" cy="1534931"/>
          </a:xfrm>
          <a:prstGeom prst="rect">
            <a:avLst/>
          </a:prstGeom>
        </p:spPr>
      </p:pic>
      <p:sp>
        <p:nvSpPr>
          <p:cNvPr id="5" name="Téglalap 4"/>
          <p:cNvSpPr/>
          <p:nvPr/>
        </p:nvSpPr>
        <p:spPr>
          <a:xfrm>
            <a:off x="6674007" y="2632452"/>
            <a:ext cx="34815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Becoming Data Native</a:t>
            </a:r>
            <a:r>
              <a:rPr lang="hu-HU" sz="14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Eric Miller</a:t>
            </a:r>
            <a:endParaRPr lang="hu-HU" dirty="0">
              <a:solidFill>
                <a:srgbClr val="1E3770"/>
              </a:solidFill>
            </a:endParaRPr>
          </a:p>
        </p:txBody>
      </p:sp>
      <p:sp>
        <p:nvSpPr>
          <p:cNvPr id="6" name="Cím 1"/>
          <p:cNvSpPr txBox="1">
            <a:spLocks/>
          </p:cNvSpPr>
          <p:nvPr/>
        </p:nvSpPr>
        <p:spPr>
          <a:xfrm>
            <a:off x="195848" y="174271"/>
            <a:ext cx="9364663" cy="1184487"/>
          </a:xfrm>
          <a:prstGeom prst="rect">
            <a:avLst/>
          </a:prstGeom>
        </p:spPr>
        <p:txBody>
          <a:bodyPr/>
          <a:lstStyle>
            <a:lvl1pPr marL="0" indent="0" algn="l" defTabSz="457322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defRPr lang="de-DE" sz="3200" kern="1200" dirty="0">
                <a:solidFill>
                  <a:schemeClr val="tx2"/>
                </a:solidFill>
                <a:latin typeface="TeleGrotesk Headline Ultra" pitchFamily="2" charset="0"/>
                <a:ea typeface="+mj-ea"/>
                <a:cs typeface="TeleGrotesk Headline Ultra" pitchFamily="2" charset="0"/>
              </a:defRPr>
            </a:lvl1pPr>
            <a:lvl2pPr algn="l" defTabSz="576226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Tele-GroteskUlt" pitchFamily="2" charset="0"/>
              </a:defRPr>
            </a:lvl2pPr>
            <a:lvl3pPr algn="l" defTabSz="576226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Tele-GroteskUlt" pitchFamily="2" charset="0"/>
              </a:defRPr>
            </a:lvl3pPr>
            <a:lvl4pPr algn="l" defTabSz="576226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Tele-GroteskUlt" pitchFamily="2" charset="0"/>
              </a:defRPr>
            </a:lvl4pPr>
            <a:lvl5pPr algn="l" defTabSz="576226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Tele-GroteskUlt" pitchFamily="2" charset="0"/>
              </a:defRPr>
            </a:lvl5pPr>
            <a:lvl6pPr marL="457171" algn="l" defTabSz="576226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Tele-GroteskUlt" pitchFamily="2" charset="0"/>
              </a:defRPr>
            </a:lvl6pPr>
            <a:lvl7pPr marL="914342" algn="l" defTabSz="576226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Tele-GroteskUlt" pitchFamily="2" charset="0"/>
              </a:defRPr>
            </a:lvl7pPr>
            <a:lvl8pPr marL="1371513" algn="l" defTabSz="576226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Tele-GroteskUlt" pitchFamily="2" charset="0"/>
              </a:defRPr>
            </a:lvl8pPr>
            <a:lvl9pPr marL="1828683" algn="l" defTabSz="576226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Tele-GroteskUlt" pitchFamily="2" charset="0"/>
              </a:defRPr>
            </a:lvl9pPr>
          </a:lstStyle>
          <a:p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A mély rétegek</a:t>
            </a:r>
          </a:p>
          <a:p>
            <a:r>
              <a:rPr lang="hu-HU" sz="2400" b="1" dirty="0">
                <a:latin typeface="Arial" panose="020B0604020202020204" pitchFamily="34" charset="0"/>
                <a:cs typeface="Arial" panose="020B0604020202020204" pitchFamily="34" charset="0"/>
              </a:rPr>
              <a:t>meta-kereséstől a szemantikai hálókon át a mesterséges intelligenciáig</a:t>
            </a:r>
            <a:endParaRPr lang="hu-HU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302726" y="2780464"/>
            <a:ext cx="5748000" cy="1734697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b="1" dirty="0">
                <a:solidFill>
                  <a:srgbClr val="E2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RDF </a:t>
            </a:r>
            <a:r>
              <a:rPr lang="hu-HU" sz="18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alapú szemantikai struktúrákban URI azonosítókkal ellátott adatokat kereshetünk a weben, a gépi értelmezés és automatikus keresés támogatásával. Az RDF elemek a keresést korlátlan adatkapcsolatokkal terjeszthetik ki.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302726" y="4766625"/>
            <a:ext cx="5748000" cy="2011695"/>
          </a:xfrm>
          <a:prstGeom prst="rect">
            <a:avLst/>
          </a:prstGeom>
          <a:solidFill>
            <a:schemeClr val="bg1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b="1" dirty="0">
                <a:solidFill>
                  <a:srgbClr val="E2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mesterséges intelligencia </a:t>
            </a:r>
            <a:r>
              <a:rPr lang="hu-HU" sz="18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alkalmazásával gépi programozással szimuláljuk az emberi intelligenciát az információk kereséséhez és szolgáltatásához,  szabad szöveges kérdések és válaszok formájában is, a gépi szövegfelismerés és szöveg-értelmezés, fordítás, stb. lehetőségével.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302726" y="1625300"/>
            <a:ext cx="5754378" cy="9037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b="1" dirty="0">
                <a:solidFill>
                  <a:srgbClr val="E2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HTML </a:t>
            </a:r>
            <a:r>
              <a:rPr lang="hu-HU" sz="18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dokumentumokban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adott </a:t>
            </a:r>
            <a:r>
              <a:rPr lang="hu-HU" sz="1800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metaelemek</a:t>
            </a: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teljes weboldalról vagy dokumentumról adnak kereshető információt </a:t>
            </a:r>
          </a:p>
        </p:txBody>
      </p:sp>
      <p:pic>
        <p:nvPicPr>
          <p:cNvPr id="16" name="Kép 15"/>
          <p:cNvPicPr/>
          <p:nvPr/>
        </p:nvPicPr>
        <p:blipFill rotWithShape="1">
          <a:blip r:embed="rId3"/>
          <a:srcRect l="16627" t="27202" r="53885" b="11246"/>
          <a:stretch/>
        </p:blipFill>
        <p:spPr bwMode="auto">
          <a:xfrm>
            <a:off x="8464916" y="5294521"/>
            <a:ext cx="1520341" cy="17045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Szövegdoboz 16"/>
          <p:cNvSpPr txBox="1"/>
          <p:nvPr/>
        </p:nvSpPr>
        <p:spPr>
          <a:xfrm>
            <a:off x="6587902" y="5294521"/>
            <a:ext cx="1877014" cy="1965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en-US" sz="14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Talked To Sophia — The AI Robot</a:t>
            </a:r>
          </a:p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400" i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https://www.youtube.com/watch?v=78-1MlkxyqI</a:t>
            </a:r>
            <a:r>
              <a:rPr lang="hu-HU" sz="1400" i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1400" dirty="0">
              <a:solidFill>
                <a:srgbClr val="1E37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endParaRPr lang="hu-HU" sz="1400" dirty="0">
              <a:solidFill>
                <a:srgbClr val="1E3770"/>
              </a:solidFill>
              <a:latin typeface="Arial" panose="020B0604020202020204" pitchFamily="34" charset="0"/>
              <a:ea typeface="Swagger" pitchFamily="2" charset="0"/>
              <a:cs typeface="Arial" panose="020B0604020202020204" pitchFamily="34" charset="0"/>
            </a:endParaRPr>
          </a:p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endParaRPr lang="hu-HU" sz="1400" dirty="0">
              <a:solidFill>
                <a:srgbClr val="1E3770"/>
              </a:solidFill>
              <a:latin typeface="Arial" panose="020B0604020202020204" pitchFamily="34" charset="0"/>
              <a:ea typeface="Swagger" pitchFamily="2" charset="0"/>
              <a:cs typeface="Arial" panose="020B0604020202020204" pitchFamily="34" charset="0"/>
            </a:endParaRPr>
          </a:p>
        </p:txBody>
      </p:sp>
      <p:pic>
        <p:nvPicPr>
          <p:cNvPr id="13" name="Kép 12" descr="https://svn.bmj.com/content/svnbmj/2/4/230/F9.large.jpg?width=800&amp;height=600&amp;carousel=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007" y="3127459"/>
            <a:ext cx="3165392" cy="18245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546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60000" y="174272"/>
            <a:ext cx="7442088" cy="897878"/>
          </a:xfrm>
        </p:spPr>
        <p:txBody>
          <a:bodyPr/>
          <a:lstStyle/>
          <a:p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Szemantikus keresők és szabad szöveges gépi kérdések és válaszok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76253" y="1118022"/>
            <a:ext cx="9334070" cy="488299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Nagy tömegű digitális adatokból  könnyebb mintavétel és kategorizálás</a:t>
            </a:r>
          </a:p>
          <a:p>
            <a:pPr marL="558900" lvl="2" indent="-3429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Minták felismerése, szövegértelmezés, szövegelemzés,  szöveges, </a:t>
            </a:r>
            <a:r>
              <a:rPr lang="hu-HU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audió</a:t>
            </a: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és képi keresés fejlődése (orvoslás, művészet, hadiipar, sejtbiológia, stb. Coleman, 29.)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nagy digitális meta adattárak és fogalomtárak alapján eredményesebb a </a:t>
            </a:r>
            <a:r>
              <a:rPr lang="hu-HU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tudásgráfok</a:t>
            </a: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és kapcsolati hálórendszerek kiépítése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Szemantikai keresők fejlődése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</a:t>
            </a: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fejlesztések</a:t>
            </a:r>
          </a:p>
          <a:p>
            <a:pPr marL="558900" lvl="2" indent="-3429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nagy könyvtári elméleti és szakmai központokkal (OCLC, LC, stb.) </a:t>
            </a:r>
          </a:p>
          <a:p>
            <a:pPr marL="558900" lvl="2" indent="-3429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2012-ben a Google megvásárolja a Freeweb tudásbázist 12 millió bejegyzéssel, (ekkor a </a:t>
            </a:r>
            <a:r>
              <a:rPr lang="hu-HU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Wikipédia</a:t>
            </a: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3,5 milliót tartalmaz); 2016-ban már 400 millió bejegyzés</a:t>
            </a:r>
          </a:p>
          <a:p>
            <a:pPr marL="558900" lvl="2" indent="-3429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Szakértők bevonásával előkészítés és tesztelés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W3C szabványosítás, elméleti alapok, kutatás, együttműködés könyvtárosokkal a  szemantikus meta-adat kezelés és fogalmi elemzés terén (RDF, SKOS, stb.)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Kulcsszavas keresés szemantikai alapú fogalmi elemzéssel, automatizálással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22</a:t>
            </a:fld>
            <a:endParaRPr lang="en-US" dirty="0"/>
          </a:p>
        </p:txBody>
      </p:sp>
      <p:sp>
        <p:nvSpPr>
          <p:cNvPr id="5" name="Téglalap 4"/>
          <p:cNvSpPr/>
          <p:nvPr/>
        </p:nvSpPr>
        <p:spPr>
          <a:xfrm>
            <a:off x="276253" y="6076060"/>
            <a:ext cx="9450360" cy="656590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pPr algn="ctr" fontAlgn="ctr">
              <a:lnSpc>
                <a:spcPts val="2200"/>
              </a:lnSpc>
              <a:spcBef>
                <a:spcPts val="600"/>
              </a:spcBef>
              <a:spcAft>
                <a:spcPts val="0"/>
              </a:spcAft>
            </a:pPr>
            <a:r>
              <a:rPr lang="hu-H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Példa:</a:t>
            </a:r>
            <a:r>
              <a:rPr lang="hu-HU" sz="18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ONLI: </a:t>
            </a:r>
            <a:r>
              <a:rPr lang="hu-HU" sz="1800" b="1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Ontology-based</a:t>
            </a:r>
            <a:r>
              <a:rPr lang="hu-HU" sz="18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</a:t>
            </a:r>
            <a:r>
              <a:rPr lang="hu-HU" sz="18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  <a:r>
              <a:rPr lang="hu-HU" sz="18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Interface</a:t>
            </a:r>
            <a:r>
              <a:rPr lang="hu-HU" sz="18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An </a:t>
            </a:r>
            <a:r>
              <a:rPr lang="hu-HU" sz="1800" b="1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ontology-based</a:t>
            </a:r>
            <a:r>
              <a:rPr lang="hu-HU" sz="18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hu-HU" sz="18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hu-HU" sz="18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querying</a:t>
            </a:r>
            <a:r>
              <a:rPr lang="hu-HU" sz="18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DBpedia</a:t>
            </a:r>
            <a:r>
              <a:rPr lang="hu-HU" sz="18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hu-HU" sz="18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</a:t>
            </a:r>
            <a:r>
              <a:rPr lang="hu-HU" sz="18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language</a:t>
            </a:r>
            <a:r>
              <a:rPr lang="hu-HU" sz="18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b="1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paradigm</a:t>
            </a:r>
            <a:r>
              <a:rPr lang="hu-HU" sz="18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(B. </a:t>
            </a:r>
            <a:r>
              <a:rPr lang="hu-HU" sz="1800" b="1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Sujatha</a:t>
            </a:r>
            <a:r>
              <a:rPr lang="hu-HU" sz="18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70.)</a:t>
            </a:r>
          </a:p>
        </p:txBody>
      </p:sp>
      <p:pic>
        <p:nvPicPr>
          <p:cNvPr id="6" name="Picture 9" descr="textwisw-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836" y="2931872"/>
            <a:ext cx="1466850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 descr="hakia_logo_lar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190" y="2822389"/>
            <a:ext cx="976312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wolframalph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434" y="2993784"/>
            <a:ext cx="15240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genealogical_tre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9150" y="74103"/>
            <a:ext cx="1593978" cy="124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advise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3328" y="2993784"/>
            <a:ext cx="1173838" cy="7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advise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677" y="2662335"/>
            <a:ext cx="1130024" cy="37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2" descr="Képtalálat a következőre: „Bing”"/>
          <p:cNvSpPr>
            <a:spLocks noChangeAspect="1" noChangeArrowheads="1"/>
          </p:cNvSpPr>
          <p:nvPr/>
        </p:nvSpPr>
        <p:spPr bwMode="auto">
          <a:xfrm>
            <a:off x="27195" y="-331787"/>
            <a:ext cx="1800225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8744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045" y="186206"/>
            <a:ext cx="9542850" cy="668818"/>
          </a:xfrm>
        </p:spPr>
        <p:txBody>
          <a:bodyPr/>
          <a:lstStyle/>
          <a:p>
            <a:pPr algn="ct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A robotok már a könyvtárban vannak…. 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23</a:t>
            </a:fld>
            <a:endParaRPr lang="en-US" dirty="0"/>
          </a:p>
        </p:txBody>
      </p:sp>
      <p:sp>
        <p:nvSpPr>
          <p:cNvPr id="7" name="Tartalom helye 6"/>
          <p:cNvSpPr>
            <a:spLocks noGrp="1"/>
          </p:cNvSpPr>
          <p:nvPr>
            <p:ph idx="1"/>
          </p:nvPr>
        </p:nvSpPr>
        <p:spPr>
          <a:xfrm>
            <a:off x="323045" y="955434"/>
            <a:ext cx="9084121" cy="5200577"/>
          </a:xfrm>
          <a:solidFill>
            <a:schemeClr val="bg1"/>
          </a:solidFill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robot </a:t>
            </a:r>
            <a:r>
              <a:rPr lang="hu-H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automatizált feladatokat végez akár közvetlen emberi felügyelet, akár előre meghatározott program vagy általános iránymutatások alapján, mesterséges intelligencia technikák beépítésével </a:t>
            </a:r>
          </a:p>
          <a:p>
            <a:pPr marL="558900" lvl="2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Pl. kérdés-válasz interakciók, zene lejátszás, listakészítés, „</a:t>
            </a:r>
            <a:r>
              <a:rPr lang="hu-HU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alert</a:t>
            </a:r>
            <a:r>
              <a:rPr lang="hu-H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funkciók, </a:t>
            </a:r>
            <a:r>
              <a:rPr lang="hu-HU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real-time</a:t>
            </a:r>
            <a:r>
              <a:rPr lang="hu-H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információk (események, marketing, közérdekű információk pl. nyitva tartás, stb.)</a:t>
            </a:r>
          </a:p>
          <a:p>
            <a:pPr marL="558900" lvl="2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Fejlesztett vagy beépített természetes nyelvi folyamatok, információkeresésre alkalmas tudás reprezentációk, gépi tanulás technikája, stb. </a:t>
            </a:r>
          </a:p>
          <a:p>
            <a:pPr marL="558900" lvl="2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Képes hasonlóan viselkedni, mint egy természetes intelligenciával rendelkező élőlény</a:t>
            </a:r>
          </a:p>
          <a:p>
            <a:pPr marL="558900" lvl="2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Viselkedések vagy jellemek és egyéb jellemzők mögötti mechanizmus vagy program</a:t>
            </a:r>
          </a:p>
          <a:p>
            <a:pPr marL="558900" lvl="2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Adaptációk, következtetések, utasítások, cselekvések képessége </a:t>
            </a:r>
            <a:r>
              <a:rPr lang="hu-H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http://computersinlibaries.infotoday.com/2017/Thursday.aspx</a:t>
            </a:r>
            <a:r>
              <a:rPr lang="hu-H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58900" lvl="2" indent="-34290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ALEXA, SIRI, </a:t>
            </a:r>
            <a:r>
              <a:rPr lang="hu-HU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Sophia</a:t>
            </a:r>
            <a:r>
              <a:rPr lang="hu-H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IBM Watson, </a:t>
            </a:r>
            <a:r>
              <a:rPr lang="hu-HU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Teneo</a:t>
            </a:r>
            <a:r>
              <a:rPr lang="hu-H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Niki, </a:t>
            </a:r>
            <a:r>
              <a:rPr lang="hu-HU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</a:t>
            </a:r>
            <a:r>
              <a:rPr lang="hu-H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hu-H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stb.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Korlátlan és gyors memória, a hatékony mintafelismerés, </a:t>
            </a:r>
            <a:r>
              <a:rPr lang="hu-H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 tooltip="Számítógépes játék"/>
              </a:rPr>
              <a:t>számítógépes játékok</a:t>
            </a:r>
            <a:endParaRPr lang="hu-HU" sz="16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1750" lvl="2" indent="-285750">
              <a:lnSpc>
                <a:spcPct val="100000"/>
              </a:lnSpc>
              <a:spcAft>
                <a:spcPts val="600"/>
              </a:spcAft>
              <a:buFontTx/>
              <a:buChar char="-"/>
            </a:pPr>
            <a:r>
              <a:rPr lang="hu-H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viselkedését célszerűen változtatja (tanulás, helyzetek)</a:t>
            </a:r>
          </a:p>
          <a:p>
            <a:pPr marL="501750" lvl="2" indent="-285750">
              <a:lnSpc>
                <a:spcPct val="100000"/>
              </a:lnSpc>
              <a:spcAft>
                <a:spcPts val="600"/>
              </a:spcAft>
              <a:buFontTx/>
              <a:buChar char="-"/>
            </a:pPr>
            <a:r>
              <a:rPr lang="hu-H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RFID és szenzorok alapján működő intelligens rendszerek, intelligens közlekedés, orvoslás, mobil eszközökre épített perszonális egészségügyi szolgáltatások</a:t>
            </a:r>
          </a:p>
          <a:p>
            <a:pPr marL="501750" lvl="2" indent="-285750">
              <a:lnSpc>
                <a:spcPct val="100000"/>
              </a:lnSpc>
              <a:spcAft>
                <a:spcPts val="600"/>
              </a:spcAft>
              <a:buFontTx/>
              <a:buChar char="-"/>
            </a:pPr>
            <a:r>
              <a:rPr lang="hu-HU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IoT</a:t>
            </a:r>
            <a:r>
              <a:rPr lang="hu-H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és okos város programok</a:t>
            </a:r>
          </a:p>
        </p:txBody>
      </p:sp>
      <p:pic>
        <p:nvPicPr>
          <p:cNvPr id="6" name="Tartalom hely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294103" y="6044554"/>
            <a:ext cx="2011984" cy="1364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9249" y="3781354"/>
            <a:ext cx="1617364" cy="1146218"/>
          </a:xfrm>
          <a:prstGeom prst="rect">
            <a:avLst/>
          </a:prstGeom>
        </p:spPr>
      </p:pic>
      <p:pic>
        <p:nvPicPr>
          <p:cNvPr id="9" name="Kép 8" descr="10 Important Predictions for the Future of IoT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867" y="6044554"/>
            <a:ext cx="2685157" cy="13646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634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06889" y="259744"/>
            <a:ext cx="9360000" cy="588082"/>
          </a:xfrm>
        </p:spPr>
        <p:txBody>
          <a:bodyPr/>
          <a:lstStyle/>
          <a:p>
            <a:r>
              <a:rPr lang="hu-HU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Kérdés-válasz rendszerek automatizálása és IBM Watson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24</a:t>
            </a:fld>
            <a:endParaRPr lang="en-US" dirty="0"/>
          </a:p>
        </p:txBody>
      </p:sp>
      <p:pic>
        <p:nvPicPr>
          <p:cNvPr id="4" name="Kép 3" descr="https://www.tankonyvtar.hu/hu/tartalom/tamop425/0046_alkalmazott_mesterseges_intelligencia/images/watson_valaszrendszer_felepitese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285" y="1369417"/>
            <a:ext cx="4901114" cy="337054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églalap 4"/>
          <p:cNvSpPr/>
          <p:nvPr/>
        </p:nvSpPr>
        <p:spPr>
          <a:xfrm>
            <a:off x="6431167" y="4166138"/>
            <a:ext cx="18155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hu-HU" sz="1600" dirty="0">
                <a:solidFill>
                  <a:srgbClr val="1E377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(Dudás László )</a:t>
            </a:r>
            <a:endParaRPr lang="hu-HU" sz="1600" dirty="0">
              <a:solidFill>
                <a:srgbClr val="1E377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671" y="1816470"/>
            <a:ext cx="1424953" cy="1009857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5777"/>
            <a:ext cx="4856048" cy="2530361"/>
          </a:xfrm>
          <a:prstGeom prst="rect">
            <a:avLst/>
          </a:prstGeom>
          <a:ln>
            <a:noFill/>
          </a:ln>
        </p:spPr>
      </p:pic>
      <p:sp>
        <p:nvSpPr>
          <p:cNvPr id="8" name="Szövegdoboz 7"/>
          <p:cNvSpPr txBox="1"/>
          <p:nvPr/>
        </p:nvSpPr>
        <p:spPr>
          <a:xfrm>
            <a:off x="206890" y="4745615"/>
            <a:ext cx="9360000" cy="2338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 nyelvet és dialektust ért és beszél; hang és chat csatornákon is használható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Különböző kommunikációs csatornákon és alkalmazásokból használható: telefon, web chat, </a:t>
            </a:r>
            <a:r>
              <a:rPr lang="hu-HU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Facebook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Messenger, </a:t>
            </a:r>
            <a:r>
              <a:rPr lang="hu-HU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Viber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Testreszabható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és komplex folyamatokkal, háttérrendszerekkel integrálható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Képes alkalmazkodni az ügyfelek egyedi jellemzőihez (személyre szabott kezelés)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szolgáltatás mind telephelyen, mind felhőből biztosítható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Képes </a:t>
            </a:r>
            <a:r>
              <a:rPr lang="hu-HU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biometrikus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módszereket alkalmazni azonosítás céljából</a:t>
            </a:r>
            <a:endParaRPr lang="hu-H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Arial" panose="020B0604020202020204" pitchFamily="34" charset="0"/>
              <a:buChar char="•"/>
            </a:pPr>
            <a:endParaRPr lang="hu-HU" sz="1800" dirty="0">
              <a:latin typeface="Arial" panose="020B0604020202020204" pitchFamily="34" charset="0"/>
              <a:ea typeface="Swagger" pitchFamily="2" charset="0"/>
              <a:cs typeface="Arial" panose="020B0604020202020204" pitchFamily="34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206889" y="1135989"/>
            <a:ext cx="3941041" cy="341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T-Systems Vanda</a:t>
            </a:r>
            <a:endParaRPr lang="hu-HU" sz="1800" dirty="0">
              <a:solidFill>
                <a:schemeClr val="tx2"/>
              </a:solidFill>
              <a:latin typeface="Arial" panose="020B0604020202020204" pitchFamily="34" charset="0"/>
              <a:ea typeface="Swagger" pitchFamily="2" charset="0"/>
              <a:cs typeface="Arial" panose="020B06040202020202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5190965" y="1143822"/>
            <a:ext cx="1636850" cy="360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dirty="0">
                <a:solidFill>
                  <a:schemeClr val="tx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IBM Watson</a:t>
            </a:r>
            <a:endParaRPr lang="hu-HU" sz="1800" dirty="0">
              <a:solidFill>
                <a:schemeClr val="tx2"/>
              </a:solidFill>
              <a:latin typeface="Arial" panose="020B0604020202020204" pitchFamily="34" charset="0"/>
              <a:ea typeface="Swagger" pitchFamily="2" charset="0"/>
              <a:cs typeface="Arial" panose="020B0604020202020204" pitchFamily="34" charset="0"/>
            </a:endParaRPr>
          </a:p>
        </p:txBody>
      </p:sp>
      <p:sp>
        <p:nvSpPr>
          <p:cNvPr id="11" name="Lefelé nyíl 10"/>
          <p:cNvSpPr/>
          <p:nvPr/>
        </p:nvSpPr>
        <p:spPr bwMode="gray">
          <a:xfrm>
            <a:off x="1722783" y="4304741"/>
            <a:ext cx="1242282" cy="435218"/>
          </a:xfrm>
          <a:prstGeom prst="downArrow">
            <a:avLst/>
          </a:prstGeom>
          <a:solidFill>
            <a:schemeClr val="tx2"/>
          </a:solidFill>
          <a:ln w="1905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108000" tIns="108000" rIns="108000" bIns="108000" rtlCol="0" anchor="ctr" anchorCtr="0">
            <a:spAutoFit/>
          </a:bodyPr>
          <a:lstStyle/>
          <a:p>
            <a:pPr algn="ctr" defTabSz="457293" fontAlgn="base">
              <a:lnSpc>
                <a:spcPct val="90000"/>
              </a:lnSpc>
              <a:buClr>
                <a:srgbClr val="E20074"/>
              </a:buClr>
              <a:buSzPct val="75000"/>
            </a:pPr>
            <a:endParaRPr lang="hu-HU" sz="1800" dirty="0">
              <a:latin typeface="Tele-GroteskNor" pitchFamily="2" charset="0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4599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Keresés az adatok mélyén – könyvtári üzleti intelligencia megoldások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Aft>
                  <a:spcPct val="0"/>
                </a:spcAft>
              </a:pPr>
              <a:t>25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Tartalom helye 4" descr="https://lh4.googleusercontent.com/WpQMBx1IxKvU7Vk-gLiIEHIez7Arcso-Z90A_m__LIfZHlFlhm_f0E8aP0_jSosRwOWCsbezmOax7MiMvIakaflcbfeD22l0eVVTy-PjgaPGH9Kzn27WTOqotnHLVqYA-batJit3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04" y="2116411"/>
            <a:ext cx="5507914" cy="20394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églalap 2"/>
          <p:cNvSpPr/>
          <p:nvPr/>
        </p:nvSpPr>
        <p:spPr>
          <a:xfrm>
            <a:off x="279504" y="4155859"/>
            <a:ext cx="5430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https://dzone.com/articles/solving-architectural-dilemmas-to-create-actionabl?fromrel=true</a:t>
            </a:r>
            <a:r>
              <a:rPr lang="hu-HU" sz="14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endParaRPr lang="hu-HU" sz="14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279504" y="1193081"/>
            <a:ext cx="59299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betáplált és közzétett adatok közötti rétegekhez (rejtett adatok) speciális elemző és adatbányászati módszerek szükségesek (Nielsen,2.)</a:t>
            </a:r>
            <a:endParaRPr lang="hu-HU" sz="1800" dirty="0">
              <a:solidFill>
                <a:srgbClr val="1E37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Kép 7" descr="http://neuralnetworksanddeeplearning.com/images/tikz35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8382" y="922708"/>
            <a:ext cx="2198507" cy="153734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Szövegdoboz 8"/>
          <p:cNvSpPr txBox="1"/>
          <p:nvPr/>
        </p:nvSpPr>
        <p:spPr>
          <a:xfrm>
            <a:off x="6031149" y="2926799"/>
            <a:ext cx="3816236" cy="1340486"/>
          </a:xfrm>
          <a:prstGeom prst="rect">
            <a:avLst/>
          </a:prstGeom>
          <a:solidFill>
            <a:srgbClr val="E20074"/>
          </a:solidFill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5750" indent="-285750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Online és batch lekérdezés </a:t>
            </a: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hu-HU" sz="1800" dirty="0">
              <a:solidFill>
                <a:srgbClr val="1E3770"/>
              </a:solidFill>
              <a:latin typeface="Arial" panose="020B0604020202020204" pitchFamily="34" charset="0"/>
              <a:ea typeface="Swagger" pitchFamily="2" charset="0"/>
              <a:cs typeface="Arial" panose="020B0604020202020204" pitchFamily="34" charset="0"/>
            </a:endParaRPr>
          </a:p>
          <a:p>
            <a:pPr marL="285750" indent="-285750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hu-HU" sz="1800" dirty="0" err="1">
                <a:solidFill>
                  <a:srgbClr val="1E3770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Predefiniált</a:t>
            </a: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 kérdések </a:t>
            </a: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hu-HU" sz="1800" dirty="0">
              <a:solidFill>
                <a:srgbClr val="1E3770"/>
              </a:solidFill>
              <a:latin typeface="Arial" panose="020B0604020202020204" pitchFamily="34" charset="0"/>
              <a:ea typeface="Swagger" pitchFamily="2" charset="0"/>
              <a:cs typeface="Arial" panose="020B0604020202020204" pitchFamily="34" charset="0"/>
            </a:endParaRPr>
          </a:p>
          <a:p>
            <a:pPr marL="285750" indent="-285750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Jelentések futtatása </a:t>
            </a: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hu-HU" sz="1800" dirty="0">
              <a:solidFill>
                <a:srgbClr val="1E3770"/>
              </a:solidFill>
              <a:latin typeface="Arial" panose="020B0604020202020204" pitchFamily="34" charset="0"/>
              <a:ea typeface="Swagger" pitchFamily="2" charset="0"/>
              <a:cs typeface="Arial" panose="020B0604020202020204" pitchFamily="34" charset="0"/>
            </a:endParaRPr>
          </a:p>
          <a:p>
            <a:pPr marL="285750" indent="-285750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Szeparált adattárak </a:t>
            </a: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  <a:sym typeface="Wingdings" panose="05000000000000000000" pitchFamily="2" charset="2"/>
              </a:rPr>
              <a:t></a:t>
            </a:r>
            <a:endParaRPr lang="hu-HU" sz="1800" dirty="0">
              <a:solidFill>
                <a:srgbClr val="1E3770"/>
              </a:solidFill>
              <a:latin typeface="Arial" panose="020B0604020202020204" pitchFamily="34" charset="0"/>
              <a:ea typeface="Swagger" pitchFamily="2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6031148" y="4859465"/>
            <a:ext cx="3816237" cy="2576787"/>
          </a:xfrm>
          <a:prstGeom prst="rect">
            <a:avLst/>
          </a:prstGeom>
          <a:solidFill>
            <a:srgbClr val="1E3770"/>
          </a:solidFill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5750" indent="-285750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OCLC </a:t>
            </a:r>
            <a:r>
              <a:rPr lang="hu-HU" sz="1800" dirty="0" err="1">
                <a:solidFill>
                  <a:schemeClr val="bg1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Collection</a:t>
            </a: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 </a:t>
            </a:r>
            <a:r>
              <a:rPr lang="hu-HU" sz="1800" dirty="0" err="1">
                <a:solidFill>
                  <a:schemeClr val="bg1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analysis</a:t>
            </a:r>
            <a:endParaRPr lang="hu-HU" sz="1800" dirty="0">
              <a:solidFill>
                <a:schemeClr val="bg1"/>
              </a:solidFill>
              <a:latin typeface="Arial" panose="020B0604020202020204" pitchFamily="34" charset="0"/>
              <a:ea typeface="Swagger" pitchFamily="2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Student success focus/imperatives</a:t>
            </a:r>
          </a:p>
          <a:p>
            <a:pPr marL="285750" indent="-28575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Data-driven decision-making</a:t>
            </a:r>
          </a:p>
          <a:p>
            <a:pPr marL="285750" indent="-28575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Increasing complexity of technology, architecture, and data</a:t>
            </a:r>
            <a:endParaRPr lang="hu-HU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Predictive analytics for student success (institutional level)</a:t>
            </a:r>
            <a:endParaRPr lang="hu-HU" sz="1800" dirty="0">
              <a:solidFill>
                <a:schemeClr val="bg1"/>
              </a:solidFill>
              <a:latin typeface="Arial" panose="020B0604020202020204" pitchFamily="34" charset="0"/>
              <a:ea typeface="Swagger" pitchFamily="2" charset="0"/>
              <a:cs typeface="Arial" panose="020B0604020202020204" pitchFamily="34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213423" y="4897414"/>
            <a:ext cx="5640075" cy="200311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66700" marR="234950" lvl="0" indent="-266700">
              <a:lnSpc>
                <a:spcPts val="185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hu-HU" sz="1800" dirty="0" err="1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Dashboardok</a:t>
            </a:r>
            <a:r>
              <a:rPr lang="hu-HU" sz="1800" dirty="0">
                <a:solidFill>
                  <a:schemeClr val="tx2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és vizualizációs elemző eszközök használata </a:t>
            </a:r>
          </a:p>
          <a:p>
            <a:pPr marL="266700" marR="234950" lvl="0" indent="-266700">
              <a:lnSpc>
                <a:spcPts val="185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Jelentések adatgyűjtésről, adatbázisokról</a:t>
            </a:r>
            <a:endParaRPr lang="hu-HU" sz="1800" dirty="0">
              <a:solidFill>
                <a:srgbClr val="1E377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33413" marR="234950" lvl="1" indent="-268288">
              <a:lnSpc>
                <a:spcPts val="185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266700" algn="l"/>
              </a:tabLst>
            </a:pP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mennyiségi és minőségi kimutatásokkal, web analízis, könyvtári fókusz csoportok elemzése, adatok összetétele, integritása, adattisztítás, stb.  </a:t>
            </a:r>
            <a:endParaRPr lang="hu-HU" sz="1800" dirty="0">
              <a:solidFill>
                <a:srgbClr val="1E37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Szövegdoboz 10"/>
          <p:cNvSpPr txBox="1"/>
          <p:nvPr/>
        </p:nvSpPr>
        <p:spPr>
          <a:xfrm>
            <a:off x="6031145" y="2585496"/>
            <a:ext cx="4049477" cy="341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Üzleti intelligencia könyvtárakban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6031148" y="4518162"/>
            <a:ext cx="4049477" cy="341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Elemző eszközök könyvtárakban</a:t>
            </a:r>
          </a:p>
        </p:txBody>
      </p:sp>
    </p:spTree>
    <p:extLst>
      <p:ext uri="{BB962C8B-B14F-4D97-AF65-F5344CB8AC3E}">
        <p14:creationId xmlns:p14="http://schemas.microsoft.com/office/powerpoint/2010/main" val="210043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61950" y="209149"/>
            <a:ext cx="9364663" cy="588082"/>
          </a:xfrm>
        </p:spPr>
        <p:txBody>
          <a:bodyPr/>
          <a:lstStyle/>
          <a:p>
            <a:pPr algn="ct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Mesterséges intelligencia „keresi a tűt a szénakazalban”</a:t>
            </a:r>
            <a:b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26</a:t>
            </a:fld>
            <a:endParaRPr lang="en-US" dirty="0"/>
          </a:p>
        </p:txBody>
      </p:sp>
      <p:sp>
        <p:nvSpPr>
          <p:cNvPr id="6" name="Szövegdoboz 5"/>
          <p:cNvSpPr txBox="1"/>
          <p:nvPr/>
        </p:nvSpPr>
        <p:spPr>
          <a:xfrm flipH="1">
            <a:off x="361950" y="1088335"/>
            <a:ext cx="5162026" cy="366368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hu-HU" sz="1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Semantic</a:t>
            </a:r>
            <a:r>
              <a:rPr lang="hu-HU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Scholar</a:t>
            </a:r>
            <a:r>
              <a:rPr lang="hu-HU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2015</a:t>
            </a:r>
          </a:p>
          <a:p>
            <a:endParaRPr lang="hu-HU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fejlesztésnél kombinálták a gépi tanulást, a természetes nyelvi folyamatok programozását, beépítettek egy szemantikai elemző eszközt, és egy </a:t>
            </a:r>
            <a:r>
              <a:rPr lang="hu-HU" sz="18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icézés</a:t>
            </a:r>
            <a:r>
              <a:rPr lang="hu-HU" sz="1800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analízis 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eszközt, amelynek eredményeit grafikusan is bemutatja a rendszer.</a:t>
            </a:r>
          </a:p>
          <a:p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Hasonlóan a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2" tooltip="Google Scholar"/>
              </a:rPr>
              <a:t>Google Scholar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3" tooltip="PubMed"/>
              </a:rPr>
              <a:t>PubMed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rendszerekhez, itt is a legjelentősebb forrásokat építették be a keresésbe és a kapcsolatok kiépítésébe, jelentős orvoslási forrásanyagokkal.</a:t>
            </a:r>
          </a:p>
          <a:p>
            <a:r>
              <a:rPr lang="hu-HU" sz="1800" u="sng" dirty="0">
                <a:hlinkClick r:id="rId4"/>
              </a:rPr>
              <a:t>http://www.kithirlevel.hu/index.php?kh=mesterseges_intelligencia_keresi_a_tut_a_szenakazalban</a:t>
            </a:r>
            <a:r>
              <a:rPr lang="hu-HU" sz="1800" u="sng" dirty="0"/>
              <a:t> </a:t>
            </a:r>
            <a:endParaRPr lang="hu-HU" sz="1800" dirty="0">
              <a:solidFill>
                <a:srgbClr val="1E377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5788917" y="1088335"/>
            <a:ext cx="3937696" cy="5058683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mesterséges intelligencia kutatói automatizált kereső eszközt hoztak létre, amivel minden tudományos publikációt átvizsgálva új, eddig felfedezetlen kapcsolatokat találnának az információk között.</a:t>
            </a:r>
            <a:b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Évente megjelenő közel 2 millió tudományos folyóirat automatikus elolvasása, feldolgozása és kategorizálása. </a:t>
            </a:r>
          </a:p>
          <a:p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publikációk felét átlagosan mindössze legfeljebb három ember olvassa el, így rendkívüli tudásmennyiség mehet veszendőbe. </a:t>
            </a:r>
          </a:p>
          <a:p>
            <a:r>
              <a:rPr lang="hu-HU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Oren</a:t>
            </a: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Etzioni</a:t>
            </a: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Seattle-i Allen Mesterséges Intelligencia Intézet (AI2) igazgatója. Ld. KIT hírlevél, stb.) </a:t>
            </a:r>
            <a:endParaRPr lang="hu-HU" sz="1800" dirty="0">
              <a:solidFill>
                <a:schemeClr val="bg1"/>
              </a:solidFill>
              <a:latin typeface="Arial" panose="020B0604020202020204" pitchFamily="34" charset="0"/>
              <a:ea typeface="Swagger" pitchFamily="2" charset="0"/>
              <a:cs typeface="Arial" panose="020B0604020202020204" pitchFamily="34" charset="0"/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361950" y="4921948"/>
            <a:ext cx="5162026" cy="1225070"/>
          </a:xfrm>
          <a:prstGeom prst="rect">
            <a:avLst/>
          </a:prstGeom>
          <a:noFill/>
          <a:ln w="9525">
            <a:solidFill>
              <a:srgbClr val="1E3770"/>
            </a:solidFill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fejlesztő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Paul Allen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Microsoft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kooperációban végezte a kutatást induláskor 100 000 cikk alapján,  több orvosi szakértő bevonásával, előzetes elemzésekkel</a:t>
            </a:r>
            <a:endParaRPr lang="hu-HU" sz="1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Swagger" pitchFamily="2" charset="0"/>
              <a:cs typeface="Arial" panose="020B0604020202020204" pitchFamily="34" charset="0"/>
            </a:endParaRP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172" y="6290488"/>
            <a:ext cx="2648717" cy="9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72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60000" y="240529"/>
            <a:ext cx="9364663" cy="588082"/>
          </a:xfrm>
        </p:spPr>
        <p:txBody>
          <a:bodyPr/>
          <a:lstStyle/>
          <a:p>
            <a:pPr algn="ctr"/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Talk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book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– a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Google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új mesterséges intelligencia keresője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27</a:t>
            </a:fld>
            <a:endParaRPr lang="en-US" dirty="0"/>
          </a:p>
        </p:txBody>
      </p:sp>
      <p:pic>
        <p:nvPicPr>
          <p:cNvPr id="5" name="Tartalom helye 4"/>
          <p:cNvPicPr>
            <a:picLocks noGrp="1"/>
          </p:cNvPicPr>
          <p:nvPr>
            <p:ph idx="1"/>
          </p:nvPr>
        </p:nvPicPr>
        <p:blipFill rotWithShape="1">
          <a:blip r:embed="rId2"/>
          <a:srcRect l="13132" t="14619" r="16779"/>
          <a:stretch/>
        </p:blipFill>
        <p:spPr>
          <a:xfrm>
            <a:off x="452027" y="1238587"/>
            <a:ext cx="4568260" cy="2790987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6" name="Szövegdoboz 5"/>
          <p:cNvSpPr txBox="1"/>
          <p:nvPr/>
        </p:nvSpPr>
        <p:spPr>
          <a:xfrm>
            <a:off x="5347083" y="1223233"/>
            <a:ext cx="4468047" cy="561268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hu-HU" sz="1800" dirty="0">
                <a:solidFill>
                  <a:srgbClr val="E2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800" dirty="0" err="1">
                <a:solidFill>
                  <a:srgbClr val="E2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</a:t>
            </a:r>
            <a:r>
              <a:rPr lang="hu-HU" sz="1800" dirty="0">
                <a:solidFill>
                  <a:srgbClr val="E2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dirty="0" err="1">
                <a:solidFill>
                  <a:srgbClr val="E2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hu-HU" sz="1800" dirty="0">
                <a:solidFill>
                  <a:srgbClr val="E2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dirty="0" err="1">
                <a:solidFill>
                  <a:srgbClr val="E2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Books</a:t>
            </a:r>
            <a:r>
              <a:rPr lang="hu-HU" sz="1800" dirty="0">
                <a:solidFill>
                  <a:srgbClr val="E2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kifejezetten a könyvekben őrzött tudásra alapoz</a:t>
            </a:r>
          </a:p>
          <a:p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</a:t>
            </a: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Books</a:t>
            </a: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tudásbázis alapján. </a:t>
            </a:r>
          </a:p>
          <a:p>
            <a:endParaRPr lang="hu-HU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mesterséges intelligencia gépi tanulással értelmezi a kérdést, és a bő 100 ezernyi könyv teljes szövegéből próbál értelmes, releváns válaszokat kihozni.</a:t>
            </a:r>
          </a:p>
          <a:p>
            <a:r>
              <a:rPr lang="hu-HU" sz="1800" dirty="0">
                <a:solidFill>
                  <a:srgbClr val="E2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Öntanuló rendszer</a:t>
            </a: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 kezdeti próbálkozásoknál a relevancia korlátait meghatározza a beépített könyvek tematikája</a:t>
            </a:r>
          </a:p>
          <a:p>
            <a:r>
              <a:rPr lang="hu-HU" sz="1800" dirty="0">
                <a:solidFill>
                  <a:srgbClr val="E2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Helyes válaszok vannak</a:t>
            </a: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 teljes válasz még nincs a kis minta következtében</a:t>
            </a:r>
          </a:p>
          <a:p>
            <a:endParaRPr lang="hu-HU" sz="1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találati lista elemei referencia műnek jelenleg még nem kezelhetők, a könyvek érték szerinti válogatása valószínű nem történt még meg.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125232" y="6244996"/>
            <a:ext cx="4683306" cy="34130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endParaRPr lang="hu-HU" sz="1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Swagger" pitchFamily="2" charset="0"/>
              <a:cs typeface="Arial" panose="020B0604020202020204" pitchFamily="34" charset="0"/>
            </a:endParaRPr>
          </a:p>
        </p:txBody>
      </p:sp>
      <p:sp>
        <p:nvSpPr>
          <p:cNvPr id="3" name="Szövegdoboz 2"/>
          <p:cNvSpPr txBox="1"/>
          <p:nvPr/>
        </p:nvSpPr>
        <p:spPr>
          <a:xfrm>
            <a:off x="360000" y="4230737"/>
            <a:ext cx="4752315" cy="272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Szabad szöveges kérdések, azonnali válaszok. </a:t>
            </a: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leginkább releváns válaszokat egy öntanuló “robot” keresi meg a</a:t>
            </a:r>
            <a:b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 Könyvek (Google </a:t>
            </a:r>
            <a:r>
              <a:rPr lang="hu-HU" sz="1800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Books</a:t>
            </a: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tartalmából.</a:t>
            </a:r>
          </a:p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Az angol nyelven feltett kérdésekre egészen jó válaszok érkeznek, a keresőkérdések kicsi módosítása nyomán változó, de hasonló a találati listákat kapunk.</a:t>
            </a:r>
          </a:p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endParaRPr lang="hu-HU" sz="18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ea typeface="Swagger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363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Könyvtári mesterséges intelligencia fejlesztése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360000" y="1067698"/>
            <a:ext cx="9364663" cy="5701237"/>
          </a:xfrm>
          <a:solidFill>
            <a:schemeClr val="bg1"/>
          </a:solidFill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Géppel olvasható adatok </a:t>
            </a: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növelése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kódolás, azonosítás, egységesítés, adatmodellek és adatmenedzsment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szenzitív adatok menedzselése, copyright szabályok egységesítése 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és ID szabályzatok és eljárások egységesítése (</a:t>
            </a:r>
            <a:r>
              <a:rPr lang="hu-HU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repozitóriumok</a:t>
            </a: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Adatok megbízhatóságának </a:t>
            </a: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fejlesztése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nagy mintavétel elemzések alapján  (kodifikált adatok), nemzetközi szakértői rendszerek (VIAF, </a:t>
            </a:r>
            <a:r>
              <a:rPr lang="hu-HU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Wikidata</a:t>
            </a: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ISNI…)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Keresés fejlesztése tudásháló és </a:t>
            </a: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mesterséges intelligencia technológiával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szakértői rendszerek, szövegelemzések, adatbányászat, mély keresések, kép-, hang- és szövegfelismerés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Gépi tanulás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Emberi gondolkodás szimulálás algoritmusokkal, mesterséges intelligencia kiterjesztése a használói rendszerekre, programozott útmutatók, szabad szöveges kérdések és válaszok, szöveg- és kép felismerés, stb.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Saját fejlesztések és külső eszközök integrációi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mesterséges intelligencia szolgáltatások begyűjtése, alkalmazása, használata, transzformálása</a:t>
            </a:r>
          </a:p>
          <a:p>
            <a:endParaRPr lang="hu-HU" dirty="0">
              <a:solidFill>
                <a:srgbClr val="1E3770"/>
              </a:solidFill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68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86544" y="174272"/>
            <a:ext cx="8467712" cy="588082"/>
          </a:xfrm>
        </p:spPr>
        <p:txBody>
          <a:bodyPr/>
          <a:lstStyle/>
          <a:p>
            <a:pPr algn="ct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A könyvtári szakértői rendszerek</a:t>
            </a:r>
            <a:b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09652" y="2892106"/>
            <a:ext cx="4732363" cy="2166782"/>
          </a:xfrm>
          <a:ln>
            <a:solidFill>
              <a:schemeClr val="accent1"/>
            </a:solidFill>
          </a:ln>
        </p:spPr>
        <p:txBody>
          <a:bodyPr/>
          <a:lstStyle/>
          <a:p>
            <a:pPr marL="96837" lvl="2" indent="0">
              <a:buNone/>
            </a:pPr>
            <a:r>
              <a:rPr lang="hu-H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könyvtári szakértői rendszer 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számítógéppel támogatott probléma megoldás emberi intelligenciát részben helyettesítő módon</a:t>
            </a:r>
          </a:p>
          <a:p>
            <a:pPr marL="96837" lvl="2" indent="0">
              <a:buNone/>
            </a:pPr>
            <a:r>
              <a:rPr lang="hu-H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Képessé tesz terjedelmes, bonyolult, vagy sok adatot és hivatkozást igénylő feladatvégzésre, vagy a kiszolgált terület átlátására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29</a:t>
            </a:fld>
            <a:endParaRPr lang="en-US" dirty="0"/>
          </a:p>
        </p:txBody>
      </p:sp>
      <p:sp>
        <p:nvSpPr>
          <p:cNvPr id="6" name="Szövegdoboz 5"/>
          <p:cNvSpPr txBox="1"/>
          <p:nvPr/>
        </p:nvSpPr>
        <p:spPr>
          <a:xfrm>
            <a:off x="409653" y="1074584"/>
            <a:ext cx="4732362" cy="149367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 mesterséges intelligencia </a:t>
            </a:r>
            <a:r>
              <a:rPr lang="hu-H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kibővíti a könyvtári döntéshozás és elemzés folyamatához szükséges képességeket, de teljes mértékben itt sem helyettesíti azt.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5852945" y="1074583"/>
            <a:ext cx="3873668" cy="3473665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69888" lvl="4" indent="-285750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Több száz szabály programozása  - feldolgozott tudás a hagyományos könyvtári területeken </a:t>
            </a:r>
          </a:p>
          <a:p>
            <a:pPr marL="369887" lvl="4" indent="-285750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Tudásbázis alap a tárgyról</a:t>
            </a:r>
          </a:p>
          <a:p>
            <a:pPr marL="369887" lvl="4" indent="-285750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beépített </a:t>
            </a:r>
            <a:r>
              <a:rPr lang="hu-HU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workflow</a:t>
            </a: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példák, alkalmazási szabályok </a:t>
            </a:r>
          </a:p>
          <a:p>
            <a:pPr marL="369887" lvl="4" indent="-285750">
              <a:buFont typeface="Arial" panose="020B0604020202020204" pitchFamily="34" charset="0"/>
              <a:buChar char="•"/>
            </a:pPr>
            <a:r>
              <a:rPr lang="hu-HU" sz="1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Inference</a:t>
            </a: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/következtető motor és felhasználói felület</a:t>
            </a:r>
          </a:p>
          <a:p>
            <a:pPr marL="369888" lvl="4" indent="-285750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Átmenetek: elektronikus programozott oktatás linkekkel külső forrásokhoz</a:t>
            </a:r>
          </a:p>
        </p:txBody>
      </p:sp>
      <p:sp>
        <p:nvSpPr>
          <p:cNvPr id="12" name="Szövegdoboz 11"/>
          <p:cNvSpPr txBox="1"/>
          <p:nvPr/>
        </p:nvSpPr>
        <p:spPr>
          <a:xfrm>
            <a:off x="0" y="5467340"/>
            <a:ext cx="10080625" cy="1071438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rgbClr val="E20074"/>
            </a:solidFill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könyvtár minden területén jellemző manuális és átmeneti szakértői rendszerek:</a:t>
            </a:r>
          </a:p>
          <a:p>
            <a:pPr algn="ctr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Katalogizálás, beszerzés, adatbázis kiválasztás, keresés, publikációs eljárások és informatikai eszközök, hatásvizsgálat, használói és kompetencia vizsgálatok, web,stb. </a:t>
            </a:r>
            <a:endParaRPr lang="hu-HU" sz="2000" dirty="0">
              <a:solidFill>
                <a:schemeClr val="bg1"/>
              </a:solidFill>
              <a:ea typeface="Swagg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85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z="2000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Aft>
                  <a:spcPct val="0"/>
                </a:spcAft>
              </a:pPr>
              <a:t>3</a:t>
            </a:fld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ím 1"/>
          <p:cNvSpPr txBox="1">
            <a:spLocks/>
          </p:cNvSpPr>
          <p:nvPr/>
        </p:nvSpPr>
        <p:spPr>
          <a:xfrm>
            <a:off x="45071" y="306567"/>
            <a:ext cx="10035554" cy="872945"/>
          </a:xfrm>
          <a:prstGeom prst="rect">
            <a:avLst/>
          </a:prstGeom>
        </p:spPr>
        <p:txBody>
          <a:bodyPr/>
          <a:lstStyle>
            <a:lvl1pPr marL="0" indent="0" algn="l" defTabSz="457322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defRPr lang="de-DE" sz="3200" kern="1200" dirty="0">
                <a:solidFill>
                  <a:schemeClr val="tx2"/>
                </a:solidFill>
                <a:latin typeface="TeleGrotesk Headline Ultra" pitchFamily="2" charset="0"/>
                <a:ea typeface="+mj-ea"/>
                <a:cs typeface="TeleGrotesk Headline Ultra" pitchFamily="2" charset="0"/>
              </a:defRPr>
            </a:lvl1pPr>
            <a:lvl2pPr algn="l" defTabSz="576226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Tele-GroteskUlt" pitchFamily="2" charset="0"/>
              </a:defRPr>
            </a:lvl2pPr>
            <a:lvl3pPr algn="l" defTabSz="576226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Tele-GroteskUlt" pitchFamily="2" charset="0"/>
              </a:defRPr>
            </a:lvl3pPr>
            <a:lvl4pPr algn="l" defTabSz="576226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Tele-GroteskUlt" pitchFamily="2" charset="0"/>
              </a:defRPr>
            </a:lvl4pPr>
            <a:lvl5pPr algn="l" defTabSz="576226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Tele-GroteskUlt" pitchFamily="2" charset="0"/>
              </a:defRPr>
            </a:lvl5pPr>
            <a:lvl6pPr marL="457171" algn="l" defTabSz="576226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Tele-GroteskUlt" pitchFamily="2" charset="0"/>
              </a:defRPr>
            </a:lvl6pPr>
            <a:lvl7pPr marL="914342" algn="l" defTabSz="576226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Tele-GroteskUlt" pitchFamily="2" charset="0"/>
              </a:defRPr>
            </a:lvl7pPr>
            <a:lvl8pPr marL="1371513" algn="l" defTabSz="576226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Tele-GroteskUlt" pitchFamily="2" charset="0"/>
              </a:defRPr>
            </a:lvl8pPr>
            <a:lvl9pPr marL="1828683" algn="l" defTabSz="576226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Tele-GroteskUlt" pitchFamily="2" charset="0"/>
              </a:defRPr>
            </a:lvl9pPr>
          </a:lstStyle>
          <a:p>
            <a:pPr algn="ct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Útközben a mesterséges intelligencia felé – könyvtári  inspiráció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251791" y="1551949"/>
            <a:ext cx="3931588" cy="1757792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Digitális transzformáció</a:t>
            </a:r>
          </a:p>
          <a:p>
            <a:pPr marL="342900" indent="-342900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Növekvő tartalom, számítógépes kapacitás </a:t>
            </a:r>
          </a:p>
          <a:p>
            <a:pPr marL="342900" indent="-342900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Szakértői tudásbővülés</a:t>
            </a:r>
          </a:p>
          <a:p>
            <a:pPr marL="342900" indent="-342900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Fejlődő informatika</a:t>
            </a:r>
          </a:p>
        </p:txBody>
      </p:sp>
      <p:sp>
        <p:nvSpPr>
          <p:cNvPr id="8" name="Szövegdoboz 7"/>
          <p:cNvSpPr txBox="1"/>
          <p:nvPr/>
        </p:nvSpPr>
        <p:spPr>
          <a:xfrm>
            <a:off x="4396069" y="1417288"/>
            <a:ext cx="4864239" cy="430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lvl="1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400" b="1" dirty="0">
                <a:ln w="22225">
                  <a:solidFill>
                    <a:schemeClr val="tx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Globális digitalizáció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4396068" y="4296163"/>
            <a:ext cx="5492081" cy="136985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lvl="1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000" dirty="0">
                <a:solidFill>
                  <a:srgbClr val="1E3770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Nagy mennyiségű mintavétel az elemzéshez </a:t>
            </a:r>
          </a:p>
          <a:p>
            <a:pPr lvl="1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000" dirty="0">
                <a:solidFill>
                  <a:srgbClr val="1E3770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Beszéd-, kép- és hangfelismerés szövegelemzés, következtetések, analízis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4987400" y="3920200"/>
            <a:ext cx="4845713" cy="371118"/>
          </a:xfrm>
          <a:prstGeom prst="rect">
            <a:avLst/>
          </a:prstGeom>
          <a:solidFill>
            <a:srgbClr val="1E3770"/>
          </a:solidFill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5750" indent="-285750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Arial" panose="020B0604020202020204" pitchFamily="34" charset="0"/>
              <a:buChar char="•"/>
            </a:pPr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Géppel értelmezhető adatok</a:t>
            </a:r>
          </a:p>
        </p:txBody>
      </p:sp>
      <p:sp>
        <p:nvSpPr>
          <p:cNvPr id="11" name="AutoShape 4" descr="Képtalálat a következőre: „oclc worldcat”"/>
          <p:cNvSpPr>
            <a:spLocks noChangeAspect="1" noChangeArrowheads="1"/>
          </p:cNvSpPr>
          <p:nvPr/>
        </p:nvSpPr>
        <p:spPr bwMode="auto">
          <a:xfrm>
            <a:off x="120650" y="15875"/>
            <a:ext cx="1438275" cy="41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" name="Jobbra nyíl 11"/>
          <p:cNvSpPr/>
          <p:nvPr/>
        </p:nvSpPr>
        <p:spPr bwMode="gray">
          <a:xfrm>
            <a:off x="4247729" y="1747620"/>
            <a:ext cx="566970" cy="983513"/>
          </a:xfrm>
          <a:prstGeom prst="rightArrow">
            <a:avLst/>
          </a:prstGeom>
          <a:solidFill>
            <a:schemeClr val="bg1"/>
          </a:solidFill>
          <a:ln w="1905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108000" tIns="108000" rIns="108000" bIns="108000" rtlCol="0" anchor="ctr" anchorCtr="0">
            <a:spAutoFit/>
          </a:bodyPr>
          <a:lstStyle/>
          <a:p>
            <a:pPr algn="ctr" defTabSz="457293" fontAlgn="base">
              <a:lnSpc>
                <a:spcPct val="90000"/>
              </a:lnSpc>
              <a:buClr>
                <a:srgbClr val="E20074"/>
              </a:buClr>
              <a:buSzPct val="75000"/>
            </a:pP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238909" y="3509736"/>
            <a:ext cx="3944470" cy="2070173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Webtechnológia a könyvtárakban, táguló globális forrásadatok</a:t>
            </a:r>
          </a:p>
          <a:p>
            <a:pPr marL="285750" indent="-285750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Dinamikus szemantikus adathálózati kapcsolatok</a:t>
            </a:r>
          </a:p>
          <a:p>
            <a:pPr marL="285750" indent="-285750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Keresés szemantikai alapon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4987400" y="1882197"/>
            <a:ext cx="4900750" cy="1331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lvl="2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000" dirty="0">
                <a:solidFill>
                  <a:srgbClr val="1E3770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Nyílt, kodifikált adatok, szemantikai tárolók, globális könyvtári vállalkozások (OCLC, EXLIBRIS, ALA, IFLA, EBSCO, LC, stb.</a:t>
            </a:r>
          </a:p>
        </p:txBody>
      </p:sp>
      <p:sp>
        <p:nvSpPr>
          <p:cNvPr id="15" name="Szövegdoboz 14"/>
          <p:cNvSpPr txBox="1"/>
          <p:nvPr/>
        </p:nvSpPr>
        <p:spPr>
          <a:xfrm>
            <a:off x="4396069" y="3407522"/>
            <a:ext cx="5817189" cy="430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lvl="1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400" b="1" dirty="0">
                <a:ln w="22225">
                  <a:solidFill>
                    <a:schemeClr val="tx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„</a:t>
            </a:r>
            <a:r>
              <a:rPr lang="hu-HU" sz="2400" b="1" dirty="0" err="1">
                <a:ln w="22225">
                  <a:solidFill>
                    <a:schemeClr val="tx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data</a:t>
            </a:r>
            <a:r>
              <a:rPr lang="hu-HU" sz="2400" b="1" dirty="0">
                <a:ln w="22225">
                  <a:solidFill>
                    <a:schemeClr val="tx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 of web” RFID szenzorok</a:t>
            </a:r>
          </a:p>
        </p:txBody>
      </p:sp>
      <p:sp>
        <p:nvSpPr>
          <p:cNvPr id="14" name="Szövegdoboz 13"/>
          <p:cNvSpPr txBox="1"/>
          <p:nvPr/>
        </p:nvSpPr>
        <p:spPr>
          <a:xfrm>
            <a:off x="4968875" y="5749141"/>
            <a:ext cx="4864238" cy="691206"/>
          </a:xfrm>
          <a:prstGeom prst="rect">
            <a:avLst/>
          </a:prstGeom>
          <a:solidFill>
            <a:srgbClr val="1E3770"/>
          </a:solidFill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000" b="1" dirty="0">
                <a:solidFill>
                  <a:schemeClr val="bg1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Intelligencia szimulálása 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a rendszerekben –</a:t>
            </a:r>
            <a:r>
              <a:rPr lang="hu-HU" sz="20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 </a:t>
            </a:r>
            <a:r>
              <a:rPr lang="hu-HU" sz="2000" dirty="0">
                <a:solidFill>
                  <a:schemeClr val="bg1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i tanulás</a:t>
            </a:r>
          </a:p>
        </p:txBody>
      </p:sp>
      <p:sp>
        <p:nvSpPr>
          <p:cNvPr id="10" name="Szövegdoboz 9"/>
          <p:cNvSpPr txBox="1"/>
          <p:nvPr/>
        </p:nvSpPr>
        <p:spPr>
          <a:xfrm>
            <a:off x="238908" y="5749141"/>
            <a:ext cx="3944471" cy="936979"/>
          </a:xfrm>
          <a:prstGeom prst="rect">
            <a:avLst/>
          </a:prstGeom>
          <a:solidFill>
            <a:srgbClr val="1E3770"/>
          </a:solidFill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intelligens alkalmazások gépi tanulás alapján  képesek az emberrel és más rendszerekkel kommunikálni</a:t>
            </a:r>
            <a:endParaRPr lang="hu-HU" sz="1800" dirty="0">
              <a:solidFill>
                <a:schemeClr val="bg1"/>
              </a:solidFill>
              <a:ea typeface="Swagger" pitchFamily="2" charset="0"/>
            </a:endParaRPr>
          </a:p>
        </p:txBody>
      </p:sp>
      <p:sp>
        <p:nvSpPr>
          <p:cNvPr id="16" name="Jobbra nyíl 15"/>
          <p:cNvSpPr/>
          <p:nvPr/>
        </p:nvSpPr>
        <p:spPr bwMode="gray">
          <a:xfrm>
            <a:off x="4278405" y="5725873"/>
            <a:ext cx="536294" cy="983513"/>
          </a:xfrm>
          <a:prstGeom prst="rightArrow">
            <a:avLst/>
          </a:prstGeom>
          <a:solidFill>
            <a:schemeClr val="bg1"/>
          </a:solidFill>
          <a:ln w="1905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108000" tIns="108000" rIns="108000" bIns="108000" rtlCol="0" anchor="ctr" anchorCtr="0">
            <a:spAutoFit/>
          </a:bodyPr>
          <a:lstStyle/>
          <a:p>
            <a:pPr algn="ctr" defTabSz="457293" fontAlgn="base">
              <a:lnSpc>
                <a:spcPct val="90000"/>
              </a:lnSpc>
              <a:buClr>
                <a:srgbClr val="E20074"/>
              </a:buClr>
              <a:buSzPct val="75000"/>
            </a:pP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38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30</a:t>
            </a:fld>
            <a:endParaRPr lang="en-US" dirty="0"/>
          </a:p>
        </p:txBody>
      </p:sp>
      <p:sp>
        <p:nvSpPr>
          <p:cNvPr id="6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u-HU" altLang="hu-HU" sz="2800" dirty="0">
                <a:latin typeface="Arial" panose="020B0604020202020204" pitchFamily="34" charset="0"/>
                <a:cs typeface="Arial" panose="020B0604020202020204" pitchFamily="34" charset="0"/>
              </a:rPr>
              <a:t>Kooperatív könyvtári szakértői rendszerek</a:t>
            </a:r>
          </a:p>
        </p:txBody>
      </p:sp>
      <p:sp>
        <p:nvSpPr>
          <p:cNvPr id="7" name="Élőláb helye 4"/>
          <p:cNvSpPr>
            <a:spLocks noGrp="1"/>
          </p:cNvSpPr>
          <p:nvPr>
            <p:ph sz="half" idx="2"/>
          </p:nvPr>
        </p:nvSpPr>
        <p:spPr>
          <a:xfrm>
            <a:off x="6437662" y="1034363"/>
            <a:ext cx="3453431" cy="4896000"/>
          </a:xfrm>
          <a:solidFill>
            <a:schemeClr val="accent1">
              <a:lumMod val="75000"/>
            </a:schemeClr>
          </a:solidFill>
          <a:ln>
            <a:noFill/>
          </a:ln>
          <a:extLst/>
        </p:spPr>
        <p:txBody>
          <a:bodyPr/>
          <a:lstStyle>
            <a:lvl1pPr marL="283510" indent="-283510">
              <a:defRPr>
                <a:solidFill>
                  <a:schemeClr val="bg1"/>
                </a:solidFill>
                <a:latin typeface="Tele-GroteskFet" pitchFamily="2" charset="0"/>
              </a:defRPr>
            </a:lvl1pPr>
            <a:lvl2pPr marL="72190">
              <a:defRPr>
                <a:solidFill>
                  <a:schemeClr val="bg1"/>
                </a:solidFill>
                <a:latin typeface="Tele-GroteskFet" pitchFamily="2" charset="0"/>
              </a:defRPr>
            </a:lvl2pPr>
            <a:lvl3pPr marL="945032" indent="-189006">
              <a:defRPr>
                <a:solidFill>
                  <a:schemeClr val="bg1"/>
                </a:solidFill>
                <a:latin typeface="Tele-GroteskFet" pitchFamily="2" charset="0"/>
              </a:defRPr>
            </a:lvl3pPr>
            <a:lvl4pPr marL="1323045" indent="-189006">
              <a:defRPr>
                <a:solidFill>
                  <a:schemeClr val="bg1"/>
                </a:solidFill>
                <a:latin typeface="Tele-GroteskFet" pitchFamily="2" charset="0"/>
              </a:defRPr>
            </a:lvl4pPr>
            <a:lvl5pPr marL="1701058" indent="-189006">
              <a:defRPr>
                <a:solidFill>
                  <a:schemeClr val="bg1"/>
                </a:solidFill>
                <a:latin typeface="Tele-GroteskFet" pitchFamily="2" charset="0"/>
              </a:defRPr>
            </a:lvl5pPr>
            <a:lvl6pPr marL="2079071" indent="-189006" defTabSz="37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ele-GroteskFet" pitchFamily="2" charset="0"/>
              </a:defRPr>
            </a:lvl6pPr>
            <a:lvl7pPr marL="2457084" indent="-189006" defTabSz="37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ele-GroteskFet" pitchFamily="2" charset="0"/>
              </a:defRPr>
            </a:lvl7pPr>
            <a:lvl8pPr marL="2835097" indent="-189006" defTabSz="37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ele-GroteskFet" pitchFamily="2" charset="0"/>
              </a:defRPr>
            </a:lvl8pPr>
            <a:lvl9pPr marL="3213110" indent="-189006" defTabSz="378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Tele-GroteskFet" pitchFamily="2" charset="0"/>
              </a:defRPr>
            </a:lvl9pPr>
          </a:lstStyle>
          <a:p>
            <a:pPr marL="357940" lvl="1" indent="-285750">
              <a:lnSpc>
                <a:spcPts val="2200"/>
              </a:lnSpc>
              <a:spcBef>
                <a:spcPct val="25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hu-HU" altLang="hu-HU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altLang="hu-HU" dirty="0" err="1">
                <a:latin typeface="Arial" panose="020B0604020202020204" pitchFamily="34" charset="0"/>
                <a:cs typeface="Arial" panose="020B0604020202020204" pitchFamily="34" charset="0"/>
              </a:rPr>
              <a:t>WorldCat</a:t>
            </a:r>
            <a:r>
              <a:rPr lang="hu-HU" altLang="hu-HU" dirty="0">
                <a:latin typeface="Arial" panose="020B0604020202020204" pitchFamily="34" charset="0"/>
                <a:cs typeface="Arial" panose="020B0604020202020204" pitchFamily="34" charset="0"/>
              </a:rPr>
              <a:t> unikális szerepe a linked </a:t>
            </a:r>
            <a:r>
              <a:rPr lang="hu-HU" altLang="hu-HU" dirty="0" err="1"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hu-HU" altLang="hu-HU" dirty="0">
                <a:latin typeface="Arial" panose="020B0604020202020204" pitchFamily="34" charset="0"/>
                <a:cs typeface="Arial" panose="020B0604020202020204" pitchFamily="34" charset="0"/>
              </a:rPr>
              <a:t> struktúrák felépítésében</a:t>
            </a:r>
          </a:p>
          <a:p>
            <a:pPr marL="357940" lvl="1" indent="-285750">
              <a:lnSpc>
                <a:spcPts val="2200"/>
              </a:lnSpc>
              <a:spcBef>
                <a:spcPct val="25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hu-HU" altLang="hu-HU" dirty="0" err="1">
                <a:latin typeface="Arial" panose="020B0604020202020204" pitchFamily="34" charset="0"/>
                <a:cs typeface="Arial" panose="020B0604020202020204" pitchFamily="34" charset="0"/>
              </a:rPr>
              <a:t>Authority</a:t>
            </a:r>
            <a:r>
              <a:rPr lang="hu-HU" altLang="hu-HU" dirty="0">
                <a:latin typeface="Arial" panose="020B0604020202020204" pitchFamily="34" charset="0"/>
                <a:cs typeface="Arial" panose="020B0604020202020204" pitchFamily="34" charset="0"/>
              </a:rPr>
              <a:t> fejlesztések változatos struktúrákban</a:t>
            </a:r>
          </a:p>
          <a:p>
            <a:pPr marL="357940" lvl="1" indent="-285750">
              <a:lnSpc>
                <a:spcPts val="2200"/>
              </a:lnSpc>
              <a:spcBef>
                <a:spcPct val="25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hu-HU" altLang="hu-HU" dirty="0">
                <a:latin typeface="Arial" panose="020B0604020202020204" pitchFamily="34" charset="0"/>
                <a:cs typeface="Arial" panose="020B0604020202020204" pitchFamily="34" charset="0"/>
              </a:rPr>
              <a:t>Többféle </a:t>
            </a:r>
            <a:r>
              <a:rPr lang="hu-HU" altLang="hu-HU" dirty="0" err="1">
                <a:latin typeface="Arial" panose="020B0604020202020204" pitchFamily="34" charset="0"/>
                <a:cs typeface="Arial" panose="020B0604020202020204" pitchFamily="34" charset="0"/>
              </a:rPr>
              <a:t>authority</a:t>
            </a:r>
            <a:r>
              <a:rPr lang="hu-HU" altLang="hu-HU" dirty="0">
                <a:latin typeface="Arial" panose="020B0604020202020204" pitchFamily="34" charset="0"/>
                <a:cs typeface="Arial" panose="020B0604020202020204" pitchFamily="34" charset="0"/>
              </a:rPr>
              <a:t> rendszer kombinációi</a:t>
            </a:r>
          </a:p>
          <a:p>
            <a:pPr marL="357940" lvl="1" indent="-285750">
              <a:lnSpc>
                <a:spcPts val="2200"/>
              </a:lnSpc>
              <a:spcBef>
                <a:spcPct val="25000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hu-HU" altLang="hu-HU" dirty="0">
                <a:latin typeface="Arial" panose="020B0604020202020204" pitchFamily="34" charset="0"/>
                <a:cs typeface="Arial" panose="020B0604020202020204" pitchFamily="34" charset="0"/>
              </a:rPr>
              <a:t>Egységes jelölőnyelvek </a:t>
            </a:r>
          </a:p>
        </p:txBody>
      </p:sp>
      <p:sp>
        <p:nvSpPr>
          <p:cNvPr id="9" name="Tartalom helye 8"/>
          <p:cNvSpPr txBox="1">
            <a:spLocks noGrp="1"/>
          </p:cNvSpPr>
          <p:nvPr>
            <p:ph sz="half" idx="1"/>
          </p:nvPr>
        </p:nvSpPr>
        <p:spPr>
          <a:xfrm>
            <a:off x="360000" y="1009394"/>
            <a:ext cx="5991839" cy="18885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3236" lvl="1" indent="-223236">
              <a:spcAft>
                <a:spcPts val="372"/>
              </a:spcAft>
              <a:buClr>
                <a:schemeClr val="tx2"/>
              </a:buClr>
              <a:buFont typeface="Wingdings" pitchFamily="2" charset="2"/>
              <a:buChar char="§"/>
            </a:pPr>
            <a:r>
              <a:rPr lang="hu-H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VIAF (</a:t>
            </a:r>
            <a:r>
              <a:rPr lang="hu-HU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</a:t>
            </a:r>
            <a:r>
              <a:rPr lang="hu-H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Authority</a:t>
            </a:r>
            <a:r>
              <a:rPr lang="hu-H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File)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egységesített besorolási adatok nemzetközi virtuális adatbázisa</a:t>
            </a:r>
          </a:p>
          <a:p>
            <a:pPr marL="223236" lvl="1" indent="-223236">
              <a:spcAft>
                <a:spcPts val="372"/>
              </a:spcAft>
              <a:buClr>
                <a:schemeClr val="tx2"/>
              </a:buClr>
              <a:buFont typeface="Wingdings" pitchFamily="2" charset="2"/>
              <a:buChar char="§"/>
            </a:pPr>
            <a:r>
              <a:rPr lang="hu-H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VIAF </a:t>
            </a:r>
            <a:r>
              <a:rPr lang="hu-HU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Identity</a:t>
            </a:r>
            <a:r>
              <a:rPr lang="hu-H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Network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authority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adatok összegzése grafikusan is </a:t>
            </a:r>
          </a:p>
          <a:p>
            <a:pPr marL="223236" lvl="1" indent="-223236">
              <a:spcAft>
                <a:spcPts val="372"/>
              </a:spcAft>
              <a:buClr>
                <a:schemeClr val="tx2"/>
              </a:buClr>
              <a:buFont typeface="Wingdings" pitchFamily="2" charset="2"/>
              <a:buChar char="§"/>
            </a:pPr>
            <a:r>
              <a:rPr lang="hu-H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ISNI 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International </a:t>
            </a:r>
            <a:r>
              <a:rPr lang="hu-HU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Stadard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hu-HU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hu-HU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</a:t>
            </a:r>
            <a:endParaRPr lang="hu-HU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166070" y="3025259"/>
            <a:ext cx="6052715" cy="369331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95323" lvl="1" indent="-224446">
              <a:buFont typeface="Wingdings" panose="05000000000000000000" pitchFamily="2" charset="2"/>
              <a:buChar char="§"/>
              <a:defRPr/>
            </a:pPr>
            <a:r>
              <a:rPr lang="hu-HU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- </a:t>
            </a:r>
            <a:r>
              <a:rPr lang="hu-HU" sz="1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Facetted</a:t>
            </a:r>
            <a:r>
              <a:rPr lang="hu-HU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r>
              <a:rPr lang="hu-HU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sz="1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</a:t>
            </a:r>
            <a:r>
              <a:rPr lang="hu-HU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Terminology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webes </a:t>
            </a:r>
            <a:r>
              <a:rPr lang="hu-HU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heading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séma /   OCLC és a </a:t>
            </a:r>
            <a:r>
              <a:rPr lang="hu-HU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Library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hu-HU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Congress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együttműködésében  az LC </a:t>
            </a:r>
            <a:r>
              <a:rPr lang="hu-HU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Headings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alapján </a:t>
            </a:r>
          </a:p>
          <a:p>
            <a:pPr marL="295323" lvl="1" indent="-224446">
              <a:buFont typeface="Wingdings" panose="05000000000000000000" pitchFamily="2" charset="2"/>
              <a:buChar char="§"/>
              <a:defRPr/>
            </a:pPr>
            <a:r>
              <a:rPr lang="hu-HU" sz="1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Schema.org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a </a:t>
            </a:r>
            <a:r>
              <a:rPr lang="hu-HU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Bing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Jahoo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és a </a:t>
            </a:r>
            <a:r>
              <a:rPr lang="hu-HU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Yandex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(orosz keresőmotor) fejlesztésében az interneten szereplő információk strukturálására alkalmas egységes jelölőnyelv</a:t>
            </a:r>
          </a:p>
          <a:p>
            <a:pPr marL="295323" lvl="1" indent="-224446">
              <a:buFont typeface="Wingdings" panose="05000000000000000000" pitchFamily="2" charset="2"/>
              <a:buChar char="§"/>
              <a:defRPr/>
            </a:pPr>
            <a:r>
              <a:rPr lang="hu-HU" sz="18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Wikidata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a </a:t>
            </a:r>
            <a:r>
              <a:rPr lang="hu-HU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Wikipédia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8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WorldCat</a:t>
            </a: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és VIAF kapcsolat az adatminőség javítására, adatok egységesítésére, azonosítására, nemzeti könyvtárak együttműködésében  </a:t>
            </a:r>
          </a:p>
          <a:p>
            <a:pPr marL="70877" lvl="1">
              <a:defRPr/>
            </a:pPr>
            <a:r>
              <a:rPr lang="hu-H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</p:txBody>
      </p:sp>
      <p:pic>
        <p:nvPicPr>
          <p:cNvPr id="12" name="Tartalom helye 5"/>
          <p:cNvPicPr>
            <a:picLocks/>
          </p:cNvPicPr>
          <p:nvPr/>
        </p:nvPicPr>
        <p:blipFill rotWithShape="1">
          <a:blip r:embed="rId2"/>
          <a:srcRect l="39918" t="16378" r="19916" b="31192"/>
          <a:stretch/>
        </p:blipFill>
        <p:spPr bwMode="auto">
          <a:xfrm>
            <a:off x="6424869" y="3673085"/>
            <a:ext cx="3466224" cy="24095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449" y="6343877"/>
            <a:ext cx="2648717" cy="9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37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60000" y="1204763"/>
            <a:ext cx="9360000" cy="4896000"/>
          </a:xfrm>
        </p:spPr>
        <p:txBody>
          <a:bodyPr/>
          <a:lstStyle/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31</a:t>
            </a:fld>
            <a:endParaRPr lang="en-US" dirty="0"/>
          </a:p>
        </p:txBody>
      </p:sp>
      <p:sp>
        <p:nvSpPr>
          <p:cNvPr id="5" name="Cím 4"/>
          <p:cNvSpPr>
            <a:spLocks noGrp="1"/>
          </p:cNvSpPr>
          <p:nvPr>
            <p:ph type="title"/>
          </p:nvPr>
        </p:nvSpPr>
        <p:spPr>
          <a:xfrm>
            <a:off x="252412" y="265981"/>
            <a:ext cx="9364663" cy="7755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Pl.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Electronic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database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selection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Expert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Wei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Ma, </a:t>
            </a:r>
            <a:r>
              <a:rPr lang="hu-HU" sz="2800" dirty="0" err="1">
                <a:latin typeface="Arial" panose="020B0604020202020204" pitchFamily="34" charset="0"/>
                <a:cs typeface="Arial" panose="020B0604020202020204" pitchFamily="34" charset="0"/>
              </a:rPr>
              <a:t>Timothy</a:t>
            </a: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 W. Cole, több kiadásban (7.)</a:t>
            </a:r>
          </a:p>
        </p:txBody>
      </p:sp>
      <p:sp>
        <p:nvSpPr>
          <p:cNvPr id="7" name="Téglalap 6"/>
          <p:cNvSpPr/>
          <p:nvPr/>
        </p:nvSpPr>
        <p:spPr>
          <a:xfrm>
            <a:off x="252412" y="5686616"/>
            <a:ext cx="5109482" cy="1308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https://pdfs.semanticscholar.org/4f36/9ac2940237a348edd431c37fca901b64c731.pdf</a:t>
            </a:r>
            <a:endParaRPr lang="hu-H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http://www.ala.org/acrl/sites/ala.org.acrl/files/content/conferences/pdf/ma.pdf</a:t>
            </a:r>
            <a:endParaRPr lang="hu-H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dirty="0"/>
          </a:p>
        </p:txBody>
      </p:sp>
      <p:pic>
        <p:nvPicPr>
          <p:cNvPr id="9" name="Kép 8"/>
          <p:cNvPicPr/>
          <p:nvPr/>
        </p:nvPicPr>
        <p:blipFill rotWithShape="1">
          <a:blip r:embed="rId5"/>
          <a:srcRect l="9497" t="14268" r="50241" b="12741"/>
          <a:stretch/>
        </p:blipFill>
        <p:spPr bwMode="auto">
          <a:xfrm>
            <a:off x="1" y="1253668"/>
            <a:ext cx="5537646" cy="4220858"/>
          </a:xfrm>
          <a:prstGeom prst="rect">
            <a:avLst/>
          </a:prstGeom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Szövegdoboz 9"/>
          <p:cNvSpPr txBox="1"/>
          <p:nvPr/>
        </p:nvSpPr>
        <p:spPr>
          <a:xfrm>
            <a:off x="6203852" y="1828801"/>
            <a:ext cx="3522761" cy="5024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endParaRPr lang="hu-HU" sz="1800" dirty="0">
              <a:ea typeface="Swagger" pitchFamily="2" charset="0"/>
            </a:endParaRPr>
          </a:p>
        </p:txBody>
      </p:sp>
      <p:pic>
        <p:nvPicPr>
          <p:cNvPr id="11" name="Kép 10"/>
          <p:cNvPicPr/>
          <p:nvPr/>
        </p:nvPicPr>
        <p:blipFill rotWithShape="1">
          <a:blip r:embed="rId6"/>
          <a:srcRect l="10723" t="12915" r="50353" b="5093"/>
          <a:stretch/>
        </p:blipFill>
        <p:spPr bwMode="auto">
          <a:xfrm>
            <a:off x="6412415" y="1322880"/>
            <a:ext cx="3408940" cy="29612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Kép 12"/>
          <p:cNvPicPr/>
          <p:nvPr/>
        </p:nvPicPr>
        <p:blipFill rotWithShape="1">
          <a:blip r:embed="rId7"/>
          <a:srcRect l="13762" t="25678" r="11494"/>
          <a:stretch/>
        </p:blipFill>
        <p:spPr bwMode="auto">
          <a:xfrm>
            <a:off x="5537646" y="4365629"/>
            <a:ext cx="4304030" cy="24881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Ötszög 13"/>
          <p:cNvSpPr/>
          <p:nvPr/>
        </p:nvSpPr>
        <p:spPr bwMode="gray">
          <a:xfrm>
            <a:off x="4697696" y="2803510"/>
            <a:ext cx="1619977" cy="661308"/>
          </a:xfrm>
          <a:prstGeom prst="homePlate">
            <a:avLst/>
          </a:prstGeom>
          <a:solidFill>
            <a:srgbClr val="E20074"/>
          </a:solidFill>
          <a:ln w="1905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108000" tIns="108000" rIns="108000" bIns="108000" rtlCol="0" anchor="ctr" anchorCtr="0">
            <a:spAutoFit/>
          </a:bodyPr>
          <a:lstStyle/>
          <a:p>
            <a:pPr algn="ctr" defTabSz="457293" fontAlgn="base">
              <a:lnSpc>
                <a:spcPct val="90000"/>
              </a:lnSpc>
              <a:buClr>
                <a:srgbClr val="E20074"/>
              </a:buClr>
              <a:buSzPct val="75000"/>
            </a:pPr>
            <a:r>
              <a:rPr lang="hu-HU" sz="1600" dirty="0" err="1">
                <a:latin typeface="Arial" panose="020B0604020202020204" pitchFamily="34" charset="0"/>
                <a:cs typeface="Arial" panose="020B0604020202020204" pitchFamily="34" charset="0"/>
              </a:rPr>
              <a:t>Kérdésponto</a:t>
            </a: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-sítások</a:t>
            </a:r>
          </a:p>
        </p:txBody>
      </p:sp>
      <p:sp>
        <p:nvSpPr>
          <p:cNvPr id="15" name="Ötszög 14"/>
          <p:cNvSpPr/>
          <p:nvPr/>
        </p:nvSpPr>
        <p:spPr bwMode="gray">
          <a:xfrm>
            <a:off x="3669475" y="4306210"/>
            <a:ext cx="1692420" cy="661308"/>
          </a:xfrm>
          <a:prstGeom prst="homePlate">
            <a:avLst/>
          </a:prstGeom>
          <a:solidFill>
            <a:srgbClr val="E20074"/>
          </a:solidFill>
          <a:ln w="1905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108000" tIns="108000" rIns="108000" bIns="108000" rtlCol="0" anchor="ctr" anchorCtr="0">
            <a:spAutoFit/>
          </a:bodyPr>
          <a:lstStyle/>
          <a:p>
            <a:pPr algn="ctr" defTabSz="457293" fontAlgn="base">
              <a:lnSpc>
                <a:spcPct val="90000"/>
              </a:lnSpc>
              <a:buClr>
                <a:srgbClr val="E20074"/>
              </a:buClr>
              <a:buSzPct val="75000"/>
            </a:pPr>
            <a:r>
              <a:rPr lang="hu-HU" sz="1600" dirty="0">
                <a:latin typeface="Arial" panose="020B0604020202020204" pitchFamily="34" charset="0"/>
                <a:cs typeface="Arial" panose="020B0604020202020204" pitchFamily="34" charset="0"/>
              </a:rPr>
              <a:t>Eredmény kiértékelések</a:t>
            </a:r>
          </a:p>
        </p:txBody>
      </p:sp>
    </p:spTree>
    <p:extLst>
      <p:ext uri="{BB962C8B-B14F-4D97-AF65-F5344CB8AC3E}">
        <p14:creationId xmlns:p14="http://schemas.microsoft.com/office/powerpoint/2010/main" val="338220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32</a:t>
            </a:fld>
            <a:endParaRPr lang="en-US" dirty="0"/>
          </a:p>
        </p:txBody>
      </p:sp>
      <p:sp>
        <p:nvSpPr>
          <p:cNvPr id="3" name="Cím 2"/>
          <p:cNvSpPr>
            <a:spLocks noGrp="1"/>
          </p:cNvSpPr>
          <p:nvPr>
            <p:ph type="title"/>
          </p:nvPr>
        </p:nvSpPr>
        <p:spPr>
          <a:xfrm>
            <a:off x="682901" y="324465"/>
            <a:ext cx="8837009" cy="913148"/>
          </a:xfrm>
        </p:spPr>
        <p:txBody>
          <a:bodyPr/>
          <a:lstStyle/>
          <a:p>
            <a:pPr algn="ctr"/>
            <a:r>
              <a:rPr lang="hu-HU" sz="4800" dirty="0">
                <a:latin typeface="Arial" panose="020B0604020202020204" pitchFamily="34" charset="0"/>
                <a:cs typeface="Arial" panose="020B0604020202020204" pitchFamily="34" charset="0"/>
              </a:rPr>
              <a:t>Felkészülés</a:t>
            </a:r>
            <a:br>
              <a:rPr lang="hu-HU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795645" y="1237613"/>
            <a:ext cx="8611519" cy="628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457322" fontAlgn="base">
              <a:lnSpc>
                <a:spcPct val="150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Szemantikus adatmodellek</a:t>
            </a:r>
          </a:p>
          <a:p>
            <a:pPr algn="ctr" defTabSz="457322" fontAlgn="base">
              <a:lnSpc>
                <a:spcPct val="150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Egységesítés </a:t>
            </a:r>
          </a:p>
          <a:p>
            <a:pPr algn="ctr" defTabSz="457322" fontAlgn="base">
              <a:lnSpc>
                <a:spcPct val="150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Kapcsolatok globális rendszerekhez</a:t>
            </a:r>
          </a:p>
          <a:p>
            <a:pPr algn="ctr" defTabSz="457322" fontAlgn="base">
              <a:lnSpc>
                <a:spcPct val="150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Minták és klaszterek</a:t>
            </a:r>
          </a:p>
          <a:p>
            <a:pPr algn="ctr" defTabSz="457322" fontAlgn="base">
              <a:lnSpc>
                <a:spcPct val="150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Osztályozás és csoportba sorolás módszereinek fejlesztése</a:t>
            </a:r>
          </a:p>
          <a:p>
            <a:pPr algn="ctr" defTabSz="457322" fontAlgn="base">
              <a:lnSpc>
                <a:spcPct val="150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Szabványos nevezéktanok, ontológiák, szótárak</a:t>
            </a:r>
          </a:p>
          <a:p>
            <a:pPr algn="ctr" defTabSz="457322" fontAlgn="base">
              <a:lnSpc>
                <a:spcPct val="150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Rendszer céljának, a bemeneti és kimeneti adatok meghatározása</a:t>
            </a:r>
          </a:p>
          <a:p>
            <a:pPr algn="ctr" defTabSz="457322" fontAlgn="base">
              <a:lnSpc>
                <a:spcPct val="150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400" dirty="0">
                <a:solidFill>
                  <a:schemeClr val="bg1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Használói visszajelzések becsatolása</a:t>
            </a:r>
          </a:p>
          <a:p>
            <a:pPr algn="ctr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endParaRPr lang="hu-HU" sz="1800" dirty="0">
              <a:solidFill>
                <a:schemeClr val="bg1"/>
              </a:solidFill>
              <a:latin typeface="Arial" panose="020B0604020202020204" pitchFamily="34" charset="0"/>
              <a:ea typeface="Swagger" pitchFamily="2" charset="0"/>
              <a:cs typeface="Arial" panose="020B0604020202020204" pitchFamily="34" charset="0"/>
            </a:endParaRPr>
          </a:p>
          <a:p>
            <a:pPr algn="ctr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endParaRPr lang="hu-HU" sz="1800" dirty="0">
              <a:solidFill>
                <a:schemeClr val="bg1"/>
              </a:solidFill>
              <a:latin typeface="Arial" panose="020B0604020202020204" pitchFamily="34" charset="0"/>
              <a:ea typeface="Swagger" pitchFamily="2" charset="0"/>
              <a:cs typeface="Arial" panose="020B0604020202020204" pitchFamily="34" charset="0"/>
            </a:endParaRPr>
          </a:p>
          <a:p>
            <a:pPr algn="ctr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endParaRPr lang="hu-HU" sz="1800" dirty="0">
              <a:solidFill>
                <a:schemeClr val="bg1"/>
              </a:solidFill>
              <a:latin typeface="Arial" panose="020B0604020202020204" pitchFamily="34" charset="0"/>
              <a:ea typeface="Swagger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70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86543" y="174272"/>
            <a:ext cx="9699668" cy="588082"/>
          </a:xfrm>
        </p:spPr>
        <p:txBody>
          <a:bodyPr/>
          <a:lstStyle/>
          <a:p>
            <a:pPr algn="ctr"/>
            <a:r>
              <a:rPr lang="hu-HU" sz="2800" dirty="0">
                <a:solidFill>
                  <a:srgbClr val="E2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Szemantikus adatmodellek – a mesterséges intelligencia osztályozásához</a:t>
            </a:r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33</a:t>
            </a:fld>
            <a:endParaRPr lang="en-US" dirty="0"/>
          </a:p>
        </p:txBody>
      </p:sp>
      <p:sp>
        <p:nvSpPr>
          <p:cNvPr id="6" name="Tartalom helye 5"/>
          <p:cNvSpPr>
            <a:spLocks noGrp="1"/>
          </p:cNvSpPr>
          <p:nvPr>
            <p:ph sz="half" idx="1"/>
          </p:nvPr>
        </p:nvSpPr>
        <p:spPr>
          <a:xfrm>
            <a:off x="208993" y="1215703"/>
            <a:ext cx="4576763" cy="5704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leírás alapegysége nem a rekord, hanem az adat –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linked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és adathálók, tudás gráfok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adatmodell-készítés főbb lépései:</a:t>
            </a:r>
          </a:p>
          <a:p>
            <a:pPr marL="538163" lvl="2" indent="-363538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Adatmodell osztályok </a:t>
            </a:r>
          </a:p>
          <a:p>
            <a:pPr marL="538163" lvl="2" indent="-363538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Adatok azonosítókkal </a:t>
            </a:r>
          </a:p>
          <a:p>
            <a:pPr marL="1114235" lvl="3" indent="-363538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URI tervezés (</a:t>
            </a:r>
            <a:r>
              <a:rPr lang="hu-HU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Unified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Identifier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Egységes forrásazonosító)</a:t>
            </a:r>
          </a:p>
          <a:p>
            <a:pPr marL="538163" lvl="2" indent="-363538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Kodifikált adatok, MARC és RDF transzformációk, adatbővítés</a:t>
            </a:r>
          </a:p>
          <a:p>
            <a:pPr marL="538163" lvl="2" indent="-363538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Ontológiák, adatszótárak</a:t>
            </a:r>
          </a:p>
          <a:p>
            <a:pPr marL="538163" lvl="2" indent="-363538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adatmodell tervezéshez, az osztályok és tulajdonságok meghatározásához </a:t>
            </a:r>
            <a:endParaRPr lang="hu-HU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8163" lvl="2" indent="-363538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Fogalmak, kapcsolatok, leírások adatmanipuláció szabályozás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artalom helye 7"/>
          <p:cNvSpPr>
            <a:spLocks noGrp="1"/>
          </p:cNvSpPr>
          <p:nvPr>
            <p:ph sz="half" idx="2"/>
          </p:nvPr>
        </p:nvSpPr>
        <p:spPr>
          <a:xfrm>
            <a:off x="5207626" y="1215703"/>
            <a:ext cx="4554612" cy="3961939"/>
          </a:xfrm>
          <a:prstGeom prst="rect">
            <a:avLst/>
          </a:prstGeom>
          <a:solidFill>
            <a:srgbClr val="1E37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lvl="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b="1" dirty="0">
                <a:latin typeface="Arial" panose="020B0604020202020204" pitchFamily="34" charset="0"/>
                <a:cs typeface="Arial" panose="020B0604020202020204" pitchFamily="34" charset="0"/>
              </a:rPr>
              <a:t>Data of web </a:t>
            </a:r>
            <a:r>
              <a:rPr lang="hu-HU" dirty="0">
                <a:latin typeface="Arial" panose="020B0604020202020204" pitchFamily="34" charset="0"/>
                <a:cs typeface="Arial" panose="020B0604020202020204" pitchFamily="34" charset="0"/>
              </a:rPr>
              <a:t> a dokumentumokra jellemző adathalmazok önállósult tömege, különböző szabványos formátumokban (pl. FRBR, RDA, RDF, SKOS, stb.).</a:t>
            </a:r>
          </a:p>
          <a:p>
            <a:pPr marL="354013" lvl="1" indent="-268288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alt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web számára felismerhető, értelmezhető és kereshető adatok, egyszerű megnevezések és kapcsolatok (mű, személy, hely, esemény, szervezet stb.)</a:t>
            </a:r>
          </a:p>
          <a:p>
            <a:pPr marL="354013" lvl="1" indent="-268288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alt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Kapcsolatok bővülése, növekedése</a:t>
            </a:r>
          </a:p>
          <a:p>
            <a:pPr marL="354013" lvl="1" indent="-268288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alt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módosuló, bővülő jelentéstartalmak </a:t>
            </a:r>
          </a:p>
          <a:p>
            <a:pPr marL="354013" lvl="1" indent="-268288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hu-HU" alt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Szabványos, átjárható  leíró nyelvek és sémák, gépi értelmezés lehetősége</a:t>
            </a:r>
          </a:p>
        </p:txBody>
      </p:sp>
      <p:pic>
        <p:nvPicPr>
          <p:cNvPr id="15" name="Kép 48" descr="data graph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308" y="5306627"/>
            <a:ext cx="2673857" cy="203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Szövegdoboz 10"/>
          <p:cNvSpPr txBox="1"/>
          <p:nvPr/>
        </p:nvSpPr>
        <p:spPr>
          <a:xfrm>
            <a:off x="5136377" y="6728316"/>
            <a:ext cx="2069432" cy="503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schema.org</a:t>
            </a: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hu-HU" sz="1400" dirty="0" err="1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BiblioGraph.net</a:t>
            </a:r>
            <a:endParaRPr lang="hu-H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26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44232" y="175655"/>
            <a:ext cx="5699153" cy="588082"/>
          </a:xfrm>
        </p:spPr>
        <p:txBody>
          <a:bodyPr/>
          <a:lstStyle/>
          <a:p>
            <a:pPr marL="174625" lvl="2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Szabványos globális könyvtári rendszerek igénybe vétele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Tartalom helye 2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018" y="5239970"/>
            <a:ext cx="1095715" cy="1261718"/>
          </a:xfrm>
        </p:spPr>
      </p:pic>
      <p:pic>
        <p:nvPicPr>
          <p:cNvPr id="11" name="Tartalom helye 10"/>
          <p:cNvPicPr>
            <a:picLocks noGrp="1" noChangeAspect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702" y="1164294"/>
            <a:ext cx="994879" cy="1443550"/>
          </a:xfrm>
        </p:spPr>
      </p:pic>
      <p:sp>
        <p:nvSpPr>
          <p:cNvPr id="6" name="Dia számának hely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Aft>
                  <a:spcPct val="0"/>
                </a:spcAft>
              </a:pPr>
              <a:t>34</a:t>
            </a:fld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Tartalom helye 11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531104" y="2807101"/>
            <a:ext cx="1138443" cy="1112764"/>
          </a:xfrm>
          <a:prstGeom prst="roundRect">
            <a:avLst/>
          </a:prstGeom>
          <a:solidFill>
            <a:schemeClr val="bg1"/>
          </a:solidFill>
          <a:ln w="19050" algn="ctr">
            <a:solidFill>
              <a:schemeClr val="tx2"/>
            </a:solidFill>
            <a:miter lim="800000"/>
            <a:headEnd/>
            <a:tailEnd/>
          </a:ln>
          <a:effectLst/>
        </p:spPr>
      </p:pic>
      <p:sp>
        <p:nvSpPr>
          <p:cNvPr id="9" name="Lekerekített téglalap 8"/>
          <p:cNvSpPr/>
          <p:nvPr/>
        </p:nvSpPr>
        <p:spPr bwMode="gray">
          <a:xfrm>
            <a:off x="219697" y="1473341"/>
            <a:ext cx="1454357" cy="1414280"/>
          </a:xfrm>
          <a:prstGeom prst="roundRect">
            <a:avLst/>
          </a:prstGeom>
          <a:solidFill>
            <a:schemeClr val="bg1"/>
          </a:solidFill>
          <a:ln w="1905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108000" tIns="108000" rIns="108000" bIns="108000" rtlCol="0" anchor="ctr" anchorCtr="0">
            <a:spAutoFit/>
          </a:bodyPr>
          <a:lstStyle/>
          <a:p>
            <a:pPr algn="ctr" defTabSz="457293" fontAlgn="base">
              <a:lnSpc>
                <a:spcPct val="90000"/>
              </a:lnSpc>
              <a:buClr>
                <a:srgbClr val="E20074"/>
              </a:buClr>
              <a:buSzPct val="75000"/>
            </a:pPr>
            <a:endParaRPr lang="hu-H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6" descr="Képtalálat a következőre: „István király”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11" y="1570061"/>
            <a:ext cx="1122853" cy="1237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Szövegdoboz 14"/>
          <p:cNvSpPr txBox="1"/>
          <p:nvPr/>
        </p:nvSpPr>
        <p:spPr>
          <a:xfrm>
            <a:off x="6435790" y="4264474"/>
            <a:ext cx="1733597" cy="567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6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  <a:hlinkClick r:id="rId7" tooltip="Esztergom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Esztergomot</a:t>
            </a:r>
            <a:r>
              <a:rPr lang="hu-HU" sz="16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és </a:t>
            </a:r>
            <a:r>
              <a:rPr lang="hu-HU" sz="16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  <a:hlinkClick r:id="rId8" tooltip="Székesfehérvár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Székesfehérvárt</a:t>
            </a:r>
            <a:endParaRPr lang="hu-HU" sz="1600" b="1" dirty="0">
              <a:solidFill>
                <a:srgbClr val="1E3770"/>
              </a:solidFill>
              <a:latin typeface="Arial" panose="020B0604020202020204" pitchFamily="34" charset="0"/>
              <a:ea typeface="Swagger" pitchFamily="2" charset="0"/>
              <a:cs typeface="Arial" panose="020B0604020202020204" pitchFamily="34" charset="0"/>
            </a:endParaRPr>
          </a:p>
        </p:txBody>
      </p:sp>
      <p:sp>
        <p:nvSpPr>
          <p:cNvPr id="17" name="Szövegdoboz 16"/>
          <p:cNvSpPr txBox="1"/>
          <p:nvPr/>
        </p:nvSpPr>
        <p:spPr>
          <a:xfrm>
            <a:off x="2258000" y="1354960"/>
            <a:ext cx="1980073" cy="311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600" b="1" dirty="0">
                <a:solidFill>
                  <a:srgbClr val="1E3770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Felesége: Gizella</a:t>
            </a:r>
          </a:p>
        </p:txBody>
      </p:sp>
      <p:cxnSp>
        <p:nvCxnSpPr>
          <p:cNvPr id="19" name="Egyenes összekötő 18"/>
          <p:cNvCxnSpPr/>
          <p:nvPr/>
        </p:nvCxnSpPr>
        <p:spPr>
          <a:xfrm>
            <a:off x="1766435" y="1709017"/>
            <a:ext cx="2581552" cy="0"/>
          </a:xfrm>
          <a:prstGeom prst="line">
            <a:avLst/>
          </a:prstGeom>
          <a:ln w="19050">
            <a:solidFill>
              <a:schemeClr val="tx2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Egyenes összekötő 21"/>
          <p:cNvCxnSpPr/>
          <p:nvPr/>
        </p:nvCxnSpPr>
        <p:spPr>
          <a:xfrm>
            <a:off x="1732983" y="1846782"/>
            <a:ext cx="2079685" cy="894953"/>
          </a:xfrm>
          <a:prstGeom prst="line">
            <a:avLst/>
          </a:prstGeom>
          <a:ln w="19050">
            <a:solidFill>
              <a:schemeClr val="tx2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Szövegdoboz 24"/>
          <p:cNvSpPr txBox="1"/>
          <p:nvPr/>
        </p:nvSpPr>
        <p:spPr>
          <a:xfrm>
            <a:off x="2302179" y="2320039"/>
            <a:ext cx="1794984" cy="584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600" b="1" dirty="0">
                <a:solidFill>
                  <a:srgbClr val="1E3770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Apja: Géza </a:t>
            </a:r>
            <a:r>
              <a:rPr lang="hu-HU" sz="1600" b="1" dirty="0" smtClean="0">
                <a:solidFill>
                  <a:srgbClr val="1E3770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fejedelem</a:t>
            </a:r>
            <a:endParaRPr lang="hu-HU" sz="1600" b="1" dirty="0">
              <a:solidFill>
                <a:srgbClr val="1E3770"/>
              </a:solidFill>
              <a:latin typeface="Arial" panose="020B0604020202020204" pitchFamily="34" charset="0"/>
              <a:ea typeface="Swagger" pitchFamily="2" charset="0"/>
              <a:cs typeface="Arial" panose="020B0604020202020204" pitchFamily="34" charset="0"/>
            </a:endParaRPr>
          </a:p>
        </p:txBody>
      </p:sp>
      <p:sp>
        <p:nvSpPr>
          <p:cNvPr id="26" name="Szövegdoboz 25"/>
          <p:cNvSpPr txBox="1"/>
          <p:nvPr/>
        </p:nvSpPr>
        <p:spPr>
          <a:xfrm>
            <a:off x="1952195" y="6109244"/>
            <a:ext cx="2203406" cy="687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Zeneszerző: </a:t>
            </a:r>
          </a:p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Erkel Ferenc</a:t>
            </a:r>
          </a:p>
        </p:txBody>
      </p:sp>
      <p:cxnSp>
        <p:nvCxnSpPr>
          <p:cNvPr id="27" name="Egyenes összekötő 26"/>
          <p:cNvCxnSpPr/>
          <p:nvPr/>
        </p:nvCxnSpPr>
        <p:spPr>
          <a:xfrm>
            <a:off x="1749685" y="1863702"/>
            <a:ext cx="1666289" cy="3077553"/>
          </a:xfrm>
          <a:prstGeom prst="line">
            <a:avLst/>
          </a:prstGeom>
          <a:ln w="19050">
            <a:solidFill>
              <a:schemeClr val="tx2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Kép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186" y="4190709"/>
            <a:ext cx="1284997" cy="856129"/>
          </a:xfrm>
          <a:prstGeom prst="rect">
            <a:avLst/>
          </a:prstGeom>
        </p:spPr>
      </p:pic>
      <p:pic>
        <p:nvPicPr>
          <p:cNvPr id="646146" name="Picture 2" descr="German National Library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77065188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Szövegdoboz 34"/>
          <p:cNvSpPr txBox="1"/>
          <p:nvPr/>
        </p:nvSpPr>
        <p:spPr>
          <a:xfrm>
            <a:off x="3151935" y="3940291"/>
            <a:ext cx="3006995" cy="288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sz="1400" dirty="0">
                <a:solidFill>
                  <a:srgbClr val="1E377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VIAF ID: 72498726 (</a:t>
            </a:r>
            <a:r>
              <a:rPr lang="hu-HU" altLang="hu-HU" sz="1400" dirty="0" err="1">
                <a:solidFill>
                  <a:srgbClr val="1E377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Personal</a:t>
            </a:r>
            <a:r>
              <a:rPr lang="hu-HU" altLang="hu-HU" sz="1400" dirty="0">
                <a:solidFill>
                  <a:srgbClr val="1E377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37" name="Téglalap 36"/>
          <p:cNvSpPr/>
          <p:nvPr/>
        </p:nvSpPr>
        <p:spPr>
          <a:xfrm>
            <a:off x="3151297" y="4162866"/>
            <a:ext cx="31781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u-HU" altLang="hu-HU" sz="1400" dirty="0">
                <a:solidFill>
                  <a:srgbClr val="1E377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URI: </a:t>
            </a:r>
            <a:r>
              <a:rPr lang="hu-HU" altLang="hu-HU" sz="1400" dirty="0">
                <a:solidFill>
                  <a:srgbClr val="1E377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  <a:hlinkClick r:id="rId11"/>
              </a:rPr>
              <a:t>http://viaf.org/viaf/72498726</a:t>
            </a:r>
            <a:r>
              <a:rPr lang="hu-HU" altLang="hu-HU" sz="1400" dirty="0">
                <a:solidFill>
                  <a:srgbClr val="1E377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2" name="Szövegdoboz 41"/>
          <p:cNvSpPr txBox="1"/>
          <p:nvPr/>
        </p:nvSpPr>
        <p:spPr>
          <a:xfrm>
            <a:off x="5995582" y="162830"/>
            <a:ext cx="5091702" cy="341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endParaRPr lang="hu-HU" sz="1800" dirty="0">
              <a:latin typeface="Arial" panose="020B0604020202020204" pitchFamily="34" charset="0"/>
              <a:ea typeface="Swagger" pitchFamily="2" charset="0"/>
              <a:cs typeface="Arial" panose="020B0604020202020204" pitchFamily="34" charset="0"/>
            </a:endParaRPr>
          </a:p>
        </p:txBody>
      </p:sp>
      <p:pic>
        <p:nvPicPr>
          <p:cNvPr id="40" name="Kép 39"/>
          <p:cNvPicPr>
            <a:picLocks noChangeAspect="1"/>
          </p:cNvPicPr>
          <p:nvPr/>
        </p:nvPicPr>
        <p:blipFill rotWithShape="1">
          <a:blip r:embed="rId12"/>
          <a:srcRect l="4463" t="13013" r="56466" b="5159"/>
          <a:stretch/>
        </p:blipFill>
        <p:spPr>
          <a:xfrm>
            <a:off x="6638638" y="479246"/>
            <a:ext cx="2908427" cy="3424695"/>
          </a:xfrm>
          <a:prstGeom prst="rect">
            <a:avLst/>
          </a:prstGeom>
        </p:spPr>
      </p:pic>
      <p:cxnSp>
        <p:nvCxnSpPr>
          <p:cNvPr id="43" name="Egyenes összekötő 42"/>
          <p:cNvCxnSpPr/>
          <p:nvPr/>
        </p:nvCxnSpPr>
        <p:spPr>
          <a:xfrm>
            <a:off x="4722559" y="3170407"/>
            <a:ext cx="1679190" cy="1076046"/>
          </a:xfrm>
          <a:prstGeom prst="line">
            <a:avLst/>
          </a:prstGeom>
          <a:ln w="19050">
            <a:solidFill>
              <a:schemeClr val="tx2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Egyenes összekötő 44"/>
          <p:cNvCxnSpPr>
            <a:cxnSpLocks/>
          </p:cNvCxnSpPr>
          <p:nvPr/>
        </p:nvCxnSpPr>
        <p:spPr>
          <a:xfrm>
            <a:off x="7248165" y="4832056"/>
            <a:ext cx="820334" cy="218050"/>
          </a:xfrm>
          <a:prstGeom prst="line">
            <a:avLst/>
          </a:prstGeom>
          <a:ln w="19050">
            <a:solidFill>
              <a:schemeClr val="tx2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Egyenes összekötő 49"/>
          <p:cNvCxnSpPr>
            <a:cxnSpLocks/>
          </p:cNvCxnSpPr>
          <p:nvPr/>
        </p:nvCxnSpPr>
        <p:spPr>
          <a:xfrm>
            <a:off x="7255028" y="4841591"/>
            <a:ext cx="1023811" cy="1315153"/>
          </a:xfrm>
          <a:prstGeom prst="line">
            <a:avLst/>
          </a:prstGeom>
          <a:ln w="19050">
            <a:solidFill>
              <a:schemeClr val="tx2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Szövegdoboz 51"/>
          <p:cNvSpPr txBox="1"/>
          <p:nvPr/>
        </p:nvSpPr>
        <p:spPr>
          <a:xfrm>
            <a:off x="104000" y="3301672"/>
            <a:ext cx="2701498" cy="2629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István király – uralkodó</a:t>
            </a:r>
          </a:p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István király Intelmei</a:t>
            </a:r>
          </a:p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István király halála</a:t>
            </a:r>
          </a:p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István király szentté avatása</a:t>
            </a:r>
          </a:p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István király szálloda, Pécsvárad</a:t>
            </a:r>
          </a:p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István király Gimnázium</a:t>
            </a:r>
          </a:p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István király szobra, alkotója</a:t>
            </a:r>
          </a:p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600" dirty="0">
                <a:solidFill>
                  <a:schemeClr val="tx2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István király opera</a:t>
            </a:r>
          </a:p>
        </p:txBody>
      </p:sp>
      <p:sp>
        <p:nvSpPr>
          <p:cNvPr id="57" name="Szövegdoboz 56"/>
          <p:cNvSpPr txBox="1"/>
          <p:nvPr/>
        </p:nvSpPr>
        <p:spPr>
          <a:xfrm>
            <a:off x="2372624" y="3305012"/>
            <a:ext cx="1405139" cy="823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600" b="1" dirty="0">
                <a:solidFill>
                  <a:srgbClr val="1E3770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Fia, Imre herceg halála</a:t>
            </a:r>
          </a:p>
        </p:txBody>
      </p:sp>
      <p:sp>
        <p:nvSpPr>
          <p:cNvPr id="69" name="Szövegdoboz 68"/>
          <p:cNvSpPr txBox="1"/>
          <p:nvPr/>
        </p:nvSpPr>
        <p:spPr>
          <a:xfrm>
            <a:off x="4289338" y="5170379"/>
            <a:ext cx="3201218" cy="5056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  <a:hlinkClick r:id="rId13"/>
              </a:rPr>
              <a:t>http://www.konyv-e.hu/pdf/Chronica_Picta.pdf</a:t>
            </a: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400" dirty="0">
                <a:latin typeface="Arial" panose="020B0604020202020204" pitchFamily="34" charset="0"/>
                <a:cs typeface="Arial" panose="020B0604020202020204" pitchFamily="34" charset="0"/>
                <a:hlinkClick r:id="rId14"/>
              </a:rPr>
              <a:t>OSZK</a:t>
            </a:r>
            <a:endParaRPr lang="hu-HU" sz="1400" dirty="0">
              <a:latin typeface="Arial" panose="020B0604020202020204" pitchFamily="34" charset="0"/>
              <a:ea typeface="Swagger" pitchFamily="2" charset="0"/>
              <a:cs typeface="Arial" panose="020B0604020202020204" pitchFamily="34" charset="0"/>
            </a:endParaRPr>
          </a:p>
        </p:txBody>
      </p:sp>
      <p:pic>
        <p:nvPicPr>
          <p:cNvPr id="71" name="Kép 70" descr="https://upload.wikimedia.org/wikipedia/commons/6/6a/Imrich_stepan.jpg"/>
          <p:cNvPicPr/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482" y="4832056"/>
            <a:ext cx="869315" cy="90043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6151" name="Egyenes összekötő 646150"/>
          <p:cNvCxnSpPr/>
          <p:nvPr/>
        </p:nvCxnSpPr>
        <p:spPr>
          <a:xfrm flipV="1">
            <a:off x="1966550" y="6418947"/>
            <a:ext cx="1182473" cy="6221"/>
          </a:xfrm>
          <a:prstGeom prst="line">
            <a:avLst/>
          </a:prstGeom>
          <a:ln w="19050">
            <a:solidFill>
              <a:schemeClr val="tx2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46152" name="Kép 64615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7284" y="6160019"/>
            <a:ext cx="905061" cy="1029142"/>
          </a:xfrm>
          <a:prstGeom prst="rect">
            <a:avLst/>
          </a:prstGeom>
        </p:spPr>
      </p:pic>
      <p:cxnSp>
        <p:nvCxnSpPr>
          <p:cNvPr id="75" name="Egyenes összekötő 74"/>
          <p:cNvCxnSpPr/>
          <p:nvPr/>
        </p:nvCxnSpPr>
        <p:spPr>
          <a:xfrm flipV="1">
            <a:off x="4915754" y="6459724"/>
            <a:ext cx="1182473" cy="6221"/>
          </a:xfrm>
          <a:prstGeom prst="line">
            <a:avLst/>
          </a:prstGeom>
          <a:ln w="19050">
            <a:solidFill>
              <a:schemeClr val="tx2"/>
            </a:solidFill>
            <a:miter lim="800000"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Szövegdoboz 75"/>
          <p:cNvSpPr txBox="1"/>
          <p:nvPr/>
        </p:nvSpPr>
        <p:spPr>
          <a:xfrm>
            <a:off x="4473857" y="6059980"/>
            <a:ext cx="2071756" cy="1320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Festmény alkotója </a:t>
            </a:r>
          </a:p>
          <a:p>
            <a:pPr algn="ctr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endParaRPr lang="hu-HU" sz="1800" dirty="0">
              <a:solidFill>
                <a:srgbClr val="1E3770"/>
              </a:solidFill>
              <a:latin typeface="Arial" panose="020B0604020202020204" pitchFamily="34" charset="0"/>
              <a:ea typeface="Swagger" pitchFamily="2" charset="0"/>
              <a:cs typeface="Arial" panose="020B0604020202020204" pitchFamily="34" charset="0"/>
            </a:endParaRPr>
          </a:p>
          <a:p>
            <a:pPr algn="ctr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endParaRPr lang="hu-HU" sz="1800" dirty="0">
              <a:solidFill>
                <a:srgbClr val="1E3770"/>
              </a:solidFill>
              <a:latin typeface="Arial" panose="020B0604020202020204" pitchFamily="34" charset="0"/>
              <a:ea typeface="Swagger" pitchFamily="2" charset="0"/>
              <a:cs typeface="Arial" panose="020B0604020202020204" pitchFamily="34" charset="0"/>
            </a:endParaRPr>
          </a:p>
          <a:p>
            <a:pPr algn="ctr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Barabás Miklós</a:t>
            </a:r>
          </a:p>
        </p:txBody>
      </p:sp>
      <p:pic>
        <p:nvPicPr>
          <p:cNvPr id="646155" name="Kép 64615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820" y="5894479"/>
            <a:ext cx="908433" cy="1459170"/>
          </a:xfrm>
          <a:prstGeom prst="rect">
            <a:avLst/>
          </a:prstGeom>
        </p:spPr>
      </p:pic>
      <p:sp>
        <p:nvSpPr>
          <p:cNvPr id="82" name="Szövegdoboz 81"/>
          <p:cNvSpPr txBox="1"/>
          <p:nvPr/>
        </p:nvSpPr>
        <p:spPr>
          <a:xfrm>
            <a:off x="7697830" y="6720477"/>
            <a:ext cx="2329759" cy="567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6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Teleki László </a:t>
            </a:r>
            <a:r>
              <a:rPr lang="hu-HU" sz="16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  <a:hlinkClick r:id="rId18" tooltip="1861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1861</a:t>
            </a:r>
            <a:r>
              <a:rPr lang="hu-HU" sz="16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-ben (festmény) </a:t>
            </a:r>
            <a:endParaRPr lang="hu-HU" sz="1600" dirty="0">
              <a:solidFill>
                <a:srgbClr val="1E3770"/>
              </a:solidFill>
              <a:latin typeface="Arial" panose="020B0604020202020204" pitchFamily="34" charset="0"/>
              <a:ea typeface="Swagger" pitchFamily="2" charset="0"/>
              <a:cs typeface="Arial" panose="020B0604020202020204" pitchFamily="34" charset="0"/>
            </a:endParaRPr>
          </a:p>
        </p:txBody>
      </p:sp>
      <p:sp>
        <p:nvSpPr>
          <p:cNvPr id="91" name="Szövegdoboz 90"/>
          <p:cNvSpPr txBox="1"/>
          <p:nvPr/>
        </p:nvSpPr>
        <p:spPr>
          <a:xfrm>
            <a:off x="5085990" y="3602316"/>
            <a:ext cx="1683277" cy="311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600" b="1" dirty="0">
                <a:solidFill>
                  <a:srgbClr val="1E3770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alapította</a:t>
            </a:r>
          </a:p>
        </p:txBody>
      </p:sp>
      <p:sp>
        <p:nvSpPr>
          <p:cNvPr id="646166" name="Téglalap 646165"/>
          <p:cNvSpPr/>
          <p:nvPr/>
        </p:nvSpPr>
        <p:spPr>
          <a:xfrm>
            <a:off x="7784401" y="568570"/>
            <a:ext cx="2224365" cy="317009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hu-HU" sz="3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VIAF</a:t>
            </a:r>
          </a:p>
          <a:p>
            <a:pPr algn="ctr"/>
            <a:r>
              <a:rPr lang="hu-HU" sz="2800" b="1" dirty="0" err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Clusterek</a:t>
            </a:r>
            <a:endParaRPr lang="hu-HU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hu-HU" sz="28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Géza névre</a:t>
            </a:r>
          </a:p>
          <a:p>
            <a:pPr algn="ctr"/>
            <a:r>
              <a:rPr lang="hu-HU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ISNI </a:t>
            </a:r>
          </a:p>
          <a:p>
            <a:pPr algn="ctr"/>
            <a:r>
              <a:rPr lang="hu-HU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nemzeti </a:t>
            </a:r>
          </a:p>
          <a:p>
            <a:pPr algn="ctr"/>
            <a:r>
              <a:rPr lang="hu-HU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könyvtári </a:t>
            </a:r>
          </a:p>
          <a:p>
            <a:pPr algn="ctr"/>
            <a:r>
              <a:rPr lang="hu-HU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2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linkekkel</a:t>
            </a:r>
            <a:endParaRPr lang="hu-HU" sz="28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tx2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90" y="932963"/>
            <a:ext cx="2018611" cy="386543"/>
          </a:xfrm>
          <a:prstGeom prst="rect">
            <a:avLst/>
          </a:prstGeom>
        </p:spPr>
      </p:pic>
      <p:sp>
        <p:nvSpPr>
          <p:cNvPr id="5" name="Jobbra nyíl 4"/>
          <p:cNvSpPr/>
          <p:nvPr/>
        </p:nvSpPr>
        <p:spPr bwMode="gray">
          <a:xfrm>
            <a:off x="5492500" y="1275078"/>
            <a:ext cx="987652" cy="928488"/>
          </a:xfrm>
          <a:prstGeom prst="rightArrow">
            <a:avLst/>
          </a:prstGeom>
          <a:solidFill>
            <a:schemeClr val="bg1"/>
          </a:solidFill>
          <a:ln w="1905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108000" tIns="108000" rIns="108000" bIns="108000" rtlCol="0" anchor="ctr" anchorCtr="0">
            <a:spAutoFit/>
          </a:bodyPr>
          <a:lstStyle/>
          <a:p>
            <a:pPr algn="ctr" defTabSz="457293" fontAlgn="base">
              <a:lnSpc>
                <a:spcPct val="90000"/>
              </a:lnSpc>
              <a:buClr>
                <a:srgbClr val="E20074"/>
              </a:buClr>
              <a:buSzPct val="75000"/>
            </a:pP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VIAF</a:t>
            </a:r>
          </a:p>
        </p:txBody>
      </p:sp>
      <p:sp>
        <p:nvSpPr>
          <p:cNvPr id="44" name="Jobbra nyíl 43"/>
          <p:cNvSpPr/>
          <p:nvPr/>
        </p:nvSpPr>
        <p:spPr bwMode="gray">
          <a:xfrm>
            <a:off x="5520340" y="2595951"/>
            <a:ext cx="959812" cy="928565"/>
          </a:xfrm>
          <a:prstGeom prst="rightArrow">
            <a:avLst/>
          </a:prstGeom>
          <a:solidFill>
            <a:schemeClr val="bg1"/>
          </a:solidFill>
          <a:ln w="1905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108000" tIns="108000" rIns="108000" bIns="108000" rtlCol="0" anchor="ctr" anchorCtr="0">
            <a:spAutoFit/>
          </a:bodyPr>
          <a:lstStyle/>
          <a:p>
            <a:pPr algn="ctr" defTabSz="457293" fontAlgn="base">
              <a:lnSpc>
                <a:spcPct val="90000"/>
              </a:lnSpc>
              <a:buClr>
                <a:srgbClr val="E20074"/>
              </a:buClr>
              <a:buSzPct val="75000"/>
            </a:pP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ISNI</a:t>
            </a:r>
          </a:p>
        </p:txBody>
      </p:sp>
      <p:sp>
        <p:nvSpPr>
          <p:cNvPr id="7" name="Szövegdoboz 6"/>
          <p:cNvSpPr txBox="1"/>
          <p:nvPr/>
        </p:nvSpPr>
        <p:spPr>
          <a:xfrm>
            <a:off x="4289033" y="4859618"/>
            <a:ext cx="1804094" cy="341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Képes Krónika</a:t>
            </a:r>
          </a:p>
        </p:txBody>
      </p:sp>
      <p:cxnSp>
        <p:nvCxnSpPr>
          <p:cNvPr id="23" name="Egyenes összekötő nyíllal 22"/>
          <p:cNvCxnSpPr/>
          <p:nvPr/>
        </p:nvCxnSpPr>
        <p:spPr>
          <a:xfrm flipH="1" flipV="1">
            <a:off x="4500364" y="6634913"/>
            <a:ext cx="1006627" cy="392699"/>
          </a:xfrm>
          <a:prstGeom prst="straightConnector1">
            <a:avLst/>
          </a:prstGeom>
          <a:ln w="19050">
            <a:solidFill>
              <a:schemeClr val="tx2"/>
            </a:solidFill>
            <a:miter lim="800000"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Egyenes összekötő nyíllal 30"/>
          <p:cNvCxnSpPr/>
          <p:nvPr/>
        </p:nvCxnSpPr>
        <p:spPr>
          <a:xfrm flipV="1">
            <a:off x="5562154" y="6674590"/>
            <a:ext cx="1021506" cy="380794"/>
          </a:xfrm>
          <a:prstGeom prst="straightConnector1">
            <a:avLst/>
          </a:prstGeom>
          <a:ln w="19050">
            <a:solidFill>
              <a:schemeClr val="tx2"/>
            </a:solidFill>
            <a:miter lim="800000"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Egyenes összekötő nyíllal 7"/>
          <p:cNvCxnSpPr/>
          <p:nvPr/>
        </p:nvCxnSpPr>
        <p:spPr>
          <a:xfrm flipH="1">
            <a:off x="457200" y="3002188"/>
            <a:ext cx="235131" cy="233863"/>
          </a:xfrm>
          <a:prstGeom prst="straightConnector1">
            <a:avLst/>
          </a:prstGeom>
          <a:ln w="19050">
            <a:solidFill>
              <a:schemeClr val="tx2"/>
            </a:solidFill>
            <a:miter lim="800000"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nyíllal 13"/>
          <p:cNvCxnSpPr/>
          <p:nvPr/>
        </p:nvCxnSpPr>
        <p:spPr>
          <a:xfrm>
            <a:off x="901337" y="3002188"/>
            <a:ext cx="0" cy="302416"/>
          </a:xfrm>
          <a:prstGeom prst="straightConnector1">
            <a:avLst/>
          </a:prstGeom>
          <a:ln w="19050">
            <a:solidFill>
              <a:schemeClr val="tx2"/>
            </a:solidFill>
            <a:miter lim="800000"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Egyenes összekötő nyíllal 48"/>
          <p:cNvCxnSpPr/>
          <p:nvPr/>
        </p:nvCxnSpPr>
        <p:spPr>
          <a:xfrm>
            <a:off x="1088571" y="2999256"/>
            <a:ext cx="0" cy="302416"/>
          </a:xfrm>
          <a:prstGeom prst="straightConnector1">
            <a:avLst/>
          </a:prstGeom>
          <a:ln w="19050">
            <a:solidFill>
              <a:schemeClr val="tx2"/>
            </a:solidFill>
            <a:miter lim="800000"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Egyenes összekötő nyíllal 50"/>
          <p:cNvCxnSpPr/>
          <p:nvPr/>
        </p:nvCxnSpPr>
        <p:spPr>
          <a:xfrm>
            <a:off x="1336765" y="3019199"/>
            <a:ext cx="0" cy="302416"/>
          </a:xfrm>
          <a:prstGeom prst="straightConnector1">
            <a:avLst/>
          </a:prstGeom>
          <a:ln w="19050">
            <a:solidFill>
              <a:schemeClr val="tx2"/>
            </a:solidFill>
            <a:miter lim="800000"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Egyenes összekötő nyíllal 19"/>
          <p:cNvCxnSpPr/>
          <p:nvPr/>
        </p:nvCxnSpPr>
        <p:spPr>
          <a:xfrm>
            <a:off x="1674054" y="2999256"/>
            <a:ext cx="233123" cy="302416"/>
          </a:xfrm>
          <a:prstGeom prst="straightConnector1">
            <a:avLst/>
          </a:prstGeom>
          <a:ln w="19050">
            <a:solidFill>
              <a:schemeClr val="tx2"/>
            </a:solidFill>
            <a:miter lim="800000"/>
            <a:headEnd type="none" w="med" len="med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759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7688" y="229478"/>
            <a:ext cx="9783689" cy="706432"/>
          </a:xfrm>
        </p:spPr>
        <p:txBody>
          <a:bodyPr/>
          <a:lstStyle/>
          <a:p>
            <a:pPr algn="ct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Kooperáció – nemzeti és globális adatmenedzsment </a:t>
            </a:r>
            <a:b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6557925" y="5638246"/>
            <a:ext cx="2420327" cy="29270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223236" indent="-223236">
              <a:spcAft>
                <a:spcPts val="372"/>
              </a:spcAft>
              <a:buClr>
                <a:schemeClr val="tx2"/>
              </a:buClr>
              <a:buFont typeface="Wingdings" pitchFamily="2" charset="2"/>
              <a:buChar char="§"/>
            </a:pPr>
            <a:endParaRPr lang="hu-HU" sz="1902" dirty="0"/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087" y="694698"/>
            <a:ext cx="2616611" cy="1019307"/>
          </a:xfrm>
          <a:prstGeom prst="rect">
            <a:avLst/>
          </a:prstGeom>
        </p:spPr>
      </p:pic>
      <p:pic>
        <p:nvPicPr>
          <p:cNvPr id="18" name="Kép 17"/>
          <p:cNvPicPr/>
          <p:nvPr/>
        </p:nvPicPr>
        <p:blipFill rotWithShape="1">
          <a:blip r:embed="rId4"/>
          <a:srcRect l="3578" t="6949" r="54393" b="6365"/>
          <a:stretch/>
        </p:blipFill>
        <p:spPr bwMode="auto">
          <a:xfrm>
            <a:off x="8149149" y="1459511"/>
            <a:ext cx="1687604" cy="15622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" name="Kép 19" descr="WIKIBASE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064" y="1594185"/>
            <a:ext cx="1382395" cy="9271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églalap 8"/>
          <p:cNvSpPr/>
          <p:nvPr/>
        </p:nvSpPr>
        <p:spPr>
          <a:xfrm>
            <a:off x="5266525" y="5280870"/>
            <a:ext cx="28879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800" b="1" dirty="0" err="1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Wikibase</a:t>
            </a:r>
            <a:r>
              <a:rPr lang="hu-HU" sz="1800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 </a:t>
            </a:r>
            <a:r>
              <a:rPr lang="hu-HU" sz="1800" b="1" dirty="0" err="1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Reposit</a:t>
            </a:r>
            <a:endParaRPr lang="hu-H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7768088" y="5280870"/>
            <a:ext cx="1888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800" b="1" dirty="0" err="1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Wikibase</a:t>
            </a:r>
            <a:r>
              <a:rPr lang="hu-HU" sz="1800" b="1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 </a:t>
            </a:r>
            <a:r>
              <a:rPr lang="hu-HU" sz="1800" b="1" dirty="0" err="1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Client</a:t>
            </a:r>
            <a:endParaRPr lang="hu-HU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Kép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015" y="753770"/>
            <a:ext cx="1551871" cy="506045"/>
          </a:xfrm>
          <a:prstGeom prst="rect">
            <a:avLst/>
          </a:prstGeom>
        </p:spPr>
      </p:pic>
      <p:sp>
        <p:nvSpPr>
          <p:cNvPr id="22" name="Szövegdoboz 21"/>
          <p:cNvSpPr txBox="1"/>
          <p:nvPr/>
        </p:nvSpPr>
        <p:spPr>
          <a:xfrm>
            <a:off x="177689" y="1154988"/>
            <a:ext cx="4929090" cy="399148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WorldCat</a:t>
            </a:r>
            <a:r>
              <a:rPr lang="hu-HU" sz="1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világkatalógus </a:t>
            </a:r>
            <a:r>
              <a:rPr lang="hu-HU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2,3 milliárd rekord, a világon a legnagyobb</a:t>
            </a:r>
            <a:endParaRPr lang="hu-HU" sz="1800" dirty="0">
              <a:solidFill>
                <a:srgbClr val="1E37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5737">
              <a:lnSpc>
                <a:spcPct val="107000"/>
              </a:lnSpc>
              <a:spcAft>
                <a:spcPts val="661"/>
              </a:spcAft>
            </a:pPr>
            <a:r>
              <a:rPr lang="hu-HU" sz="18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linked </a:t>
            </a:r>
            <a:r>
              <a:rPr lang="hu-HU" sz="1800" b="1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hu-HU" sz="18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unikális szerep a globális tudásmegosztásban, 20 milliárd </a:t>
            </a:r>
            <a:r>
              <a:rPr lang="hu-HU" sz="1800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triplets</a:t>
            </a:r>
            <a:endParaRPr lang="hu-HU" sz="1800" dirty="0">
              <a:solidFill>
                <a:srgbClr val="1E37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85737">
              <a:lnSpc>
                <a:spcPct val="107000"/>
              </a:lnSpc>
              <a:spcAft>
                <a:spcPts val="661"/>
              </a:spcAft>
            </a:pP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Összekapcsolja a világ könyvtárainak rekord- és </a:t>
            </a:r>
            <a:r>
              <a:rPr lang="hu-HU" sz="1800" dirty="0" err="1">
                <a:solidFill>
                  <a:srgbClr val="1E377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authority</a:t>
            </a: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adatait  VI</a:t>
            </a:r>
            <a:r>
              <a:rPr lang="hu-HU" sz="1800" i="1" dirty="0">
                <a:solidFill>
                  <a:srgbClr val="1E377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AF, ID Network, ISNI, </a:t>
            </a:r>
            <a:r>
              <a:rPr lang="hu-HU" sz="1800" i="1" dirty="0" err="1">
                <a:solidFill>
                  <a:srgbClr val="1E377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Wikidata</a:t>
            </a:r>
            <a:r>
              <a:rPr lang="hu-HU" sz="1800" i="1" dirty="0">
                <a:solidFill>
                  <a:srgbClr val="1E377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  <a:p>
            <a:pPr marL="542925" indent="-357188">
              <a:lnSpc>
                <a:spcPct val="107000"/>
              </a:lnSpc>
              <a:spcAft>
                <a:spcPts val="661"/>
              </a:spcAft>
              <a:buFont typeface="Arial" panose="020B0604020202020204" pitchFamily="34" charset="0"/>
              <a:buChar char="•"/>
            </a:pPr>
            <a:r>
              <a:rPr lang="hu-HU" sz="1800" i="1" dirty="0">
                <a:solidFill>
                  <a:srgbClr val="1E377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utomatizált munkafolyamatok, kooperatív </a:t>
            </a:r>
            <a:r>
              <a:rPr lang="hu-HU" sz="1800" dirty="0" err="1">
                <a:solidFill>
                  <a:srgbClr val="1E377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Workflow</a:t>
            </a: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rekordmenedzsment </a:t>
            </a:r>
          </a:p>
          <a:p>
            <a:pPr marL="542925" lvl="1" indent="-357188">
              <a:lnSpc>
                <a:spcPts val="1800"/>
              </a:lnSpc>
              <a:spcAft>
                <a:spcPts val="661"/>
              </a:spcAft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Integrált platformon további rendszerek alaprendszereként elemző, értékelő, összegző funkciók</a:t>
            </a:r>
            <a:endParaRPr lang="hu-HU" sz="1800" dirty="0">
              <a:solidFill>
                <a:srgbClr val="1E3770"/>
              </a:solidFill>
              <a:latin typeface="Arial" panose="020B0604020202020204" pitchFamily="34" charset="0"/>
              <a:ea typeface="Swagger" pitchFamily="2" charset="0"/>
              <a:cs typeface="Arial" panose="020B0604020202020204" pitchFamily="34" charset="0"/>
            </a:endParaRPr>
          </a:p>
        </p:txBody>
      </p:sp>
      <p:sp>
        <p:nvSpPr>
          <p:cNvPr id="23" name="Téglalap 22"/>
          <p:cNvSpPr/>
          <p:nvPr/>
        </p:nvSpPr>
        <p:spPr>
          <a:xfrm>
            <a:off x="177688" y="5280870"/>
            <a:ext cx="40179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 err="1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WorldCat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  <a:hlinkClick r:id="rId8"/>
              </a:rPr>
              <a:t> Discovery Services</a:t>
            </a:r>
            <a:endParaRPr lang="hu-HU" sz="1800" b="1" dirty="0">
              <a:latin typeface="Arial" panose="020B0604020202020204" pitchFamily="34" charset="0"/>
              <a:cs typeface="Arial" panose="020B0604020202020204" pitchFamily="34" charset="0"/>
              <a:hlinkClick r:id="rId8"/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5266525" y="3299380"/>
            <a:ext cx="4525899" cy="1839725"/>
          </a:xfrm>
          <a:prstGeom prst="rect">
            <a:avLst/>
          </a:prstGeom>
          <a:noFill/>
          <a:ln w="9525">
            <a:solidFill>
              <a:srgbClr val="1E3770"/>
            </a:solidFill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5750" indent="-285750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Adatmodellek, tudásmegosztás, többnyelvűség – </a:t>
            </a:r>
            <a:r>
              <a:rPr lang="hu-HU" sz="1800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WorldCat</a:t>
            </a: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háttérrel</a:t>
            </a:r>
          </a:p>
          <a:p>
            <a:pPr marL="285750" indent="-285750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800" b="1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reconciliation</a:t>
            </a:r>
            <a:r>
              <a:rPr lang="hu-HU" sz="18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service</a:t>
            </a: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kapcsolódás meglévő linked </a:t>
            </a:r>
            <a:r>
              <a:rPr lang="hu-HU" sz="1800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entitásokhoz</a:t>
            </a:r>
            <a:b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hu-HU" sz="18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editor service</a:t>
            </a: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linked </a:t>
            </a:r>
            <a:r>
              <a:rPr lang="hu-HU" sz="1800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és kapcsolataik szerkesztése</a:t>
            </a:r>
            <a:endParaRPr lang="hu-HU" sz="1800" dirty="0">
              <a:solidFill>
                <a:srgbClr val="1E3770"/>
              </a:solidFill>
              <a:ea typeface="Swagger" pitchFamily="2" charset="0"/>
            </a:endParaRPr>
          </a:p>
        </p:txBody>
      </p:sp>
      <p:pic>
        <p:nvPicPr>
          <p:cNvPr id="28" name="Kép 27" descr="https://www.oclc.org/content/dam/research/images/Themes/linked-data.png">
            <a:hlinkClick r:id="rId9"/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525" y="5708350"/>
            <a:ext cx="4525899" cy="169481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Lekerekített téglalap 29"/>
          <p:cNvSpPr/>
          <p:nvPr/>
        </p:nvSpPr>
        <p:spPr bwMode="gray">
          <a:xfrm>
            <a:off x="6377361" y="2581728"/>
            <a:ext cx="1038262" cy="517133"/>
          </a:xfrm>
          <a:prstGeom prst="roundRect">
            <a:avLst/>
          </a:prstGeom>
          <a:solidFill>
            <a:schemeClr val="bg1"/>
          </a:solidFill>
          <a:ln w="1905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108000" tIns="108000" rIns="108000" bIns="108000" rtlCol="0" anchor="ctr" anchorCtr="0">
            <a:spAutoFit/>
          </a:bodyPr>
          <a:lstStyle/>
          <a:p>
            <a:pPr algn="ctr" defTabSz="457293" fontAlgn="base">
              <a:lnSpc>
                <a:spcPct val="90000"/>
              </a:lnSpc>
              <a:buClr>
                <a:srgbClr val="E20074"/>
              </a:buClr>
              <a:buSzPct val="75000"/>
            </a:pPr>
            <a:r>
              <a:rPr lang="hu-HU" sz="18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</p:txBody>
      </p:sp>
      <p:sp>
        <p:nvSpPr>
          <p:cNvPr id="4" name="Jobbra nyíl 3"/>
          <p:cNvSpPr/>
          <p:nvPr/>
        </p:nvSpPr>
        <p:spPr bwMode="gray">
          <a:xfrm>
            <a:off x="5266525" y="1992281"/>
            <a:ext cx="573780" cy="679336"/>
          </a:xfrm>
          <a:prstGeom prst="rightArrow">
            <a:avLst/>
          </a:prstGeom>
          <a:solidFill>
            <a:srgbClr val="E20074"/>
          </a:solidFill>
          <a:ln w="1905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108000" tIns="108000" rIns="108000" bIns="108000" rtlCol="0" anchor="ctr" anchorCtr="0">
            <a:spAutoFit/>
          </a:bodyPr>
          <a:lstStyle/>
          <a:p>
            <a:pPr algn="ctr" defTabSz="457293" fontAlgn="base">
              <a:lnSpc>
                <a:spcPct val="90000"/>
              </a:lnSpc>
              <a:buClr>
                <a:srgbClr val="E20074"/>
              </a:buClr>
              <a:buSzPct val="75000"/>
            </a:pPr>
            <a:endParaRPr lang="hu-HU" sz="1800" dirty="0">
              <a:latin typeface="Tele-GroteskNor" pitchFamily="2" charset="0"/>
              <a:cs typeface="Arial Unicode MS" panose="020B0604020202020204" pitchFamily="34" charset="-128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177688" y="5784600"/>
            <a:ext cx="4929090" cy="64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dirty="0">
                <a:solidFill>
                  <a:srgbClr val="1E3770"/>
                </a:solidFill>
                <a:latin typeface="Calibri" panose="020F0502020204030204" pitchFamily="34" charset="0"/>
                <a:ea typeface="Swagger" pitchFamily="2" charset="0"/>
              </a:rPr>
              <a:t>Egy kereséssel egy milliárdnál több elektronikus, digitális és nyomtatott forrás elérése</a:t>
            </a:r>
          </a:p>
        </p:txBody>
      </p:sp>
    </p:spTree>
    <p:extLst>
      <p:ext uri="{BB962C8B-B14F-4D97-AF65-F5344CB8AC3E}">
        <p14:creationId xmlns:p14="http://schemas.microsoft.com/office/powerpoint/2010/main" val="24802615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2800" dirty="0">
                <a:solidFill>
                  <a:srgbClr val="E20074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Internet of </a:t>
            </a:r>
            <a:r>
              <a:rPr lang="hu-HU" sz="2800" dirty="0" err="1">
                <a:solidFill>
                  <a:srgbClr val="E20074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Things</a:t>
            </a:r>
            <a:r>
              <a:rPr lang="hu-HU" sz="2800" dirty="0">
                <a:solidFill>
                  <a:srgbClr val="E20074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(</a:t>
            </a:r>
            <a:r>
              <a:rPr lang="hu-HU" sz="2800" dirty="0" err="1">
                <a:solidFill>
                  <a:srgbClr val="E20074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IoT</a:t>
            </a:r>
            <a:r>
              <a:rPr lang="hu-HU" sz="2800" dirty="0">
                <a:solidFill>
                  <a:srgbClr val="E20074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) – </a:t>
            </a:r>
            <a:r>
              <a:rPr lang="hu-HU" sz="2400" b="1" dirty="0">
                <a:solidFill>
                  <a:srgbClr val="E20074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egy új hálózati „</a:t>
            </a:r>
            <a:r>
              <a:rPr lang="hu-HU" sz="2400" b="1" dirty="0" err="1">
                <a:solidFill>
                  <a:srgbClr val="E20074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second</a:t>
            </a:r>
            <a:r>
              <a:rPr lang="hu-HU" sz="2400" b="1" dirty="0">
                <a:solidFill>
                  <a:srgbClr val="E20074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life”?</a:t>
            </a:r>
          </a:p>
        </p:txBody>
      </p:sp>
      <p:pic>
        <p:nvPicPr>
          <p:cNvPr id="5" name="Tartalom helye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50" y="1080405"/>
            <a:ext cx="2202999" cy="1427523"/>
          </a:xfrm>
        </p:spPr>
      </p:pic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36</a:t>
            </a:fld>
            <a:endParaRPr lang="en-US" dirty="0"/>
          </a:p>
        </p:txBody>
      </p:sp>
      <p:sp>
        <p:nvSpPr>
          <p:cNvPr id="7" name="Téglalap 6"/>
          <p:cNvSpPr/>
          <p:nvPr/>
        </p:nvSpPr>
        <p:spPr>
          <a:xfrm>
            <a:off x="5111749" y="5167001"/>
            <a:ext cx="4612913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hu-HU" sz="16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Megszelídített adattenger : </a:t>
            </a:r>
            <a:r>
              <a:rPr lang="hu-HU" sz="16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„Az </a:t>
            </a:r>
            <a:r>
              <a:rPr lang="hu-HU" sz="1600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IoT</a:t>
            </a:r>
            <a:r>
              <a:rPr lang="hu-HU" sz="16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világában szenzorok tömegéből nyert adatok automatikus tárolásával, keresésével,  elemzésével gyorsan jutunk információkhoz. </a:t>
            </a:r>
          </a:p>
          <a:p>
            <a:r>
              <a:rPr lang="hu-HU" sz="16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1600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IoT</a:t>
            </a:r>
            <a:r>
              <a:rPr lang="hu-HU" sz="16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az adatok továbbításán túl magába foglalja az adatokra épülő analitikai megoldásokat is</a:t>
            </a:r>
            <a:endParaRPr lang="hu-HU" sz="1600" dirty="0">
              <a:solidFill>
                <a:srgbClr val="1E3770"/>
              </a:solidFill>
              <a:latin typeface="Arial" panose="020B0604020202020204" pitchFamily="34" charset="0"/>
              <a:ea typeface="Swagger" pitchFamily="2" charset="0"/>
              <a:cs typeface="Arial" panose="020B0604020202020204" pitchFamily="34" charset="0"/>
            </a:endParaRPr>
          </a:p>
        </p:txBody>
      </p:sp>
      <p:pic>
        <p:nvPicPr>
          <p:cNvPr id="8" name="Tartalom hely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136" y="810946"/>
            <a:ext cx="5140490" cy="3667299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220553" y="3107709"/>
            <a:ext cx="4410823" cy="36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Végponti eszközök</a:t>
            </a:r>
            <a:r>
              <a:rPr lang="hu-HU" sz="16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szenzorok, </a:t>
            </a:r>
            <a:r>
              <a:rPr lang="hu-HU" sz="1600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RFID-címkék</a:t>
            </a:r>
            <a:r>
              <a:rPr lang="hu-HU" sz="16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600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webkamerák</a:t>
            </a:r>
            <a:r>
              <a:rPr lang="hu-HU" sz="16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autós fedélzeti egység </a:t>
            </a:r>
            <a:r>
              <a:rPr lang="hu-HU" sz="1600" b="1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Gateway</a:t>
            </a:r>
            <a:r>
              <a:rPr lang="hu-HU" sz="16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eszközök közötti átjárás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Hálózat : </a:t>
            </a:r>
            <a:r>
              <a:rPr lang="hu-HU" sz="16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összegyűjtött adatok eljuttatása a tároló és feldolgozó helyre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Interfészek</a:t>
            </a:r>
            <a:r>
              <a:rPr lang="hu-HU" sz="16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A hálózaton beérkezett adatok értelmezése és egységesítése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Tároló rendszerek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Feldolgozás</a:t>
            </a:r>
            <a:r>
              <a:rPr lang="hu-HU" sz="16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analitikai zóna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végponti eszközökből begyűjtött információk elemzése, utasítások kiadása, analitikai zóna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Megjelenítés</a:t>
            </a:r>
            <a:r>
              <a:rPr lang="hu-HU" sz="16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kommunikációs rendszer, interaktivitás</a:t>
            </a:r>
            <a:endParaRPr lang="hu-HU" sz="1600" dirty="0">
              <a:solidFill>
                <a:srgbClr val="1E3770"/>
              </a:solidFill>
              <a:ea typeface="Swagger" pitchFamily="2" charset="0"/>
            </a:endParaRPr>
          </a:p>
        </p:txBody>
      </p:sp>
      <p:sp>
        <p:nvSpPr>
          <p:cNvPr id="9" name="Szövegdoboz 8"/>
          <p:cNvSpPr txBox="1"/>
          <p:nvPr/>
        </p:nvSpPr>
        <p:spPr>
          <a:xfrm>
            <a:off x="516450" y="2637885"/>
            <a:ext cx="2846204" cy="490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800" dirty="0" err="1">
                <a:solidFill>
                  <a:schemeClr val="tx2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IoT</a:t>
            </a:r>
            <a:r>
              <a:rPr lang="hu-HU" sz="2800" dirty="0">
                <a:solidFill>
                  <a:schemeClr val="tx2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 rétegek:</a:t>
            </a:r>
          </a:p>
        </p:txBody>
      </p:sp>
      <p:sp>
        <p:nvSpPr>
          <p:cNvPr id="6" name="Szövegdoboz 5"/>
          <p:cNvSpPr txBox="1"/>
          <p:nvPr/>
        </p:nvSpPr>
        <p:spPr>
          <a:xfrm>
            <a:off x="5714711" y="4498180"/>
            <a:ext cx="3591339" cy="648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dirty="0">
                <a:solidFill>
                  <a:srgbClr val="1E3770"/>
                </a:solidFill>
                <a:ea typeface="Swagger" pitchFamily="2" charset="0"/>
              </a:rPr>
              <a:t>Okos </a:t>
            </a:r>
            <a:r>
              <a:rPr lang="hu-HU" sz="1800" dirty="0" err="1">
                <a:solidFill>
                  <a:srgbClr val="1E3770"/>
                </a:solidFill>
                <a:ea typeface="Swagger" pitchFamily="2" charset="0"/>
              </a:rPr>
              <a:t>IoT</a:t>
            </a:r>
            <a:r>
              <a:rPr lang="hu-HU" sz="1800" dirty="0">
                <a:solidFill>
                  <a:srgbClr val="1E3770"/>
                </a:solidFill>
                <a:ea typeface="Swagger" pitchFamily="2" charset="0"/>
              </a:rPr>
              <a:t> campus sémája központi adattárolóval és </a:t>
            </a:r>
            <a:r>
              <a:rPr lang="hu-HU" sz="1800" dirty="0" err="1">
                <a:solidFill>
                  <a:srgbClr val="1E3770"/>
                </a:solidFill>
                <a:ea typeface="Swagger" pitchFamily="2" charset="0"/>
              </a:rPr>
              <a:t>dashboarddal</a:t>
            </a:r>
            <a:endParaRPr lang="hu-HU" sz="1800" dirty="0">
              <a:solidFill>
                <a:srgbClr val="1E3770"/>
              </a:solidFill>
              <a:ea typeface="Swagg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26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286543" y="102401"/>
            <a:ext cx="9398795" cy="728891"/>
          </a:xfrm>
        </p:spPr>
        <p:txBody>
          <a:bodyPr/>
          <a:lstStyle/>
          <a:p>
            <a:pPr algn="ct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Intelligens rendszerek fejlődési irányai (Gartner)</a:t>
            </a:r>
            <a:b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37</a:t>
            </a:fld>
            <a:endParaRPr lang="en-US" dirty="0"/>
          </a:p>
        </p:txBody>
      </p:sp>
      <p:pic>
        <p:nvPicPr>
          <p:cNvPr id="5" name="Tartalom helye 4" descr="https://blogs.gartner.com/smarterwithgartner/files/2017/09/PR_312654_SWGInfographic_Top-10-Strategic-Tech-Trends_rd3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695" y="831292"/>
            <a:ext cx="3325091" cy="526947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églalap 5"/>
          <p:cNvSpPr/>
          <p:nvPr/>
        </p:nvSpPr>
        <p:spPr>
          <a:xfrm>
            <a:off x="114695" y="6100763"/>
            <a:ext cx="30712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1E377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hlinkClick r:id="rId3"/>
              </a:rPr>
              <a:t>https://www.gartner.com/smarterwithgartner/gartner-top-10-strategic-technology-trends-for-2018/</a:t>
            </a:r>
            <a:r>
              <a:rPr lang="en-US" sz="1200" dirty="0">
                <a:solidFill>
                  <a:srgbClr val="1E377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endParaRPr lang="hu-HU" sz="1200" dirty="0">
              <a:solidFill>
                <a:srgbClr val="1E377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747676" y="831292"/>
            <a:ext cx="5937662" cy="6259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hu-HU" sz="1600" b="1" dirty="0">
                <a:solidFill>
                  <a:srgbClr val="E2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1600" b="1" dirty="0">
                <a:solidFill>
                  <a:srgbClr val="E2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foundations</a:t>
            </a:r>
            <a:r>
              <a:rPr lang="hu-HU" sz="1600" b="1" dirty="0">
                <a:solidFill>
                  <a:srgbClr val="E2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alapok</a:t>
            </a:r>
            <a:r>
              <a:rPr lang="en-US" sz="1600" b="1" dirty="0">
                <a:solidFill>
                  <a:srgbClr val="E2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hu-HU" sz="1600" b="1" dirty="0">
              <a:solidFill>
                <a:srgbClr val="E200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hu-H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cégek foglalkoznak a mesterséges intelligenciával, kérdés, hogy az emberi tanulás képességét milyen mértékben lehet átültetni algoritmusokkal a gépi tanulási módszerekbe (nyelv megértés, ellenőrzött környezet) (</a:t>
            </a:r>
            <a:r>
              <a:rPr lang="hu-HU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Cearley</a:t>
            </a:r>
            <a:r>
              <a:rPr lang="hu-H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61.)</a:t>
            </a:r>
          </a:p>
          <a:p>
            <a:pPr lvl="0"/>
            <a:r>
              <a:rPr lang="hu-HU" sz="1600" b="1" dirty="0">
                <a:solidFill>
                  <a:srgbClr val="E2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hu-HU" sz="1600" b="1" dirty="0" err="1">
                <a:solidFill>
                  <a:srgbClr val="E2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Intelligent</a:t>
            </a:r>
            <a:r>
              <a:rPr lang="hu-HU" sz="1600" b="1" dirty="0">
                <a:solidFill>
                  <a:srgbClr val="E2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b="1" dirty="0" err="1">
                <a:solidFill>
                  <a:srgbClr val="E2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things</a:t>
            </a:r>
            <a:endParaRPr lang="hu-HU" sz="1600" b="1" dirty="0">
              <a:solidFill>
                <a:srgbClr val="E200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intelligens alkalmazások a gépi tanulás következtében képesek kommunikálni az emberrel és más alkalmazásokkal (</a:t>
            </a:r>
            <a:r>
              <a:rPr lang="hu-HU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smart</a:t>
            </a:r>
            <a:r>
              <a:rPr lang="hu-H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cars</a:t>
            </a:r>
            <a:r>
              <a:rPr lang="hu-H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RFID - orvostudomány, robotika, katonaság, </a:t>
            </a:r>
            <a:r>
              <a:rPr lang="hu-HU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drónok</a:t>
            </a:r>
            <a:r>
              <a:rPr lang="hu-H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kereskedelem)</a:t>
            </a:r>
          </a:p>
          <a:p>
            <a:r>
              <a:rPr lang="hu-HU" sz="1600" b="1" dirty="0">
                <a:solidFill>
                  <a:srgbClr val="E2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trend: </a:t>
            </a:r>
            <a:r>
              <a:rPr lang="hu-HU" sz="1600" b="1" dirty="0" err="1">
                <a:solidFill>
                  <a:srgbClr val="E2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Conversational</a:t>
            </a:r>
            <a:r>
              <a:rPr lang="hu-HU" sz="1600" b="1" dirty="0">
                <a:solidFill>
                  <a:srgbClr val="E2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b="1" dirty="0" err="1">
                <a:solidFill>
                  <a:srgbClr val="E2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platforms</a:t>
            </a:r>
            <a:endParaRPr lang="hu-HU" sz="1600" b="1" dirty="0">
              <a:solidFill>
                <a:srgbClr val="E2007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rendszerek képesek egyszerű válaszokra, vagy komplikált interakciókra,  párbeszédekre</a:t>
            </a:r>
          </a:p>
          <a:p>
            <a:r>
              <a:rPr lang="hu-H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trend: </a:t>
            </a:r>
            <a:r>
              <a:rPr lang="hu-H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Immersive</a:t>
            </a:r>
            <a:r>
              <a:rPr lang="hu-H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</a:t>
            </a:r>
            <a:r>
              <a:rPr lang="hu-H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hu-H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augmented</a:t>
            </a:r>
            <a:r>
              <a:rPr lang="hu-H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reality</a:t>
            </a:r>
            <a:r>
              <a:rPr lang="hu-H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és </a:t>
            </a:r>
            <a:r>
              <a:rPr lang="hu-H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</a:t>
            </a:r>
            <a:r>
              <a:rPr lang="hu-H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reality</a:t>
            </a:r>
            <a:r>
              <a:rPr lang="hu-H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AR, VR</a:t>
            </a:r>
          </a:p>
          <a:p>
            <a:r>
              <a:rPr lang="hu-H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emberek érzékelik és kapcsolatba lépnek a </a:t>
            </a:r>
            <a:r>
              <a:rPr lang="hu-HU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digitalis</a:t>
            </a:r>
            <a:r>
              <a:rPr lang="hu-H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világgal, a határok elmosódnak a való és virtuális valóság között (turisztika, művészet, okos város programok)</a:t>
            </a:r>
          </a:p>
          <a:p>
            <a:r>
              <a:rPr lang="hu-H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 trend: </a:t>
            </a:r>
            <a:r>
              <a:rPr lang="hu-HU" sz="1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Event-drived</a:t>
            </a:r>
            <a:r>
              <a:rPr lang="hu-HU" sz="1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esemény-vezérelt rendszerek</a:t>
            </a:r>
            <a:r>
              <a:rPr lang="hu-HU" sz="16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hu-H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IoT</a:t>
            </a:r>
            <a:r>
              <a:rPr lang="hu-H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és más technológiák detektálják és gyorsan képesek analizálni a jelzéseket</a:t>
            </a:r>
          </a:p>
          <a:p>
            <a:r>
              <a:rPr lang="hu-HU" sz="1600" b="1" dirty="0">
                <a:solidFill>
                  <a:srgbClr val="E2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 Folyamatos kockázatkezelés és biztonságnövelés</a:t>
            </a:r>
          </a:p>
          <a:p>
            <a:r>
              <a:rPr lang="hu-H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hu-HU" sz="1600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security</a:t>
            </a:r>
            <a:r>
              <a:rPr lang="hu-H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környezet beépítése fontos elem a </a:t>
            </a:r>
            <a:r>
              <a:rPr lang="hu-HU" sz="16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fake</a:t>
            </a:r>
            <a:r>
              <a:rPr lang="hu-HU" sz="16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i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news</a:t>
            </a:r>
            <a:r>
              <a:rPr lang="hu-HU" sz="16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és más fals információk vagy fenyegetések ellensúlyozására</a:t>
            </a:r>
          </a:p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endParaRPr lang="hu-HU" sz="1600" dirty="0">
              <a:latin typeface="Arial" panose="020B0604020202020204" pitchFamily="34" charset="0"/>
              <a:ea typeface="Swagger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48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38</a:t>
            </a:fld>
            <a:endParaRPr lang="en-US" dirty="0"/>
          </a:p>
        </p:txBody>
      </p:sp>
      <p:sp>
        <p:nvSpPr>
          <p:cNvPr id="6" name="Szövegdoboz 5"/>
          <p:cNvSpPr txBox="1"/>
          <p:nvPr/>
        </p:nvSpPr>
        <p:spPr>
          <a:xfrm>
            <a:off x="590433" y="4966510"/>
            <a:ext cx="3958046" cy="360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dirty="0" err="1">
                <a:solidFill>
                  <a:srgbClr val="1E3770"/>
                </a:solidFill>
                <a:latin typeface="Calibri" panose="020F0502020204030204" pitchFamily="34" charset="0"/>
                <a:ea typeface="Swagger" pitchFamily="2" charset="0"/>
              </a:rPr>
              <a:t>Horvath.zoltanne</a:t>
            </a:r>
            <a:r>
              <a:rPr lang="hu-HU" sz="1800" dirty="0">
                <a:solidFill>
                  <a:srgbClr val="1E3770"/>
                </a:solidFill>
                <a:latin typeface="Calibri" panose="020F0502020204030204" pitchFamily="34" charset="0"/>
                <a:ea typeface="Swagger" pitchFamily="2" charset="0"/>
              </a:rPr>
              <a:t>@</a:t>
            </a:r>
            <a:r>
              <a:rPr lang="hu-HU" sz="1800" dirty="0" err="1">
                <a:solidFill>
                  <a:srgbClr val="1E3770"/>
                </a:solidFill>
                <a:latin typeface="Calibri" panose="020F0502020204030204" pitchFamily="34" charset="0"/>
                <a:ea typeface="Swagger" pitchFamily="2" charset="0"/>
              </a:rPr>
              <a:t>partner.t-systems.hu</a:t>
            </a:r>
            <a:endParaRPr lang="hu-HU" sz="1800" dirty="0">
              <a:solidFill>
                <a:srgbClr val="1E3770"/>
              </a:solidFill>
              <a:latin typeface="Calibri" panose="020F0502020204030204" pitchFamily="34" charset="0"/>
              <a:ea typeface="Swagger" pitchFamily="2" charset="0"/>
            </a:endParaRPr>
          </a:p>
        </p:txBody>
      </p:sp>
      <p:sp>
        <p:nvSpPr>
          <p:cNvPr id="11" name="Felhő 10"/>
          <p:cNvSpPr/>
          <p:nvPr/>
        </p:nvSpPr>
        <p:spPr bwMode="gray">
          <a:xfrm rot="2246050">
            <a:off x="6175882" y="234499"/>
            <a:ext cx="2481836" cy="2471320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  <a:ln w="1905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108000" tIns="108000" rIns="108000" bIns="108000" rtlCol="0" anchor="ctr" anchorCtr="0">
            <a:spAutoFit/>
          </a:bodyPr>
          <a:lstStyle/>
          <a:p>
            <a:pPr algn="ctr" defTabSz="457293" fontAlgn="base">
              <a:lnSpc>
                <a:spcPct val="90000"/>
              </a:lnSpc>
              <a:buClr>
                <a:srgbClr val="E20074"/>
              </a:buClr>
              <a:buSzPct val="75000"/>
            </a:pPr>
            <a:endParaRPr lang="hu-HU" sz="1800" dirty="0">
              <a:latin typeface="Tele-GroteskNor" pitchFamily="2" charset="0"/>
              <a:cs typeface="Arial Unicode MS" panose="020B0604020202020204" pitchFamily="34" charset="-128"/>
            </a:endParaRPr>
          </a:p>
        </p:txBody>
      </p:sp>
      <p:pic>
        <p:nvPicPr>
          <p:cNvPr id="22" name="Kép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83" y="382926"/>
            <a:ext cx="4542792" cy="3246204"/>
          </a:xfrm>
          <a:prstGeom prst="rect">
            <a:avLst/>
          </a:prstGeom>
        </p:spPr>
      </p:pic>
      <p:pic>
        <p:nvPicPr>
          <p:cNvPr id="18" name="Kép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760" y="687755"/>
            <a:ext cx="1198077" cy="1318273"/>
          </a:xfrm>
          <a:prstGeom prst="rect">
            <a:avLst/>
          </a:prstGeom>
        </p:spPr>
      </p:pic>
      <p:sp>
        <p:nvSpPr>
          <p:cNvPr id="8" name="Szövegdoboz 7"/>
          <p:cNvSpPr txBox="1"/>
          <p:nvPr/>
        </p:nvSpPr>
        <p:spPr>
          <a:xfrm>
            <a:off x="590433" y="4476000"/>
            <a:ext cx="4052819" cy="490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800" dirty="0">
                <a:solidFill>
                  <a:schemeClr val="tx2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Köszönöm a figyelmet!</a:t>
            </a:r>
          </a:p>
        </p:txBody>
      </p:sp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102" y="3629130"/>
            <a:ext cx="3775064" cy="2519331"/>
          </a:xfrm>
          <a:prstGeom prst="rect">
            <a:avLst/>
          </a:prstGeom>
        </p:spPr>
      </p:pic>
      <p:sp>
        <p:nvSpPr>
          <p:cNvPr id="10" name="Szövegdoboz 9"/>
          <p:cNvSpPr txBox="1"/>
          <p:nvPr/>
        </p:nvSpPr>
        <p:spPr>
          <a:xfrm>
            <a:off x="5606366" y="3246728"/>
            <a:ext cx="3960523" cy="371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A jövő a könyvtárban van!</a:t>
            </a: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653" y="6414895"/>
            <a:ext cx="2648717" cy="9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48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62962" y="211625"/>
            <a:ext cx="9504233" cy="869030"/>
          </a:xfrm>
        </p:spPr>
        <p:txBody>
          <a:bodyPr/>
          <a:lstStyle/>
          <a:p>
            <a:pPr algn="ctr"/>
            <a:r>
              <a:rPr lang="hu-HU" altLang="hu-HU" sz="2800" dirty="0">
                <a:latin typeface="Arial" panose="020B0604020202020204" pitchFamily="34" charset="0"/>
                <a:cs typeface="Arial" panose="020B0604020202020204" pitchFamily="34" charset="0"/>
              </a:rPr>
              <a:t>Minden ma használatos technológiát felvált egy másik a közeljövőben</a:t>
            </a: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162963" y="1163782"/>
            <a:ext cx="6225962" cy="6397481"/>
          </a:xfrm>
          <a:solidFill>
            <a:schemeClr val="bg1"/>
          </a:solidFill>
        </p:spPr>
        <p:txBody>
          <a:bodyPr/>
          <a:lstStyle/>
          <a:p>
            <a:pPr marL="283510" indent="-28351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KÜLSŐ KÖRNYEZET</a:t>
            </a:r>
          </a:p>
          <a:p>
            <a:pPr marL="499510" lvl="2" indent="-28351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konvergencia, mobilitás, változékonyság, gyorsulás, növekedés, vizualitás, új technológiák</a:t>
            </a:r>
          </a:p>
          <a:p>
            <a:pPr marL="499510" lvl="2" indent="-28351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digitális hálózati koncentráció, technológiai komplexitás, eszkalálódó követelmények (stagnáló költségvetés!)</a:t>
            </a:r>
          </a:p>
          <a:p>
            <a:pPr marL="499510" lvl="2" indent="-28351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képzés komplex követelményei, mobil technológia</a:t>
            </a:r>
          </a:p>
          <a:p>
            <a:pPr marL="283510" indent="-28351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FELHASZNÁLÓK </a:t>
            </a:r>
          </a:p>
          <a:p>
            <a:pPr marL="499510" lvl="2" indent="-28351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web alapú felületek és útvonalak mellett döntöttek</a:t>
            </a:r>
          </a:p>
          <a:p>
            <a:pPr marL="499510" lvl="2" indent="-28351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szakadékok a generációk használói szemlélete között </a:t>
            </a:r>
          </a:p>
          <a:p>
            <a:pPr marL="283510" indent="-28351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NAGY KÖNYVTÁRI INTÉZMÉNYEK  dominanciája</a:t>
            </a:r>
          </a:p>
          <a:p>
            <a:pPr marL="480720" lvl="2" indent="-283510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Koncentráció</a:t>
            </a: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: a szolgáltatások mérete és komplexitása nehezen követhető a kisebb vállalkozások számára</a:t>
            </a:r>
          </a:p>
          <a:p>
            <a:pPr marL="480720" lvl="2" indent="-283510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Kooperatív felhő rendszerek </a:t>
            </a: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bérleti igénybevétele</a:t>
            </a:r>
          </a:p>
          <a:p>
            <a:pPr marL="480720" lvl="2" indent="-28351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OCLC </a:t>
            </a: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72 000 könyvtári kapcsolat, 2,2 milliárd rekord     a </a:t>
            </a:r>
            <a:r>
              <a:rPr lang="hu-HU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WorldCat-ben</a:t>
            </a: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több száz </a:t>
            </a:r>
            <a:r>
              <a:rPr lang="en-US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WorldShare</a:t>
            </a:r>
            <a:r>
              <a:rPr lang="en-US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Management Services</a:t>
            </a: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implementáció, LC kooperációk, stb.</a:t>
            </a:r>
            <a:endParaRPr lang="hu-H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3510" indent="-283510">
              <a:buFont typeface="Arial" panose="020B0604020202020204" pitchFamily="34" charset="0"/>
              <a:buChar char="•"/>
            </a:pPr>
            <a:r>
              <a:rPr lang="hu-H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NEMZETI, REGIONÁLIS, LOKÁLIS - stratégiák</a:t>
            </a:r>
            <a:endParaRPr lang="hu-H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7210" lvl="2" indent="0">
              <a:buNone/>
            </a:pPr>
            <a:endParaRPr lang="hu-HU" dirty="0">
              <a:solidFill>
                <a:srgbClr val="1E37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zövegdoboz 4"/>
          <p:cNvSpPr txBox="1"/>
          <p:nvPr/>
        </p:nvSpPr>
        <p:spPr>
          <a:xfrm>
            <a:off x="6602681" y="1080655"/>
            <a:ext cx="3384467" cy="6228234"/>
          </a:xfrm>
          <a:prstGeom prst="rect">
            <a:avLst/>
          </a:prstGeom>
          <a:solidFill>
            <a:srgbClr val="1E3770"/>
          </a:solidFill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r>
              <a:rPr lang="hu-H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új technológia megértése </a:t>
            </a:r>
          </a:p>
          <a:p>
            <a:r>
              <a:rPr lang="hu-H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r>
              <a:rPr lang="hu-H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hu-H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metadata</a:t>
            </a:r>
            <a:r>
              <a:rPr lang="hu-H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hu-H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repositories</a:t>
            </a:r>
            <a:r>
              <a:rPr lang="hu-H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hu-H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semantic</a:t>
            </a:r>
            <a:r>
              <a:rPr lang="hu-H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web (szabványok, leírási sémák, linked </a:t>
            </a:r>
            <a:r>
              <a:rPr lang="hu-H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r>
              <a:rPr lang="hu-H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</a:t>
            </a:r>
            <a:r>
              <a:rPr lang="hu-H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ontológiák, stb.)</a:t>
            </a:r>
          </a:p>
          <a:p>
            <a:endParaRPr lang="hu-H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Nemzeti, regionális és lokális rendszerek együttműködése</a:t>
            </a:r>
          </a:p>
          <a:p>
            <a:endParaRPr lang="hu-H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Keresés és </a:t>
            </a:r>
            <a:r>
              <a:rPr lang="hu-HU" sz="1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discovery</a:t>
            </a:r>
            <a:endParaRPr lang="hu-H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megérteni a kultúra és tudomány jelenségeit, analizálni és értelmezni az eredményeket, megtervezni a </a:t>
            </a:r>
            <a:r>
              <a:rPr lang="hu-H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discovery</a:t>
            </a:r>
            <a:r>
              <a:rPr lang="hu-H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környezetet, érteni, mit keres a használó</a:t>
            </a:r>
          </a:p>
          <a:p>
            <a:endParaRPr lang="hu-H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Szakmai és tárgyismeret, helyi ismeretek</a:t>
            </a:r>
          </a:p>
          <a:p>
            <a:endParaRPr lang="hu-HU" sz="1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Általános képességek, </a:t>
            </a:r>
            <a:r>
              <a:rPr lang="hu-HU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interperszonális kapcsolatok képessége, szóban és írásban, life-</a:t>
            </a:r>
            <a:r>
              <a:rPr lang="hu-HU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  <a:endParaRPr lang="hu-H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hu-HU" sz="1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hu-HU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 szemlélet</a:t>
            </a:r>
            <a:endParaRPr lang="hu-HU" sz="1600" b="1" dirty="0">
              <a:solidFill>
                <a:schemeClr val="bg1"/>
              </a:solidFill>
              <a:latin typeface="Arial" panose="020B0604020202020204" pitchFamily="34" charset="0"/>
              <a:ea typeface="Swagger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453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Aft>
                  <a:spcPct val="0"/>
                </a:spcAft>
              </a:pPr>
              <a:t>5</a:t>
            </a:fld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478652" y="1297286"/>
            <a:ext cx="9478118" cy="923330"/>
          </a:xfrm>
          <a:prstGeom prst="rect">
            <a:avLst/>
          </a:prstGeom>
          <a:solidFill>
            <a:srgbClr val="E5F1F5"/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266700" indent="-266700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Könyvtárakban </a:t>
            </a: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olyan innovációt érdemes szorgalmazni, </a:t>
            </a:r>
          </a:p>
          <a:p>
            <a:pPr marL="625475" lvl="1" indent="-358775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amelynek eredményeként több információt,</a:t>
            </a:r>
          </a:p>
          <a:p>
            <a:pPr marL="625475" lvl="1" indent="-358775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több embernek tudunk szolgáltatni, jobb elérhetőséggel</a:t>
            </a:r>
          </a:p>
        </p:txBody>
      </p:sp>
      <p:pic>
        <p:nvPicPr>
          <p:cNvPr id="10" name="Picture 6" descr="KÃ©ptalÃ¡lat a kÃ¶vetkezÅre: âegyensÃºlyozÃ¡s kÃ©pekâ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2005" y="2400146"/>
            <a:ext cx="3044765" cy="208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360364" y="4625289"/>
            <a:ext cx="920652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1800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szemantikus web </a:t>
            </a: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lényeges állomás a mesterséges intelligencia fejlődésében</a:t>
            </a:r>
          </a:p>
          <a:p>
            <a:pPr marL="531813" lvl="1" indent="-265113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adatok és információk jelentéstani és logikai feltárására kidolgozott módszerek az információs hálóstruktúrákkal a teljes szövegű gépesített feldolgozás és szövegelemzés fejlődésének irányába mutatnak. </a:t>
            </a:r>
          </a:p>
          <a:p>
            <a:pPr marL="531813" lvl="1" indent="-265113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mesterséges intelligencia kialakulásának kezdetei az agyi neuronok működésére vonatkozó ismeretekre épültek, amely a hálóstruktúrák és a tanulási folyamatok mesterséges modellezésében is megjelenik.</a:t>
            </a:r>
            <a:b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1800" dirty="0">
              <a:solidFill>
                <a:srgbClr val="1E37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31813" indent="-265113">
              <a:buFont typeface="Arial" panose="020B0604020202020204" pitchFamily="34" charset="0"/>
              <a:buChar char="•"/>
            </a:pPr>
            <a:endParaRPr lang="hu-HU" sz="1800" dirty="0">
              <a:solidFill>
                <a:srgbClr val="1E37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440753" y="2364941"/>
            <a:ext cx="6471252" cy="2011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8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„</a:t>
            </a:r>
            <a:r>
              <a:rPr lang="hu-HU" sz="1800" i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szemantikus web-en…</a:t>
            </a:r>
          </a:p>
          <a:p>
            <a:pPr marL="531813" lvl="1" indent="-265113">
              <a:buFont typeface="Arial" panose="020B0604020202020204" pitchFamily="34" charset="0"/>
              <a:buChar char="•"/>
            </a:pPr>
            <a:r>
              <a:rPr lang="hu-HU" sz="1800" i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információforrások olyan egységes ontológianyelven vannak leírva, amely a lehető legközelebb áll az ember tudásreprezentációs és következtetési képességeihez.”</a:t>
            </a:r>
          </a:p>
          <a:p>
            <a:pPr marL="531813" lvl="1" indent="-265113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szemantikus (értelmezési) környezet megteremtése és működtetése egyre növekvő mértékű, hatékony gépi feldolgozást valósít meg </a:t>
            </a:r>
            <a:r>
              <a:rPr lang="hu-H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(interjú </a:t>
            </a:r>
            <a:r>
              <a:rPr lang="hu-HU" sz="1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Krauth</a:t>
            </a:r>
            <a:r>
              <a:rPr lang="hu-HU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Péterrel)</a:t>
            </a:r>
            <a:endParaRPr lang="hu-HU" sz="1800" dirty="0">
              <a:solidFill>
                <a:srgbClr val="FF0000"/>
              </a:solidFill>
              <a:latin typeface="Arial" panose="020B0604020202020204" pitchFamily="34" charset="0"/>
              <a:ea typeface="Swagger" pitchFamily="2" charset="0"/>
              <a:cs typeface="Arial" panose="020B0604020202020204" pitchFamily="34" charset="0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60363" y="254643"/>
            <a:ext cx="9206526" cy="938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algn="ctr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2800" dirty="0">
                <a:solidFill>
                  <a:schemeClr val="tx2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Könyvtári innováció - szemantikus és intelligens rendszerek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8449" y="6497002"/>
            <a:ext cx="2648717" cy="9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01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5338" y="174272"/>
            <a:ext cx="9364663" cy="588082"/>
          </a:xfrm>
        </p:spPr>
        <p:txBody>
          <a:bodyPr/>
          <a:lstStyle/>
          <a:p>
            <a:pPr algn="ctr"/>
            <a:r>
              <a:rPr lang="hu-HU" sz="2800" dirty="0">
                <a:solidFill>
                  <a:srgbClr val="E200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géppel értelmezhető könyvtári adatoktól a mesterséges intelligenciáig</a:t>
            </a:r>
            <a:br>
              <a:rPr lang="hu-HU" sz="2800" dirty="0">
                <a:solidFill>
                  <a:srgbClr val="E20074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b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hu-H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14270" y="1148873"/>
            <a:ext cx="9186798" cy="566858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könyvtári számbavétel, elérhetőség és teljesség követelményeihez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digitalizálás korában új eszközök, módszerek szükségesek – transzformáció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értékmérő, hogy intelligens számítógépes programozással hogyan lehet kibővíteni    a könyvtárak áttekintő, értékelő és szolgáltatási tevékenységét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Fontos mesterséges intelligencia eszközök könyvtári szempontból</a:t>
            </a:r>
            <a:endParaRPr lang="hu-HU" dirty="0">
              <a:solidFill>
                <a:srgbClr val="1E37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automatikus szövegfeldolgozás</a:t>
            </a: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gépi értelmezés, elemzés, felismerés és szövegalkotás, gépi fordítás, természetes nyelvi módszerek (NLP)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információforrások „mély” rétegeinek</a:t>
            </a: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kutatása, keresése, értelmezése, öntanuló mechanizmusok beépítése </a:t>
            </a:r>
            <a:r>
              <a:rPr lang="hu-HU" b="1" i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hu-HU" b="1" i="1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deep</a:t>
            </a:r>
            <a:r>
              <a:rPr lang="hu-HU" b="1" i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irányzatok)</a:t>
            </a:r>
          </a:p>
          <a:p>
            <a:pPr marL="501750" lvl="2" indent="-285750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szakértői tudásbázisokkal összefüggő automatizált folyamatok</a:t>
            </a:r>
          </a:p>
          <a:p>
            <a:pPr marL="717750" lvl="3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beszerzéstől kezdve a katalogizáláson át a szolgáltatásokig: az elsajátítást és alkalmazást támogató számítógépes képszerkesztő, animációs, </a:t>
            </a:r>
            <a:r>
              <a:rPr lang="hu-HU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augmented</a:t>
            </a: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reality</a:t>
            </a: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és </a:t>
            </a:r>
            <a:r>
              <a:rPr lang="hu-HU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workflow</a:t>
            </a: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eszközök beépítésével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Automatikus tranzakciók</a:t>
            </a: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korábbi manuálisan végzett folyamatokban, információk, vizsgálatok, eredmények, eszközök, megoldások automatikus értelmezésén alapuló elemzési és következtetési eszközök használata;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Külső megoldások adaptációi </a:t>
            </a: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saját feladatokra, stb</a:t>
            </a:r>
            <a:r>
              <a:rPr lang="hu-HU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hu-HU" dirty="0">
              <a:solidFill>
                <a:srgbClr val="1E37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>
              <a:solidFill>
                <a:srgbClr val="1E3770"/>
              </a:solidFill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6</a:t>
            </a:fld>
            <a:endParaRPr lang="en-US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216" y="6334348"/>
            <a:ext cx="2648717" cy="966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82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55600" y="174272"/>
            <a:ext cx="9618394" cy="588082"/>
          </a:xfrm>
        </p:spPr>
        <p:txBody>
          <a:bodyPr/>
          <a:lstStyle/>
          <a:p>
            <a:pPr algn="ct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Az emberi intelligencia mesterséges szimulálása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79426" y="798924"/>
            <a:ext cx="9570741" cy="2315587"/>
          </a:xfrm>
          <a:solidFill>
            <a:schemeClr val="bg1"/>
          </a:solidFill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mesterséges intelligencia digitális technológiai eszközkészlet</a:t>
            </a:r>
          </a:p>
          <a:p>
            <a:pPr marL="774900" lvl="3" indent="-3429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szimulálja az emberi intelligencia működését</a:t>
            </a:r>
          </a:p>
          <a:p>
            <a:pPr marL="774900" lvl="3" indent="-3429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képessé teszi az eszközöket magas szintű és komplex kérdések önálló megoldására gépi programozás alapján</a:t>
            </a:r>
          </a:p>
          <a:p>
            <a:pPr marL="990900" lvl="4" indent="-3429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Része: tudásreprezentáció (leírás, adatbázisok) – amelyek kifejezik és leírják az intelligens viselkedést;</a:t>
            </a:r>
          </a:p>
          <a:p>
            <a:pPr marL="990900" lvl="4" indent="-3429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programozott manipulációs eljárások és folyamatszabályozás, emberi probléma megoldási folyamat utánzása. Tóth M.3.)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dirty="0">
              <a:solidFill>
                <a:srgbClr val="1E37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dirty="0">
              <a:solidFill>
                <a:srgbClr val="1E37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z="1800" smtClean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Aft>
                  <a:spcPct val="0"/>
                </a:spcAft>
              </a:pPr>
              <a:t>7</a:t>
            </a:fld>
            <a:endParaRPr lang="en-US" sz="1800" dirty="0">
              <a:solidFill>
                <a:srgbClr val="1E37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62" y="2994104"/>
            <a:ext cx="1786476" cy="1756818"/>
          </a:xfrm>
          <a:prstGeom prst="rect">
            <a:avLst/>
          </a:prstGeom>
        </p:spPr>
      </p:pic>
      <p:sp>
        <p:nvSpPr>
          <p:cNvPr id="11" name="Tartalom helye 2"/>
          <p:cNvSpPr txBox="1">
            <a:spLocks/>
          </p:cNvSpPr>
          <p:nvPr/>
        </p:nvSpPr>
        <p:spPr bwMode="gray">
          <a:xfrm>
            <a:off x="355600" y="4269878"/>
            <a:ext cx="7648369" cy="9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576226" rtl="0" eaLnBrk="1" fontAlgn="base" hangingPunct="1">
              <a:lnSpc>
                <a:spcPct val="104000"/>
              </a:lnSpc>
              <a:spcBef>
                <a:spcPts val="12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1800" kern="1200">
                <a:solidFill>
                  <a:schemeClr val="tx1"/>
                </a:solidFill>
                <a:latin typeface="Tele-GroteskFet" pitchFamily="2" charset="0"/>
                <a:ea typeface="+mn-ea"/>
                <a:cs typeface="+mn-cs"/>
              </a:defRPr>
            </a:lvl1pPr>
            <a:lvl2pPr marL="1588" algn="l" defTabSz="576226" rtl="0" eaLnBrk="1" fontAlgn="base" hangingPunct="1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576226" rtl="0" eaLnBrk="1" fontAlgn="base" hangingPunct="1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 2" panose="05020102010507070707" pitchFamily="18" charset="2"/>
              <a:buChar char="¡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5886" algn="l" defTabSz="576226" rtl="0" eaLnBrk="1" fontAlgn="base" hangingPunct="1">
              <a:lnSpc>
                <a:spcPct val="104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576226" rtl="0" eaLnBrk="1" fontAlgn="base" hangingPunct="1">
              <a:lnSpc>
                <a:spcPct val="104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40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09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80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51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Könyvtárakban </a:t>
            </a:r>
          </a:p>
          <a:p>
            <a:pPr marL="558900" lvl="2" indent="-342900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szakterületen jellemző </a:t>
            </a: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emberi funkciók gépi programozása a könyvtári működési folyamatok logikája szerint</a:t>
            </a:r>
          </a:p>
          <a:p>
            <a:pPr lvl="2" indent="0">
              <a:buNone/>
            </a:pPr>
            <a:endParaRPr lang="hu-HU" dirty="0">
              <a:solidFill>
                <a:srgbClr val="1E37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dirty="0">
              <a:solidFill>
                <a:srgbClr val="1E37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b="1" dirty="0">
              <a:solidFill>
                <a:srgbClr val="1E37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zövegdoboz 11"/>
          <p:cNvSpPr txBox="1"/>
          <p:nvPr/>
        </p:nvSpPr>
        <p:spPr>
          <a:xfrm>
            <a:off x="1135913" y="3383147"/>
            <a:ext cx="5622186" cy="66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lvl="1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b="1" dirty="0">
                <a:solidFill>
                  <a:srgbClr val="1E3770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Emberi </a:t>
            </a: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intelligencia mélyebb megismerése</a:t>
            </a:r>
          </a:p>
          <a:p>
            <a:pPr lvl="1"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dirty="0">
                <a:solidFill>
                  <a:srgbClr val="1E3770"/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Magasabb szintű programozás és felhasználás </a:t>
            </a:r>
          </a:p>
        </p:txBody>
      </p:sp>
      <p:sp>
        <p:nvSpPr>
          <p:cNvPr id="5" name="Szalagnyíl jobbra 4"/>
          <p:cNvSpPr/>
          <p:nvPr/>
        </p:nvSpPr>
        <p:spPr bwMode="gray">
          <a:xfrm>
            <a:off x="533065" y="3486584"/>
            <a:ext cx="998852" cy="499997"/>
          </a:xfrm>
          <a:prstGeom prst="curvedRightArrow">
            <a:avLst/>
          </a:prstGeom>
          <a:solidFill>
            <a:schemeClr val="bg1"/>
          </a:solidFill>
          <a:ln w="1905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108000" tIns="108000" rIns="108000" bIns="108000" rtlCol="0" anchor="ctr" anchorCtr="0">
            <a:spAutoFit/>
          </a:bodyPr>
          <a:lstStyle/>
          <a:p>
            <a:pPr algn="ctr" defTabSz="457293" fontAlgn="base">
              <a:lnSpc>
                <a:spcPct val="90000"/>
              </a:lnSpc>
              <a:buClr>
                <a:srgbClr val="E20074"/>
              </a:buClr>
              <a:buSzPct val="75000"/>
            </a:pPr>
            <a:endParaRPr lang="hu-HU" sz="1800" dirty="0">
              <a:solidFill>
                <a:srgbClr val="1E37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Szalagnyíl balra 5"/>
          <p:cNvSpPr/>
          <p:nvPr/>
        </p:nvSpPr>
        <p:spPr bwMode="gray">
          <a:xfrm>
            <a:off x="6758099" y="3519173"/>
            <a:ext cx="981227" cy="467408"/>
          </a:xfrm>
          <a:prstGeom prst="curvedLeftArrow">
            <a:avLst/>
          </a:prstGeom>
          <a:solidFill>
            <a:schemeClr val="bg1"/>
          </a:solidFill>
          <a:ln w="1905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108000" tIns="108000" rIns="108000" bIns="108000" rtlCol="0" anchor="ctr" anchorCtr="0">
            <a:spAutoFit/>
          </a:bodyPr>
          <a:lstStyle/>
          <a:p>
            <a:pPr algn="ctr" defTabSz="457293" fontAlgn="base">
              <a:lnSpc>
                <a:spcPct val="90000"/>
              </a:lnSpc>
              <a:buClr>
                <a:srgbClr val="E20074"/>
              </a:buClr>
              <a:buSzPct val="75000"/>
            </a:pPr>
            <a:endParaRPr lang="hu-HU" sz="1800" dirty="0">
              <a:solidFill>
                <a:srgbClr val="1E37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artalom helye 2">
            <a:extLst>
              <a:ext uri="{FF2B5EF4-FFF2-40B4-BE49-F238E27FC236}">
                <a16:creationId xmlns:a16="http://schemas.microsoft.com/office/drawing/2014/main" id="{2F53B908-50D8-1A48-BFCA-363FD33E2A61}"/>
              </a:ext>
            </a:extLst>
          </p:cNvPr>
          <p:cNvSpPr txBox="1">
            <a:spLocks/>
          </p:cNvSpPr>
          <p:nvPr/>
        </p:nvSpPr>
        <p:spPr bwMode="gray">
          <a:xfrm>
            <a:off x="355600" y="5254727"/>
            <a:ext cx="8527143" cy="23155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576226" rtl="0" eaLnBrk="1" fontAlgn="base" hangingPunct="1">
              <a:lnSpc>
                <a:spcPct val="104000"/>
              </a:lnSpc>
              <a:spcBef>
                <a:spcPts val="12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1800" kern="1200">
                <a:solidFill>
                  <a:schemeClr val="tx1"/>
                </a:solidFill>
                <a:latin typeface="Tele-GroteskFet" pitchFamily="2" charset="0"/>
                <a:ea typeface="+mn-ea"/>
                <a:cs typeface="+mn-cs"/>
              </a:defRPr>
            </a:lvl1pPr>
            <a:lvl2pPr marL="1588" algn="l" defTabSz="576226" rtl="0" eaLnBrk="1" fontAlgn="base" hangingPunct="1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576226" rtl="0" eaLnBrk="1" fontAlgn="base" hangingPunct="1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 2" panose="05020102010507070707" pitchFamily="18" charset="2"/>
              <a:buChar char="¡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5886" algn="l" defTabSz="576226" rtl="0" eaLnBrk="1" fontAlgn="base" hangingPunct="1">
              <a:lnSpc>
                <a:spcPct val="104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576226" rtl="0" eaLnBrk="1" fontAlgn="base" hangingPunct="1">
              <a:lnSpc>
                <a:spcPct val="104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40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09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80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51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E20074"/>
              </a:buClr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Alapvető könyvtári és tudományos értelmezések, szakértői rendszerek</a:t>
            </a:r>
          </a:p>
          <a:p>
            <a:pPr marL="558900" lvl="2" indent="-34290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hagyományos szolgáltatások programozott folyamatai (katalogizálás, tartalmi feldolgozás, szövegelemzés, referencia szolgáltatás, stb.)</a:t>
            </a:r>
            <a:endParaRPr lang="hu-HU" b="1" dirty="0">
              <a:solidFill>
                <a:srgbClr val="1E377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E20074"/>
              </a:buClr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Önálló és </a:t>
            </a:r>
            <a:r>
              <a:rPr lang="hu-HU" b="1" i="1" dirty="0" err="1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embedded</a:t>
            </a:r>
            <a:r>
              <a:rPr lang="hu-HU" b="1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számítógépes programok, </a:t>
            </a:r>
            <a:r>
              <a:rPr lang="hu-HU" dirty="0">
                <a:solidFill>
                  <a:srgbClr val="1E377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amelyek szimulálják, kifejezik, vagy (részben) felváltják, kiegészítik a könyvtáros intelligens viselkedését</a:t>
            </a:r>
          </a:p>
        </p:txBody>
      </p:sp>
    </p:spTree>
    <p:extLst>
      <p:ext uri="{BB962C8B-B14F-4D97-AF65-F5344CB8AC3E}">
        <p14:creationId xmlns:p14="http://schemas.microsoft.com/office/powerpoint/2010/main" val="324784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3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4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250" autoRev="1" fill="remov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8" dur="250" autoRev="1" fill="remov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9" dur="250" autoRev="1" fill="remov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autoRev="1" fill="remov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250" autoRev="1" fill="remove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250" autoRev="1" fill="remove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250" autoRev="1" fill="remove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50" autoRev="1" fill="remove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50" autoRev="1" fill="remove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50" autoRev="1" fill="remove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autoRev="1" fill="remove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50" autoRev="1" fill="remove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2" dur="250" autoRev="1" fill="remove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250" autoRev="1" fill="remove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autoRev="1" fill="remove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250" autoRev="1" fill="remove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9" dur="250" autoRev="1" fill="remove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0" dur="250" autoRev="1" fill="remove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autoRev="1" fill="remove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14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mtClean="0"/>
              <a:pPr fontAlgn="base">
                <a:spcAft>
                  <a:spcPct val="0"/>
                </a:spcAft>
              </a:pPr>
              <a:t>8</a:t>
            </a:fld>
            <a:endParaRPr lang="en-US" dirty="0"/>
          </a:p>
        </p:txBody>
      </p:sp>
      <p:sp>
        <p:nvSpPr>
          <p:cNvPr id="6" name="Cím 2">
            <a:extLst>
              <a:ext uri="{FF2B5EF4-FFF2-40B4-BE49-F238E27FC236}">
                <a16:creationId xmlns:a16="http://schemas.microsoft.com/office/drawing/2014/main" id="{F175A042-DD64-B949-AE88-DDA8F4301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641" y="847250"/>
            <a:ext cx="8718397" cy="5470421"/>
          </a:xfrm>
        </p:spPr>
        <p:txBody>
          <a:bodyPr/>
          <a:lstStyle/>
          <a:p>
            <a:pPr algn="ctr"/>
            <a:r>
              <a:rPr lang="hu-HU" sz="2800" b="1" dirty="0">
                <a:latin typeface="Arial" panose="020B0604020202020204" pitchFamily="34" charset="0"/>
                <a:cs typeface="Arial" panose="020B0604020202020204" pitchFamily="34" charset="0"/>
              </a:rPr>
              <a:t>A szemantikus web</a:t>
            </a:r>
            <a:r>
              <a:rPr lang="hu-HU" sz="1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800" b="1" dirty="0">
                <a:latin typeface="Arial" panose="020B0604020202020204" pitchFamily="34" charset="0"/>
                <a:cs typeface="Arial" panose="020B0604020202020204" pitchFamily="34" charset="0"/>
              </a:rPr>
              <a:t>az adatok és információk gépi értelmezésével  megalapozza a mesterséges intelligencia fejlődését</a:t>
            </a:r>
            <a:br>
              <a:rPr lang="hu-HU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800" b="1" dirty="0">
                <a:latin typeface="Arial" panose="020B0604020202020204" pitchFamily="34" charset="0"/>
                <a:cs typeface="Arial" panose="020B0604020202020204" pitchFamily="34" charset="0"/>
              </a:rPr>
              <a:t>A mesterséges intelligencia </a:t>
            </a:r>
            <a:br>
              <a:rPr lang="hu-HU" sz="1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működési sémája az agyi neuronokra vezethető vissza, amely a hálóstruktúrák és a tanulási folyamatok mesterséges modellezésében is megjelenik</a:t>
            </a:r>
            <a:b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Sem az intelligenciának, sem a mesterséges intelligenciának nincs általánosan elfogadott meghatározása</a:t>
            </a:r>
            <a:b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Fejlődését az emberi gondolkodás és emberi cselekvés szimulálásához kötik</a:t>
            </a:r>
            <a:b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Értékelése az emberi gondolkodás műveleteinek minősége,  a  racionális gondolkodás és cselekvés képessége vizsgálata alapján történik</a:t>
            </a:r>
            <a:b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Legfontosabb könyvtári vonatkozása a tudásközvetítéshez szükséges beszéd- és szövegfelismerés, az önálló tanulás képessége, a szövegek automatikus elemzése, a szövegek rejtett hálózatának feltárása („</a:t>
            </a:r>
            <a:r>
              <a:rPr lang="hu-HU" sz="1800" dirty="0" err="1">
                <a:latin typeface="Arial" panose="020B0604020202020204" pitchFamily="34" charset="0"/>
                <a:cs typeface="Arial" panose="020B0604020202020204" pitchFamily="34" charset="0"/>
              </a:rPr>
              <a:t>deep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hu-HU" sz="1800" dirty="0" err="1">
                <a:latin typeface="Arial" panose="020B0604020202020204" pitchFamily="34" charset="0"/>
                <a:cs typeface="Arial" panose="020B0604020202020204" pitchFamily="34" charset="0"/>
              </a:rPr>
              <a:t>learning</a:t>
            </a:r>
            <a:r>
              <a:rPr lang="hu-HU" sz="1800" dirty="0">
                <a:latin typeface="Arial" panose="020B0604020202020204" pitchFamily="34" charset="0"/>
                <a:cs typeface="Arial" panose="020B0604020202020204" pitchFamily="34" charset="0"/>
              </a:rPr>
              <a:t>, web, stb.), a korábbi módszerekkel nem feltárható rejtett információs rétegek elérhetősége </a:t>
            </a:r>
          </a:p>
        </p:txBody>
      </p:sp>
    </p:spTree>
    <p:extLst>
      <p:ext uri="{BB962C8B-B14F-4D97-AF65-F5344CB8AC3E}">
        <p14:creationId xmlns:p14="http://schemas.microsoft.com/office/powerpoint/2010/main" val="268894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60000" y="294041"/>
            <a:ext cx="9524011" cy="588082"/>
          </a:xfrm>
        </p:spPr>
        <p:txBody>
          <a:bodyPr/>
          <a:lstStyle/>
          <a:p>
            <a:pPr algn="ctr"/>
            <a:r>
              <a:rPr lang="hu-HU" sz="2800" dirty="0">
                <a:latin typeface="Arial" panose="020B0604020202020204" pitchFamily="34" charset="0"/>
                <a:cs typeface="Arial" panose="020B0604020202020204" pitchFamily="34" charset="0"/>
              </a:rPr>
              <a:t>A mesterséges intelligencia - digitális eszközkészlet</a:t>
            </a: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215382" y="999996"/>
            <a:ext cx="4024109" cy="2259597"/>
          </a:xfrm>
          <a:ln>
            <a:noFill/>
          </a:ln>
        </p:spPr>
        <p:txBody>
          <a:bodyPr/>
          <a:lstStyle/>
          <a:p>
            <a:pPr marL="96838"/>
            <a:r>
              <a:rPr lang="hu-HU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Intelligens szoftverrel szimulálják az intelligencia néhány vagy több komponensét</a:t>
            </a:r>
            <a:endParaRPr lang="hu-HU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73050" lvl="3" indent="-176213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Bonyolult feladatok számítógépes megoldása, </a:t>
            </a:r>
          </a:p>
          <a:p>
            <a:pPr marL="273050" lvl="3" indent="-176213">
              <a:buFont typeface="Arial" panose="020B0604020202020204" pitchFamily="34" charset="0"/>
              <a:buChar char="•"/>
            </a:pPr>
            <a:r>
              <a:rPr lang="hu-HU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embertől is kellő szakértelmet, kreativitást és intuíciót kíván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5393634" y="999996"/>
            <a:ext cx="4562734" cy="257231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Folyamatos tanulás ember és gép között, a fejlődő technológia új megoldásokat követel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Kölcsönhatás: 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Emberi 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intelligencia  mélyebb megismerése, magasabb szintű programozás és felhasználás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IA -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Intelligence</a:t>
            </a: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 </a:t>
            </a:r>
            <a:r>
              <a:rPr lang="hu-HU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augmented</a:t>
            </a:r>
            <a:r>
              <a:rPr lang="hu-H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Swagger" pitchFamily="2" charset="0"/>
                <a:cs typeface="Arial" panose="020B0604020202020204" pitchFamily="34" charset="0"/>
              </a:rPr>
              <a:t>: emberi intelligencia fejlesztése a helyettesítése vagy kiváltása helyett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hu-HU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</a:pPr>
            <a:fld id="{31ED8236-F742-4994-B025-3D78EEC04644}" type="slidenum">
              <a:rPr 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Aft>
                  <a:spcPct val="0"/>
                </a:spcAft>
              </a:pPr>
              <a:t>9</a:t>
            </a:fld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artalom helye 2"/>
          <p:cNvSpPr txBox="1">
            <a:spLocks/>
          </p:cNvSpPr>
          <p:nvPr/>
        </p:nvSpPr>
        <p:spPr bwMode="gray">
          <a:xfrm>
            <a:off x="215382" y="5856827"/>
            <a:ext cx="4573523" cy="170443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576226" rtl="0" eaLnBrk="1" fontAlgn="base" hangingPunct="1">
              <a:lnSpc>
                <a:spcPct val="104000"/>
              </a:lnSpc>
              <a:spcBef>
                <a:spcPts val="12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1800" kern="1200">
                <a:solidFill>
                  <a:schemeClr val="tx1"/>
                </a:solidFill>
                <a:latin typeface="Tele-GroteskFet" pitchFamily="2" charset="0"/>
                <a:ea typeface="+mn-ea"/>
                <a:cs typeface="+mn-cs"/>
              </a:defRPr>
            </a:lvl1pPr>
            <a:lvl2pPr marL="1588" algn="l" defTabSz="576226" rtl="0" eaLnBrk="1" fontAlgn="base" hangingPunct="1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16000" indent="-216000" algn="l" defTabSz="576226" rtl="0" eaLnBrk="1" fontAlgn="base" hangingPunct="1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 2" panose="05020102010507070707" pitchFamily="18" charset="2"/>
              <a:buChar char="¡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5886" algn="l" defTabSz="576226" rtl="0" eaLnBrk="1" fontAlgn="base" hangingPunct="1">
              <a:lnSpc>
                <a:spcPct val="104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 2" panose="05020102010507070707" pitchFamily="18" charset="2"/>
              <a:buChar char="¡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8000" indent="-216000" algn="l" defTabSz="576226" rtl="0" eaLnBrk="1" fontAlgn="base" hangingPunct="1">
              <a:lnSpc>
                <a:spcPct val="104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 2" panose="05020102010507070707" pitchFamily="18" charset="2"/>
              <a:buChar char="¡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40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09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80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51" indent="-228585" algn="l" defTabSz="457171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6838" lvl="4" indent="0">
              <a:buNone/>
            </a:pPr>
            <a:r>
              <a:rPr lang="hu-HU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Programozott manipulációs eljárások</a:t>
            </a:r>
          </a:p>
          <a:p>
            <a:pPr marL="382588" lvl="4" indent="-285750"/>
            <a:r>
              <a:rPr lang="hu-HU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folyamatszabályozás, emberi probléma megoldási folyamat utánzása, következtetés, jóslás, analízis</a:t>
            </a:r>
          </a:p>
        </p:txBody>
      </p:sp>
      <p:sp>
        <p:nvSpPr>
          <p:cNvPr id="9" name="Téglalap 8"/>
          <p:cNvSpPr/>
          <p:nvPr/>
        </p:nvSpPr>
        <p:spPr>
          <a:xfrm>
            <a:off x="231517" y="3882871"/>
            <a:ext cx="4645024" cy="175432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0" lvl="4"/>
            <a:r>
              <a:rPr lang="hu-H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Tudásreprezentáció </a:t>
            </a:r>
          </a:p>
          <a:p>
            <a:pPr marL="273050" lvl="4" indent="-176213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Tudásbázis az intelligens emberi viselkedés  jellemzői (adatbázisok, leírások)</a:t>
            </a:r>
          </a:p>
          <a:p>
            <a:pPr marL="273050" lvl="4" indent="-176213">
              <a:buFont typeface="Arial" panose="020B0604020202020204" pitchFamily="34" charset="0"/>
              <a:buChar char="•"/>
            </a:pPr>
            <a:r>
              <a:rPr lang="hu-HU" sz="18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alapvető tudományos értelmezések, szakértői rendszerek</a:t>
            </a:r>
            <a:endParaRPr lang="hu-H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390" y="3957768"/>
            <a:ext cx="2743841" cy="2030442"/>
          </a:xfrm>
          <a:prstGeom prst="rect">
            <a:avLst/>
          </a:prstGeom>
        </p:spPr>
      </p:pic>
      <p:sp>
        <p:nvSpPr>
          <p:cNvPr id="15" name="Szövegdoboz 14"/>
          <p:cNvSpPr txBox="1"/>
          <p:nvPr/>
        </p:nvSpPr>
        <p:spPr>
          <a:xfrm>
            <a:off x="5711390" y="6123626"/>
            <a:ext cx="4244978" cy="917486"/>
          </a:xfrm>
          <a:prstGeom prst="rect">
            <a:avLst/>
          </a:prstGeom>
          <a:solidFill>
            <a:srgbClr val="1E3770"/>
          </a:solidFill>
          <a:ln w="9525">
            <a:noFill/>
            <a:miter lim="800000"/>
            <a:headEnd/>
            <a:tailEnd/>
          </a:ln>
        </p:spPr>
        <p:txBody>
          <a:bodyPr vert="horz" wrap="square" lIns="72000" tIns="36000" rIns="72000" bIns="3600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457322" fontAlgn="base">
              <a:lnSpc>
                <a:spcPct val="104000"/>
              </a:lnSpc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SzPct val="70000"/>
            </a:pPr>
            <a:r>
              <a:rPr lang="hu-HU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szakterületen jellemző </a:t>
            </a:r>
            <a:r>
              <a:rPr lang="hu-HU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emberi funkciók gépi programozása a könyvtári működési folyamatok logikája szerint</a:t>
            </a:r>
            <a:endParaRPr lang="hu-HU" sz="1800" dirty="0">
              <a:solidFill>
                <a:schemeClr val="bg1"/>
              </a:solidFill>
              <a:latin typeface="Arial" panose="020B0604020202020204" pitchFamily="34" charset="0"/>
              <a:ea typeface="Swagger" pitchFamily="2" charset="0"/>
              <a:cs typeface="Arial" panose="020B0604020202020204" pitchFamily="34" charset="0"/>
            </a:endParaRPr>
          </a:p>
        </p:txBody>
      </p:sp>
      <p:sp>
        <p:nvSpPr>
          <p:cNvPr id="20" name="Jobbra nyíl 19"/>
          <p:cNvSpPr/>
          <p:nvPr/>
        </p:nvSpPr>
        <p:spPr bwMode="gray">
          <a:xfrm>
            <a:off x="4584879" y="1665550"/>
            <a:ext cx="612775" cy="928488"/>
          </a:xfrm>
          <a:prstGeom prst="rightArrow">
            <a:avLst/>
          </a:prstGeom>
          <a:solidFill>
            <a:srgbClr val="00B0F0"/>
          </a:solidFill>
          <a:ln w="1905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108000" tIns="108000" rIns="108000" bIns="108000" rtlCol="0" anchor="ctr" anchorCtr="0">
            <a:spAutoFit/>
          </a:bodyPr>
          <a:lstStyle/>
          <a:p>
            <a:pPr algn="ctr" defTabSz="457293" fontAlgn="base">
              <a:lnSpc>
                <a:spcPct val="90000"/>
              </a:lnSpc>
              <a:buClr>
                <a:srgbClr val="E20074"/>
              </a:buClr>
              <a:buSzPct val="75000"/>
            </a:pPr>
            <a:endParaRPr lang="hu-H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Kép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472" y="2943980"/>
            <a:ext cx="1526139" cy="1500803"/>
          </a:xfrm>
          <a:prstGeom prst="rect">
            <a:avLst/>
          </a:prstGeom>
        </p:spPr>
      </p:pic>
      <p:sp>
        <p:nvSpPr>
          <p:cNvPr id="22" name="Lefelé nyíl 21"/>
          <p:cNvSpPr/>
          <p:nvPr/>
        </p:nvSpPr>
        <p:spPr bwMode="gray">
          <a:xfrm>
            <a:off x="1917824" y="3165992"/>
            <a:ext cx="998120" cy="625168"/>
          </a:xfrm>
          <a:prstGeom prst="downArrow">
            <a:avLst/>
          </a:prstGeom>
          <a:solidFill>
            <a:srgbClr val="00B0F0"/>
          </a:solidFill>
          <a:ln w="1905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square" lIns="108000" tIns="108000" rIns="108000" bIns="108000" rtlCol="0" anchor="ctr" anchorCtr="0">
            <a:spAutoFit/>
          </a:bodyPr>
          <a:lstStyle/>
          <a:p>
            <a:pPr algn="ctr" defTabSz="457293" fontAlgn="base">
              <a:lnSpc>
                <a:spcPct val="90000"/>
              </a:lnSpc>
              <a:buClr>
                <a:srgbClr val="E20074"/>
              </a:buClr>
              <a:buSzPct val="75000"/>
            </a:pPr>
            <a:endParaRPr lang="hu-H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890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#10;&lt;root reqver=&quot;21047&quot;&gt;&lt;version val=&quot;23227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/m_precDefaultNumber&gt;&lt;m_precDefaultPercent&gt;&lt;m_bNumberIsYear val=&quot;1&quot;/&gt;&lt;m_chMinusSymbol&gt;-&lt;/m_chMinusSymbol&gt;&lt;m_nDecimalDigits17909 val=&quot;0&quot;/&gt;&lt;m_chDecimalSymbol17909&gt;.&lt;/m_chDecimalSymbol17909&gt;&lt;m_nGroupingDigits17909 val=&quot;3&quot;/&gt;&lt;m_chGroupingSymbol17909&gt;,&lt;/m_chGroupingSymbol17909&gt;&lt;m_strSuffix17909&gt;%&lt;/m_strSuffix17909&gt;&lt;/m_precDefaultPercent&gt;&lt;m_precDefaultDate&gt;&lt;m_bNumberIsYear val=&quot;0&quot;/&gt;&lt;m_strFormatTime&gt;%d.%m.%Y&lt;/m_strFormatTime&gt;&lt;/m_precDefaultDate&gt;&lt;m_precDefaultYear/&gt;&lt;m_precDefaultQuarter/&gt;&lt;m_precDefaultMonth/&gt;&lt;m_precDefaultWeek/&gt;&lt;m_precDefaultDay/&gt;&lt;m_mruColor&gt;&lt;m_vecMRU length=&quot;0&quot;/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ok.JfWbgkqBZAtIq43uE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u7qWvEB4Tka0J13yOaczV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ZMXMxcyk3UC597fJ_rjkr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-Systems_MASTER_4-3_EN_20151005">
  <a:themeElements>
    <a:clrScheme name="Telekom screen colors">
      <a:dk1>
        <a:srgbClr val="4B4B4B"/>
      </a:dk1>
      <a:lt1>
        <a:srgbClr val="FFFFFF"/>
      </a:lt1>
      <a:dk2>
        <a:srgbClr val="E20074"/>
      </a:dk2>
      <a:lt2>
        <a:srgbClr val="A4A4A4"/>
      </a:lt2>
      <a:accent1>
        <a:srgbClr val="1063AD"/>
      </a:accent1>
      <a:accent2>
        <a:srgbClr val="53BAF2"/>
      </a:accent2>
      <a:accent3>
        <a:srgbClr val="1BADA2"/>
      </a:accent3>
      <a:accent4>
        <a:srgbClr val="BFCB44"/>
      </a:accent4>
      <a:accent5>
        <a:srgbClr val="FFD329"/>
      </a:accent5>
      <a:accent6>
        <a:srgbClr val="FF9A1E"/>
      </a:accent6>
      <a:hlink>
        <a:srgbClr val="E20074"/>
      </a:hlink>
      <a:folHlink>
        <a:srgbClr val="6C6C6C"/>
      </a:folHlink>
    </a:clrScheme>
    <a:fontScheme name="Vorschlag April 2015_Typo">
      <a:majorFont>
        <a:latin typeface="TeleGrotesk Headline Ultra"/>
        <a:ea typeface=""/>
        <a:cs typeface=""/>
      </a:majorFont>
      <a:minorFont>
        <a:latin typeface="Tele-GroteskNor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solidFill>
          <a:schemeClr val="bg1"/>
        </a:solidFill>
        <a:ln w="19050" algn="ctr">
          <a:solidFill>
            <a:schemeClr val="tx2"/>
          </a:solidFill>
          <a:miter lim="800000"/>
          <a:headEnd/>
          <a:tailEnd/>
        </a:ln>
        <a:effectLst/>
      </a:spPr>
      <a:bodyPr wrap="square" lIns="108000" tIns="108000" rIns="108000" bIns="108000" rtlCol="0" anchor="ctr" anchorCtr="0">
        <a:spAutoFit/>
      </a:bodyPr>
      <a:lstStyle>
        <a:defPPr algn="ctr" defTabSz="457293" fontAlgn="base">
          <a:lnSpc>
            <a:spcPct val="90000"/>
          </a:lnSpc>
          <a:buClr>
            <a:srgbClr val="E20074"/>
          </a:buClr>
          <a:buSzPct val="75000"/>
          <a:defRPr sz="1800" dirty="0" smtClean="0">
            <a:latin typeface="Tele-GroteskNor" pitchFamily="2" charset="0"/>
            <a:cs typeface="Arial Unicode MS" panose="020B0604020202020204" pitchFamily="34" charset="-128"/>
          </a:defRPr>
        </a:defPPr>
      </a:lstStyle>
    </a:spDef>
    <a:lnDef>
      <a:spPr>
        <a:ln w="19050">
          <a:solidFill>
            <a:schemeClr val="tx2"/>
          </a:solidFill>
          <a:miter lim="800000"/>
          <a:headEnd type="none" w="med" len="med"/>
          <a:tailEnd type="none" w="med" len="med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  <a:ln w="9525">
          <a:noFill/>
          <a:miter lim="800000"/>
          <a:headEnd/>
          <a:tailEnd/>
        </a:ln>
      </a:spPr>
      <a:bodyPr vert="horz" wrap="square" lIns="72000" tIns="36000" rIns="72000" bIns="36000" numCol="1" rtlCol="0" anchor="t" anchorCtr="0" compatLnSpc="1">
        <a:prstTxWarp prst="textNoShape">
          <a:avLst/>
        </a:prstTxWarp>
        <a:spAutoFit/>
      </a:bodyPr>
      <a:lstStyle>
        <a:defPPr defTabSz="457322" fontAlgn="base">
          <a:lnSpc>
            <a:spcPct val="104000"/>
          </a:lnSpc>
          <a:spcBef>
            <a:spcPts val="300"/>
          </a:spcBef>
          <a:spcAft>
            <a:spcPct val="0"/>
          </a:spcAft>
          <a:buClr>
            <a:schemeClr val="tx1"/>
          </a:buClr>
          <a:buSzPct val="70000"/>
          <a:defRPr sz="1800" dirty="0" smtClean="0">
            <a:ea typeface="Swagger" pitchFamily="2" charset="0"/>
          </a:defRPr>
        </a:defPPr>
      </a:lstStyle>
    </a:txDef>
  </a:objectDefaults>
  <a:extraClrSchemeLst>
    <a:extraClrScheme>
      <a:clrScheme name="Telekom screen colors">
        <a:dk1>
          <a:srgbClr val="4B4B4B"/>
        </a:dk1>
        <a:lt1>
          <a:srgbClr val="FFFFFF"/>
        </a:lt1>
        <a:dk2>
          <a:srgbClr val="E20074"/>
        </a:dk2>
        <a:lt2>
          <a:srgbClr val="A4A4A4"/>
        </a:lt2>
        <a:accent1>
          <a:srgbClr val="1063AD"/>
        </a:accent1>
        <a:accent2>
          <a:srgbClr val="53BAF2"/>
        </a:accent2>
        <a:accent3>
          <a:srgbClr val="1BADA2"/>
        </a:accent3>
        <a:accent4>
          <a:srgbClr val="BFCB44"/>
        </a:accent4>
        <a:accent5>
          <a:srgbClr val="FFD329"/>
        </a:accent5>
        <a:accent6>
          <a:srgbClr val="FF9A1E"/>
        </a:accent6>
        <a:hlink>
          <a:srgbClr val="E20074"/>
        </a:hlink>
        <a:folHlink>
          <a:srgbClr val="6C6C6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-Systems_MASTER_4-3_EN_20150916" id="{DFEFAFB4-ABC7-4B25-965E-2C14A01E366B}" vid="{D2B6305F-D7EB-42C0-B52E-42296371498F}"/>
    </a:ext>
  </a:extLst>
</a:theme>
</file>

<file path=ppt/theme/theme2.xml><?xml version="1.0" encoding="utf-8"?>
<a:theme xmlns:a="http://schemas.openxmlformats.org/drawingml/2006/main" name="Larissa-Design">
  <a:themeElements>
    <a:clrScheme name="Telekom Screenfarben">
      <a:dk1>
        <a:srgbClr val="4B4B4B"/>
      </a:dk1>
      <a:lt1>
        <a:sysClr val="window" lastClr="FFFFFF"/>
      </a:lt1>
      <a:dk2>
        <a:srgbClr val="E20074"/>
      </a:dk2>
      <a:lt2>
        <a:srgbClr val="A4A4A4"/>
      </a:lt2>
      <a:accent1>
        <a:srgbClr val="1063AD"/>
      </a:accent1>
      <a:accent2>
        <a:srgbClr val="53BAF2"/>
      </a:accent2>
      <a:accent3>
        <a:srgbClr val="1BADA2"/>
      </a:accent3>
      <a:accent4>
        <a:srgbClr val="BFCB44"/>
      </a:accent4>
      <a:accent5>
        <a:srgbClr val="FFD329"/>
      </a:accent5>
      <a:accent6>
        <a:srgbClr val="FF9A1E"/>
      </a:accent6>
      <a:hlink>
        <a:srgbClr val="E20074"/>
      </a:hlink>
      <a:folHlink>
        <a:srgbClr val="6C6C6C"/>
      </a:folHlink>
    </a:clrScheme>
    <a:fontScheme name="T_PPT Fonts">
      <a:majorFont>
        <a:latin typeface="TeleGrotesk Headline Ultra"/>
        <a:ea typeface=""/>
        <a:cs typeface=""/>
      </a:majorFont>
      <a:minorFont>
        <a:latin typeface="Tele-GroteskNor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Telekom Screenfarben">
      <a:dk1>
        <a:srgbClr val="4B4B4B"/>
      </a:dk1>
      <a:lt1>
        <a:sysClr val="window" lastClr="FFFFFF"/>
      </a:lt1>
      <a:dk2>
        <a:srgbClr val="E20074"/>
      </a:dk2>
      <a:lt2>
        <a:srgbClr val="A4A4A4"/>
      </a:lt2>
      <a:accent1>
        <a:srgbClr val="1063AD"/>
      </a:accent1>
      <a:accent2>
        <a:srgbClr val="53BAF2"/>
      </a:accent2>
      <a:accent3>
        <a:srgbClr val="1BADA2"/>
      </a:accent3>
      <a:accent4>
        <a:srgbClr val="BFCB44"/>
      </a:accent4>
      <a:accent5>
        <a:srgbClr val="FFD329"/>
      </a:accent5>
      <a:accent6>
        <a:srgbClr val="FF9A1E"/>
      </a:accent6>
      <a:hlink>
        <a:srgbClr val="992C99"/>
      </a:hlink>
      <a:folHlink>
        <a:srgbClr val="6C6C6C"/>
      </a:folHlink>
    </a:clrScheme>
    <a:fontScheme name="T_PPT Fonts">
      <a:majorFont>
        <a:latin typeface="TeleGrotesk Headline Ultra"/>
        <a:ea typeface=""/>
        <a:cs typeface=""/>
      </a:majorFont>
      <a:minorFont>
        <a:latin typeface="Tele-GroteskNor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T-Systems_MASTER_4-3_EN_20151005</Template>
  <TotalTime>0</TotalTime>
  <Words>4692</Words>
  <Application>Microsoft Office PowerPoint</Application>
  <PresentationFormat>Egyéni</PresentationFormat>
  <Paragraphs>683</Paragraphs>
  <Slides>38</Slides>
  <Notes>10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12</vt:i4>
      </vt:variant>
      <vt:variant>
        <vt:lpstr>Téma</vt:lpstr>
      </vt:variant>
      <vt:variant>
        <vt:i4>1</vt:i4>
      </vt:variant>
      <vt:variant>
        <vt:lpstr>Beágyazott OLE kiszolgálók</vt:lpstr>
      </vt:variant>
      <vt:variant>
        <vt:i4>1</vt:i4>
      </vt:variant>
      <vt:variant>
        <vt:lpstr>Diacímek</vt:lpstr>
      </vt:variant>
      <vt:variant>
        <vt:i4>38</vt:i4>
      </vt:variant>
    </vt:vector>
  </HeadingPairs>
  <TitlesOfParts>
    <vt:vector size="52" baseType="lpstr">
      <vt:lpstr>Arial</vt:lpstr>
      <vt:lpstr>Arial Unicode MS</vt:lpstr>
      <vt:lpstr>Calibri</vt:lpstr>
      <vt:lpstr>Swagger</vt:lpstr>
      <vt:lpstr>TeleGrotesk Headline</vt:lpstr>
      <vt:lpstr>TeleGrotesk Headline Ultra</vt:lpstr>
      <vt:lpstr>Tele-GroteskFet</vt:lpstr>
      <vt:lpstr>Tele-GroteskNor</vt:lpstr>
      <vt:lpstr>Tele-GroteskUlt</vt:lpstr>
      <vt:lpstr>Times New Roman</vt:lpstr>
      <vt:lpstr>Wingdings</vt:lpstr>
      <vt:lpstr>Wingdings 2</vt:lpstr>
      <vt:lpstr>T-Systems_MASTER_4-3_EN_20151005</vt:lpstr>
      <vt:lpstr>think-cell Folie</vt:lpstr>
      <vt:lpstr>PowerPoint-bemutató</vt:lpstr>
      <vt:lpstr>PowerPoint-bemutató</vt:lpstr>
      <vt:lpstr>PowerPoint-bemutató</vt:lpstr>
      <vt:lpstr>Minden ma használatos technológiát felvált egy másik a közeljövőben</vt:lpstr>
      <vt:lpstr>PowerPoint-bemutató</vt:lpstr>
      <vt:lpstr>A géppel értelmezhető könyvtári adatoktól a mesterséges intelligenciáig   </vt:lpstr>
      <vt:lpstr>Az emberi intelligencia mesterséges szimulálása</vt:lpstr>
      <vt:lpstr>A szemantikus web  az adatok és információk gépi értelmezésével  megalapozza a mesterséges intelligencia fejlődését  A mesterséges intelligencia  működési sémája az agyi neuronokra vezethető vissza, amely a hálóstruktúrák és a tanulási folyamatok mesterséges modellezésében is megjelenik  Sem az intelligenciának, sem a mesterséges intelligenciának nincs általánosan elfogadott meghatározása  Fejlődését az emberi gondolkodás és emberi cselekvés szimulálásához kötik  Értékelése az emberi gondolkodás műveleteinek minősége,  a  racionális gondolkodás és cselekvés képessége vizsgálata alapján történik  Legfontosabb könyvtári vonatkozása a tudásközvetítéshez szükséges beszéd- és szövegfelismerés, az önálló tanulás képessége, a szövegek automatikus elemzése, a szövegek rejtett hálózatának feltárása („deep” learning, web, stb.), a korábbi módszerekkel nem feltárható rejtett információs rétegek elérhetősége </vt:lpstr>
      <vt:lpstr>A mesterséges intelligencia - digitális eszközkészlet</vt:lpstr>
      <vt:lpstr>A mesterséges intelligencia hatása a szakkönyvtári szolgáltatásokra</vt:lpstr>
      <vt:lpstr>PowerPoint-bemutató</vt:lpstr>
      <vt:lpstr>Az értelmezés és a könyvtári alkalmazás</vt:lpstr>
      <vt:lpstr>A mesterséges intelligencia könyvtárak számára fontos innovációi</vt:lpstr>
      <vt:lpstr>Gépi tanulás tervezése</vt:lpstr>
      <vt:lpstr>A gépi tanulás és a mély rétegek a könyvtári szolgáltatások szempontjából    </vt:lpstr>
      <vt:lpstr>Open source Machine learning   https://link.springer.com/article/10.1007/s10462-018-09679-z </vt:lpstr>
      <vt:lpstr>Open source könyvtári Deep learning https://link.springer.com/article/10.1007/s10462-018-09679-z </vt:lpstr>
      <vt:lpstr>A tervezés és a kétségek</vt:lpstr>
      <vt:lpstr>Könyvtári mesterséges intelligencia területek – tudásreprezentáció alapokon</vt:lpstr>
      <vt:lpstr>Tudáselérés problémák az áttekintés emberi lehetőségéhez képest  túlméretezettek a források Géppel értelmezhető szemantikus adatkapcsolatok</vt:lpstr>
      <vt:lpstr>PowerPoint-bemutató</vt:lpstr>
      <vt:lpstr>Szemantikus keresők és szabad szöveges gépi kérdések és válaszok</vt:lpstr>
      <vt:lpstr>A robotok már a könyvtárban vannak…. </vt:lpstr>
      <vt:lpstr>Kérdés-válasz rendszerek automatizálása és IBM Watson</vt:lpstr>
      <vt:lpstr>Keresés az adatok mélyén – könyvtári üzleti intelligencia megoldások</vt:lpstr>
      <vt:lpstr>Mesterséges intelligencia „keresi a tűt a szénakazalban” </vt:lpstr>
      <vt:lpstr>Talk to book – a Google új mesterséges intelligencia keresője</vt:lpstr>
      <vt:lpstr>Könyvtári mesterséges intelligencia fejlesztése</vt:lpstr>
      <vt:lpstr>A könyvtári szakértői rendszerek </vt:lpstr>
      <vt:lpstr>Kooperatív könyvtári szakértői rendszerek</vt:lpstr>
      <vt:lpstr>Pl. Electronic database selection Expert system Wei Ma, Timothy W. Cole, több kiadásban (7.)</vt:lpstr>
      <vt:lpstr>Felkészülés </vt:lpstr>
      <vt:lpstr>Szemantikus adatmodellek – a mesterséges intelligencia osztályozásához </vt:lpstr>
      <vt:lpstr>Szabványos globális könyvtári rendszerek igénybe vétele</vt:lpstr>
      <vt:lpstr>Kooperáció – nemzeti és globális adatmenedzsment   </vt:lpstr>
      <vt:lpstr>Internet of Things (IoT) – egy új hálózati „second life”?</vt:lpstr>
      <vt:lpstr>Intelligens rendszerek fejlődési irányai (Gartner) 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tudományos könyvtárak és a mesterséges intelligencia</dc:title>
  <dc:creator/>
  <cp:lastModifiedBy/>
  <cp:revision>1</cp:revision>
  <cp:lastPrinted>2019-03-11T16:45:36Z</cp:lastPrinted>
  <dcterms:created xsi:type="dcterms:W3CDTF">2016-03-21T12:39:24Z</dcterms:created>
  <dcterms:modified xsi:type="dcterms:W3CDTF">2019-05-23T08:55:26Z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NewReviewCycle">
    <vt:lpwstr/>
  </property>
</Properties>
</file>