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7" r:id="rId5"/>
    <p:sldId id="291" r:id="rId6"/>
    <p:sldId id="270" r:id="rId7"/>
    <p:sldId id="283" r:id="rId8"/>
    <p:sldId id="284" r:id="rId9"/>
    <p:sldId id="285" r:id="rId10"/>
    <p:sldId id="286" r:id="rId11"/>
    <p:sldId id="298" r:id="rId12"/>
    <p:sldId id="300" r:id="rId13"/>
    <p:sldId id="301" r:id="rId14"/>
    <p:sldId id="302" r:id="rId15"/>
    <p:sldId id="267" r:id="rId16"/>
    <p:sldId id="303" r:id="rId17"/>
    <p:sldId id="299" r:id="rId18"/>
    <p:sldId id="304" r:id="rId19"/>
    <p:sldId id="305" r:id="rId20"/>
    <p:sldId id="307" r:id="rId21"/>
    <p:sldId id="308" r:id="rId22"/>
    <p:sldId id="309" r:id="rId23"/>
    <p:sldId id="288" r:id="rId24"/>
    <p:sldId id="310" r:id="rId25"/>
    <p:sldId id="279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F5FBFD"/>
    <a:srgbClr val="033E73"/>
    <a:srgbClr val="F2F9FC"/>
    <a:srgbClr val="F0F5FA"/>
    <a:srgbClr val="ECF6FA"/>
    <a:srgbClr val="E4F3F8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200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61916A-C5DD-462B-BBE1-17028203C664}" type="datetimeFigureOut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03F543-3B58-47D7-9D14-470FB401E95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C7C35E-5DF6-4670-844B-6DF42A205D6E}" type="slidenum">
              <a:rPr lang="hu-HU" altLang="hu-HU"/>
              <a:pPr/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3272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40680" y="306000"/>
            <a:ext cx="8640000" cy="1117397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234535" y="476672"/>
            <a:ext cx="8640000" cy="4616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ORSZÁGOS SZÉCHÉNYI KÖNYVTÁR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250825" y="981075"/>
            <a:ext cx="862330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E-SZOLGÁLTATÁSI IGAZGATÓSÁG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 flipV="1">
            <a:off x="468313" y="908050"/>
            <a:ext cx="8135937" cy="1588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234535" y="6453038"/>
            <a:ext cx="6785737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 rot="5400000">
            <a:off x="-1971469" y="3841200"/>
            <a:ext cx="4662000" cy="216023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 userDrawn="1"/>
        </p:nvSpPr>
        <p:spPr bwMode="auto">
          <a:xfrm>
            <a:off x="7081838" y="6469063"/>
            <a:ext cx="2160587" cy="200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900738"/>
            <a:ext cx="692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342753"/>
            <a:ext cx="7702624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6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981946"/>
            <a:ext cx="7666112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hu-HU" sz="32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408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EA82-F7AA-4FCA-A918-72A2B3559694}" type="datetime1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BD8E-D9F9-4CD5-A39B-549E2368F6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28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CC74-FC78-4061-A2AC-11B89A9BA31E}" type="datetime1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028F-ECBB-4F89-BC76-54CD086897C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68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8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1"/>
            <a:ext cx="8629162" cy="4421938"/>
          </a:xfrm>
          <a:noFill/>
          <a:ln>
            <a:noFill/>
          </a:ln>
        </p:spPr>
        <p:txBody>
          <a:bodyPr lIns="720000" tIns="108000" rIns="288000" bIns="0" rtlCol="0">
            <a:normAutofit/>
          </a:bodyPr>
          <a:lstStyle>
            <a:lvl1pPr>
              <a:defRPr lang="hu-HU" sz="3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 lang="hu-HU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2pPr>
            <a:lvl3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3pPr>
            <a:lvl4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4pPr>
            <a:lvl5pPr>
              <a:defRPr lang="hu-HU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18" y="305999"/>
            <a:ext cx="8629162" cy="746737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>
            <a:noAutofit/>
          </a:bodyPr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44475" y="6454775"/>
            <a:ext cx="1090613" cy="336550"/>
          </a:xfrm>
        </p:spPr>
        <p:txBody>
          <a:bodyPr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BDB15423-E8EB-4198-834B-02FF4D4393C2}" type="datetime1">
              <a:rPr lang="hu-HU"/>
              <a:pPr>
                <a:defRPr/>
              </a:pPr>
              <a:t>2019. 05. 10.</a:t>
            </a:fld>
            <a:endParaRPr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813" y="6453188"/>
            <a:ext cx="6769100" cy="338137"/>
          </a:xfrm>
        </p:spPr>
        <p:txBody>
          <a:bodyPr/>
          <a:lstStyle>
            <a:lvl1pPr>
              <a:defRPr lang="hu-HU" b="0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77825" cy="404812"/>
          </a:xfrm>
        </p:spPr>
        <p:txBody>
          <a:bodyPr/>
          <a:lstStyle>
            <a:lvl1pPr>
              <a:defRPr>
                <a:solidFill>
                  <a:srgbClr val="17375E"/>
                </a:solidFill>
                <a:cs typeface="Tunga" pitchFamily="2" charset="0"/>
              </a:defRPr>
            </a:lvl1pPr>
          </a:lstStyle>
          <a:p>
            <a:fld id="{DCA3AD62-5951-4CF9-8259-3E6ED0ADE1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12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6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7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8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20EB9BA-385C-4DB7-87F5-C2D7535C8EE3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9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16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725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7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CBCFAC8-DBCE-4391-A852-4E678AD5ACBC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0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2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1610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83AD87D-9A65-45C2-877B-41734D60AEB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2" name="Téglalap 14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333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4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6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35C1D66-7B93-4967-A36B-9A41FA44742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7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7559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3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4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3337060-654F-4149-838D-06977EBD34FE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5" name="Téglalap 11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14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18758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A96C-5873-4A81-BA43-BA6E9B099173}" type="datetime1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FFEE-02C9-487B-9A45-84750185B0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57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A827-ED80-487A-BDE0-85C7830150BC}" type="datetime1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A465-B82F-4392-8DEB-2F8012111E5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91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81162-8B39-45FC-85E6-04C11D0AEB1F}" type="datetime1">
              <a:rPr lang="hu-HU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D10A1E-7FE6-466B-9096-A1298BCA5F5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9" r:id="rId8"/>
    <p:sldLayoutId id="2147483658" r:id="rId9"/>
    <p:sldLayoutId id="2147483657" r:id="rId10"/>
    <p:sldLayoutId id="214748365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ri.kovacs.jozsef@oszk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pa.oszk.hu/03000/03048/00004/pdf/leveltari_szemle_2016-04_005-015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pa.oszk.hu/html/irattar/cikkek/tmt2005-2sz/tmt05-2sz-RA-EPAcik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.epa.oszk.h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3150"/>
            <a:ext cx="770255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u-HU" dirty="0"/>
              <a:t>A MATARKA és az EPA közötti együttműködés</a:t>
            </a:r>
            <a:endParaRPr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941168"/>
            <a:ext cx="7666038" cy="122493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Uri-Kovács József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Országos Széchényi Könyvtár – E-könyvtári Szolgáltatások Osztálya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>
                <a:hlinkClick r:id="rId3"/>
              </a:rPr>
              <a:t>uri.kovacs.jozsef@oszk.hu</a:t>
            </a:r>
            <a:r>
              <a:rPr lang="hu-HU" sz="16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MKE Vándorgyűlés, Miskolc, 2017. július 6.</a:t>
            </a:r>
            <a:endParaRPr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2" y="4311377"/>
            <a:ext cx="50006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8629650" cy="4046538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895350"/>
            <a:ext cx="49434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Seregély-Nagy Erzsébet</a:t>
            </a:r>
          </a:p>
          <a:p>
            <a:r>
              <a:rPr lang="hu-HU" dirty="0"/>
              <a:t>Kelemen Erzsébet</a:t>
            </a:r>
          </a:p>
          <a:p>
            <a:r>
              <a:rPr lang="hu-HU" dirty="0"/>
              <a:t>Ipacs Eszter (jelenleg GYES-en)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EPA-munkatársak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83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MATARKA</a:t>
            </a:r>
            <a:r>
              <a:rPr lang="hu-HU" dirty="0"/>
              <a:t> – indulás: 2002.</a:t>
            </a:r>
          </a:p>
          <a:p>
            <a:r>
              <a:rPr lang="hu-HU" b="1" dirty="0"/>
              <a:t>EPA</a:t>
            </a:r>
            <a:r>
              <a:rPr lang="hu-HU" dirty="0"/>
              <a:t> – indulás: 2004.</a:t>
            </a:r>
          </a:p>
          <a:p>
            <a:r>
              <a:rPr lang="hu-HU" dirty="0"/>
              <a:t>Kezdeti lépések: 2003.</a:t>
            </a:r>
          </a:p>
          <a:p>
            <a:pPr lvl="1"/>
            <a:r>
              <a:rPr lang="hu-HU" dirty="0"/>
              <a:t>E-mailek 2003. márciusától</a:t>
            </a:r>
          </a:p>
          <a:p>
            <a:pPr lvl="1"/>
            <a:r>
              <a:rPr lang="hu-HU" dirty="0" err="1"/>
              <a:t>Burmeister</a:t>
            </a:r>
            <a:r>
              <a:rPr lang="hu-HU" dirty="0"/>
              <a:t> Erzsébet, Moldován István, Drótos László, Csáki Zoltán, </a:t>
            </a:r>
            <a:r>
              <a:rPr lang="hu-HU" dirty="0" err="1"/>
              <a:t>Renkecz</a:t>
            </a:r>
            <a:r>
              <a:rPr lang="hu-HU" dirty="0"/>
              <a:t> Anita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896543"/>
          </a:xfrm>
        </p:spPr>
        <p:txBody>
          <a:bodyPr>
            <a:normAutofit/>
          </a:bodyPr>
          <a:lstStyle/>
          <a:p>
            <a:r>
              <a:rPr lang="hu-HU" dirty="0"/>
              <a:t>2004. január-május</a:t>
            </a:r>
          </a:p>
          <a:p>
            <a:r>
              <a:rPr lang="hu-HU" dirty="0"/>
              <a:t>Megoldandó feladatok:</a:t>
            </a:r>
          </a:p>
          <a:p>
            <a:pPr lvl="1"/>
            <a:r>
              <a:rPr lang="hu-HU" dirty="0"/>
              <a:t>Együttműködési megállapodás létrehozása</a:t>
            </a:r>
          </a:p>
          <a:p>
            <a:pPr lvl="1"/>
            <a:r>
              <a:rPr lang="hu-HU" dirty="0"/>
              <a:t>Meglévő állományok bekötése a MATARKA-</a:t>
            </a:r>
            <a:r>
              <a:rPr lang="hu-HU" dirty="0" err="1"/>
              <a:t>ba</a:t>
            </a:r>
            <a:r>
              <a:rPr lang="hu-HU" dirty="0"/>
              <a:t> (EPA </a:t>
            </a:r>
            <a:r>
              <a:rPr lang="hu-HU" dirty="0" err="1"/>
              <a:t>fulltext</a:t>
            </a:r>
            <a:r>
              <a:rPr lang="hu-HU" dirty="0"/>
              <a:t> URL-</a:t>
            </a:r>
            <a:r>
              <a:rPr lang="hu-HU" dirty="0" err="1"/>
              <a:t>ek</a:t>
            </a:r>
            <a:r>
              <a:rPr lang="hu-HU" dirty="0"/>
              <a:t>)</a:t>
            </a:r>
          </a:p>
          <a:p>
            <a:r>
              <a:rPr lang="hu-HU" i="1" dirty="0">
                <a:solidFill>
                  <a:srgbClr val="FF0000"/>
                </a:solidFill>
              </a:rPr>
              <a:t>MATARKA cikk-kereső beépítése az EPA kezdőoldalára – </a:t>
            </a:r>
            <a:r>
              <a:rPr lang="hu-HU" i="1" dirty="0" err="1">
                <a:solidFill>
                  <a:srgbClr val="FF0000"/>
                </a:solidFill>
              </a:rPr>
              <a:t>lsd</a:t>
            </a:r>
            <a:r>
              <a:rPr lang="hu-HU" i="1" dirty="0">
                <a:solidFill>
                  <a:srgbClr val="FF0000"/>
                </a:solidFill>
              </a:rPr>
              <a:t>. 2016. március!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7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59118" cy="4824536"/>
          </a:xfrm>
        </p:spPr>
        <p:txBody>
          <a:bodyPr>
            <a:normAutofit fontScale="92500" lnSpcReduction="20000"/>
          </a:bodyPr>
          <a:lstStyle/>
          <a:p>
            <a:r>
              <a:rPr lang="hu-HU" u="sng" dirty="0"/>
              <a:t>2004. július</a:t>
            </a:r>
            <a:r>
              <a:rPr lang="hu-HU" dirty="0"/>
              <a:t>: TOC-ok egységes formára hozása (XML) – terv – javaslat B. Erzsitől</a:t>
            </a:r>
          </a:p>
          <a:p>
            <a:r>
              <a:rPr lang="hu-HU" u="sng" dirty="0"/>
              <a:t>2006. nyara</a:t>
            </a:r>
            <a:r>
              <a:rPr lang="hu-HU" dirty="0"/>
              <a:t>: tényleges TOC bevezetés, XML konverziók megkezdése, EPAX elkészülte </a:t>
            </a:r>
          </a:p>
          <a:p>
            <a:r>
              <a:rPr lang="hu-HU" u="sng" dirty="0"/>
              <a:t>2008. ősze</a:t>
            </a:r>
            <a:r>
              <a:rPr lang="hu-HU" dirty="0"/>
              <a:t>: EHM előszele, TÁMOP; </a:t>
            </a:r>
            <a:r>
              <a:rPr lang="hu-HU" sz="3900" i="1" dirty="0">
                <a:solidFill>
                  <a:srgbClr val="FF0000"/>
                </a:solidFill>
              </a:rPr>
              <a:t>felvetés egy egységes cikkazonosító bevezetésére(!!!) – </a:t>
            </a:r>
            <a:r>
              <a:rPr lang="hu-HU" sz="3900" i="1" dirty="0" err="1">
                <a:solidFill>
                  <a:srgbClr val="FF0000"/>
                </a:solidFill>
              </a:rPr>
              <a:t>lsd</a:t>
            </a:r>
            <a:r>
              <a:rPr lang="hu-HU" sz="3900" i="1" dirty="0">
                <a:solidFill>
                  <a:srgbClr val="FF0000"/>
                </a:solidFill>
              </a:rPr>
              <a:t>. 2015. nov.</a:t>
            </a:r>
          </a:p>
          <a:p>
            <a:r>
              <a:rPr lang="hu-HU" u="sng" dirty="0"/>
              <a:t>2009. vége</a:t>
            </a:r>
            <a:r>
              <a:rPr lang="hu-HU" dirty="0"/>
              <a:t>: EHM konkrét megvalósításának kezdete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 kezdete – folytatása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9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896543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Adatcsere – XML </a:t>
            </a:r>
            <a:r>
              <a:rPr lang="hu-HU" dirty="0"/>
              <a:t>;  tartalomjegyzékek cseréje mindkét irányban, </a:t>
            </a:r>
            <a:br>
              <a:rPr lang="hu-HU" dirty="0"/>
            </a:br>
            <a:r>
              <a:rPr lang="hu-HU" dirty="0"/>
              <a:t>MATARKA XML lekérdező</a:t>
            </a:r>
          </a:p>
          <a:p>
            <a:endParaRPr lang="hu-HU" dirty="0"/>
          </a:p>
          <a:p>
            <a:r>
              <a:rPr lang="hu-HU" b="1" dirty="0" err="1"/>
              <a:t>FullText</a:t>
            </a:r>
            <a:r>
              <a:rPr lang="hu-HU" b="1" dirty="0"/>
              <a:t> linkek </a:t>
            </a:r>
            <a:r>
              <a:rPr lang="hu-HU" dirty="0"/>
              <a:t>értékálló biztosítása a MATARKA-felé </a:t>
            </a:r>
            <a:br>
              <a:rPr lang="hu-HU" dirty="0"/>
            </a:br>
            <a:r>
              <a:rPr lang="hu-HU" sz="1600" dirty="0">
                <a:hlinkClick r:id="rId2"/>
              </a:rPr>
              <a:t>http://epa.oszk.hu/03000/03048/00004/pdf/leveltari_szemle_2016-04_005-015.pdf</a:t>
            </a:r>
            <a:endParaRPr lang="hu-HU" sz="1600" dirty="0"/>
          </a:p>
          <a:p>
            <a:endParaRPr lang="hu-HU" dirty="0"/>
          </a:p>
          <a:p>
            <a:r>
              <a:rPr lang="hu-HU" b="1" dirty="0" err="1"/>
              <a:t>EPAcikkID</a:t>
            </a:r>
            <a:r>
              <a:rPr lang="hu-HU" dirty="0"/>
              <a:t> ;  (2015. november)</a:t>
            </a:r>
            <a:br>
              <a:rPr lang="hu-HU" dirty="0"/>
            </a:br>
            <a:r>
              <a:rPr lang="hu-HU" dirty="0"/>
              <a:t>pl.: EPA-03048-00004-0010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7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Adatkonszolidáció</a:t>
            </a:r>
            <a:r>
              <a:rPr lang="hu-HU" dirty="0"/>
              <a:t> mindkét irányban (Google </a:t>
            </a:r>
            <a:r>
              <a:rPr lang="hu-HU" dirty="0" err="1"/>
              <a:t>Docs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MATARKA Cikk-szintű kereső </a:t>
            </a:r>
            <a:r>
              <a:rPr lang="hu-HU" dirty="0"/>
              <a:t>beépítése az EPA kezdőoldalába </a:t>
            </a:r>
            <a:br>
              <a:rPr lang="hu-HU" dirty="0"/>
            </a:br>
            <a:r>
              <a:rPr lang="hu-HU" dirty="0"/>
              <a:t>(2016. március)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3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17</a:t>
            </a:fld>
            <a:endParaRPr lang="hu-HU" alt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7" y="0"/>
            <a:ext cx="572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5753"/>
          <a:stretch>
            <a:fillRect/>
          </a:stretch>
        </p:blipFill>
        <p:spPr>
          <a:xfrm>
            <a:off x="311113" y="44625"/>
            <a:ext cx="8521773" cy="6048672"/>
          </a:xfr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18</a:t>
            </a:fld>
            <a:endParaRPr lang="hu-HU" alt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879812" y="60106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index.xml</a:t>
            </a:r>
          </a:p>
        </p:txBody>
      </p:sp>
    </p:spTree>
    <p:extLst>
      <p:ext uri="{BB962C8B-B14F-4D97-AF65-F5344CB8AC3E}">
        <p14:creationId xmlns:p14="http://schemas.microsoft.com/office/powerpoint/2010/main" val="3434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19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74997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79812" y="60106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index_new.xml</a:t>
            </a:r>
          </a:p>
        </p:txBody>
      </p:sp>
      <p:sp>
        <p:nvSpPr>
          <p:cNvPr id="10" name="Ellipszis 9"/>
          <p:cNvSpPr/>
          <p:nvPr/>
        </p:nvSpPr>
        <p:spPr>
          <a:xfrm>
            <a:off x="683568" y="5669108"/>
            <a:ext cx="3312368" cy="33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EPA rövid ismertetése, Technológiai újítások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MATARKA-Együttműködés kezdete, </a:t>
            </a:r>
            <a:br>
              <a:rPr lang="hu-HU" dirty="0"/>
            </a:br>
            <a:r>
              <a:rPr lang="hu-HU" dirty="0"/>
              <a:t>történeti áttekintés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Mindennapi gyakorlatok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0825" y="306388"/>
            <a:ext cx="8629650" cy="746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Tartalom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4A7B87-9649-42EB-8C24-132B584C392F}" type="datetime1">
              <a:rPr lang="hu-HU"/>
              <a:pPr>
                <a:defRPr/>
              </a:pPr>
              <a:t>2019. 05. 10.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55EB1-44C0-453F-8DD5-89CFB6003283}" type="slidenum">
              <a:rPr lang="hu-HU" altLang="hu-HU">
                <a:solidFill>
                  <a:srgbClr val="17375E"/>
                </a:solidFill>
              </a:rPr>
              <a:pPr/>
              <a:t>2</a:t>
            </a:fld>
            <a:endParaRPr lang="hu-HU" altLang="hu-HU">
              <a:solidFill>
                <a:srgbClr val="17375E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3896653"/>
            <a:ext cx="12287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20</a:t>
            </a:fld>
            <a:endParaRPr lang="hu-HU" altLang="hu-HU"/>
          </a:p>
        </p:txBody>
      </p:sp>
      <p:pic>
        <p:nvPicPr>
          <p:cNvPr id="8" name="Tartalom hely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9" y="692696"/>
            <a:ext cx="8988362" cy="41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/>
              <a:t>EPA grafikus megjelenés</a:t>
            </a:r>
          </a:p>
        </p:txBody>
      </p:sp>
    </p:spTree>
    <p:extLst>
      <p:ext uri="{BB962C8B-B14F-4D97-AF65-F5344CB8AC3E}">
        <p14:creationId xmlns:p14="http://schemas.microsoft.com/office/powerpoint/2010/main" val="28871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 err="1"/>
              <a:t>EPA_cikkID</a:t>
            </a:r>
            <a:r>
              <a:rPr lang="hu-HU" dirty="0"/>
              <a:t> grafikus megjelenése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21</a:t>
            </a:fld>
            <a:endParaRPr lang="hu-HU" alt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3" y="836712"/>
            <a:ext cx="7532370" cy="4229100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1524000" y="3717032"/>
            <a:ext cx="41910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4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5990432"/>
            <a:ext cx="5486400" cy="365918"/>
          </a:xfrm>
        </p:spPr>
        <p:txBody>
          <a:bodyPr/>
          <a:lstStyle/>
          <a:p>
            <a:pPr algn="ctr"/>
            <a:r>
              <a:rPr lang="hu-HU" dirty="0"/>
              <a:t>Egy újabb végeredmény – a MATARKA-</a:t>
            </a:r>
            <a:r>
              <a:rPr lang="hu-HU" dirty="0" err="1"/>
              <a:t>ban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2A827-ED80-487A-BDE0-85C7830150BC}" type="datetime1">
              <a:rPr lang="hu-HU" smtClean="0"/>
              <a:pPr>
                <a:defRPr/>
              </a:pPr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465-B82F-4392-8DEB-2F8012111E50}" type="slidenum">
              <a:rPr lang="hu-HU" altLang="hu-HU" smtClean="0"/>
              <a:pPr/>
              <a:t>22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" y="10031"/>
            <a:ext cx="8964549" cy="6002655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763688" y="4869160"/>
            <a:ext cx="41910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5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41538"/>
            <a:ext cx="8210550" cy="26765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Technológiai fejlesztések – cikk szintű 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23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05" y="0"/>
            <a:ext cx="6109989" cy="685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" y="390128"/>
            <a:ext cx="7343775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MATARKA</a:t>
            </a:r>
            <a:r>
              <a:rPr lang="hu-HU" dirty="0"/>
              <a:t>: EPA-</a:t>
            </a:r>
            <a:r>
              <a:rPr lang="hu-HU" dirty="0" err="1"/>
              <a:t>megfeleltés</a:t>
            </a:r>
            <a:r>
              <a:rPr lang="hu-HU" dirty="0"/>
              <a:t> </a:t>
            </a:r>
            <a:r>
              <a:rPr lang="hu-HU" b="1" dirty="0"/>
              <a:t>80 %</a:t>
            </a:r>
          </a:p>
          <a:p>
            <a:r>
              <a:rPr lang="hu-HU" b="1" dirty="0"/>
              <a:t>EPA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Folyamatos adatcsere, MATARKA XML-ek használata</a:t>
            </a:r>
          </a:p>
          <a:p>
            <a:pPr lvl="1"/>
            <a:r>
              <a:rPr lang="hu-HU" dirty="0"/>
              <a:t>Hibajavítások rendszeresen</a:t>
            </a:r>
          </a:p>
          <a:p>
            <a:pPr lvl="1"/>
            <a:endParaRPr lang="hu-HU" dirty="0"/>
          </a:p>
          <a:p>
            <a:r>
              <a:rPr lang="hu-HU" b="1" dirty="0"/>
              <a:t>Cél</a:t>
            </a:r>
            <a:r>
              <a:rPr lang="hu-HU" dirty="0"/>
              <a:t>: a minél nagyobb, lehetőleg teljes egyezés a cikkadatok és a </a:t>
            </a:r>
            <a:r>
              <a:rPr lang="hu-HU" dirty="0" err="1"/>
              <a:t>fulltext</a:t>
            </a:r>
            <a:r>
              <a:rPr lang="hu-HU" dirty="0"/>
              <a:t> linkek között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tartunk most?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40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02550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Köszönöm a figyelmet!</a:t>
            </a: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3"/>
            <a:ext cx="4019550" cy="485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6031"/>
            <a:ext cx="1228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18" y="1268760"/>
            <a:ext cx="8629162" cy="4896544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Indulás: 2004</a:t>
            </a:r>
          </a:p>
          <a:p>
            <a:r>
              <a:rPr lang="hu-HU" dirty="0"/>
              <a:t>Cél: magyar online időszaki kiadványok nyilvántartásra, archiválása; </a:t>
            </a:r>
            <a:r>
              <a:rPr lang="hu-HU" b="1" dirty="0"/>
              <a:t>hosszútávú megőrzés</a:t>
            </a:r>
          </a:p>
          <a:p>
            <a:r>
              <a:rPr lang="hu-HU" dirty="0"/>
              <a:t>Kettős funkció</a:t>
            </a:r>
          </a:p>
          <a:p>
            <a:pPr lvl="1"/>
            <a:r>
              <a:rPr lang="hu-HU" sz="3700" b="1" dirty="0"/>
              <a:t>TÁVOLI</a:t>
            </a:r>
            <a:r>
              <a:rPr lang="hu-HU" dirty="0"/>
              <a:t> rekordok – </a:t>
            </a:r>
            <a:r>
              <a:rPr lang="hu-HU" b="1" dirty="0"/>
              <a:t>Nyilvántart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Online – hol, mikor, milyen URL-en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sz="3700" b="1" dirty="0"/>
              <a:t>ARCHIVÁLT</a:t>
            </a:r>
            <a:r>
              <a:rPr lang="hu-HU" dirty="0"/>
              <a:t> rekordok – </a:t>
            </a:r>
            <a:r>
              <a:rPr lang="hu-HU" b="1" dirty="0"/>
              <a:t>Archivál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Fájlok EPA szerverről közvetlenül elérhetők, tartalomjegyzék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b="1" dirty="0"/>
              <a:t>OFFLINE</a:t>
            </a:r>
            <a:r>
              <a:rPr lang="hu-HU" dirty="0"/>
              <a:t> rekordok – viszonylag kevés</a:t>
            </a:r>
          </a:p>
          <a:p>
            <a:pPr lvl="1"/>
            <a:r>
              <a:rPr lang="hu-HU" dirty="0"/>
              <a:t>Megyei, városi, települési könyvtárak segítsége</a:t>
            </a:r>
            <a:br>
              <a:rPr lang="hu-HU" dirty="0"/>
            </a:br>
            <a:r>
              <a:rPr lang="hu-HU" dirty="0"/>
              <a:t>Bejelentés, </a:t>
            </a:r>
            <a:r>
              <a:rPr lang="hu-HU" dirty="0" err="1"/>
              <a:t>crowdsourcing</a:t>
            </a:r>
            <a:r>
              <a:rPr lang="hu-HU" dirty="0"/>
              <a:t> → Nem csak a saját digitalizált anyagokat!!!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sz="2600" dirty="0" err="1"/>
              <a:t>Renkecz</a:t>
            </a:r>
            <a:r>
              <a:rPr lang="hu-HU" sz="2600" dirty="0"/>
              <a:t> Anita: Elektronikus időszaki kiadványok nyilvántartása és archiválása: az EPA-szolgáltatás. In: TMT., 52. évf. 2. sz. (2005.)</a:t>
            </a:r>
            <a:br>
              <a:rPr lang="hu-HU" sz="2600" dirty="0"/>
            </a:br>
            <a:r>
              <a:rPr lang="hu-HU" sz="2600" dirty="0">
                <a:hlinkClick r:id="rId2"/>
              </a:rPr>
              <a:t>http://epa.oszk.hu/html/irattar/cikkek/tmt2005-2sz/tmt05-2sz-RA-EPAcikk.html</a:t>
            </a:r>
            <a:r>
              <a:rPr lang="hu-HU" sz="2600" dirty="0"/>
              <a:t>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Periodika Adatbázis és archívum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4</a:t>
            </a:fld>
            <a:endParaRPr lang="hu-HU" alt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6491"/>
            <a:ext cx="7429500" cy="4686300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3635896" y="2780928"/>
            <a:ext cx="14401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1469111"/>
            <a:ext cx="7429500" cy="4552950"/>
          </a:xfrm>
          <a:prstGeom prst="rect">
            <a:avLst/>
          </a:prstGeom>
        </p:spPr>
      </p:pic>
      <p:sp>
        <p:nvSpPr>
          <p:cNvPr id="16" name="Ellipszis 15"/>
          <p:cNvSpPr/>
          <p:nvPr/>
        </p:nvSpPr>
        <p:spPr>
          <a:xfrm>
            <a:off x="3851920" y="321297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1852613"/>
            <a:ext cx="7219950" cy="4600575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4223928" y="3563503"/>
            <a:ext cx="1446171" cy="465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5486400" cy="350714"/>
          </a:xfrm>
        </p:spPr>
        <p:txBody>
          <a:bodyPr/>
          <a:lstStyle/>
          <a:p>
            <a:pPr algn="ctr"/>
            <a:r>
              <a:rPr lang="hu-HU" dirty="0"/>
              <a:t>EPA felépítése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17425" y="6366917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5</a:t>
            </a:fld>
            <a:endParaRPr lang="hu-HU" alt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" y="332656"/>
            <a:ext cx="9144000" cy="5040560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1907704" y="4653136"/>
            <a:ext cx="201622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/>
              <a:t>MobilEPA</a:t>
            </a:r>
            <a:r>
              <a:rPr lang="hu-HU" dirty="0"/>
              <a:t> – 2013</a:t>
            </a:r>
          </a:p>
          <a:p>
            <a:pPr lvl="1"/>
            <a:r>
              <a:rPr lang="hu-HU" dirty="0">
                <a:hlinkClick r:id="rId2"/>
              </a:rPr>
              <a:t>http://m.epa.oszk.hu/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Vitéz Bt., ISZT, MEK Egyesület</a:t>
            </a:r>
          </a:p>
          <a:p>
            <a:r>
              <a:rPr lang="hu-HU" b="1" dirty="0" err="1"/>
              <a:t>COinS</a:t>
            </a:r>
            <a:r>
              <a:rPr lang="hu-HU" b="1" dirty="0"/>
              <a:t> </a:t>
            </a:r>
            <a:r>
              <a:rPr lang="hu-HU" b="1" dirty="0" err="1"/>
              <a:t>metaadat</a:t>
            </a:r>
            <a:r>
              <a:rPr lang="hu-HU" b="1" dirty="0"/>
              <a:t> </a:t>
            </a:r>
            <a:r>
              <a:rPr lang="hu-HU" dirty="0"/>
              <a:t>formátum beépítése a TOC-</a:t>
            </a:r>
            <a:r>
              <a:rPr lang="hu-HU" dirty="0" err="1"/>
              <a:t>ba</a:t>
            </a:r>
            <a:r>
              <a:rPr lang="hu-HU" dirty="0"/>
              <a:t>;  </a:t>
            </a:r>
            <a:r>
              <a:rPr lang="hu-HU" dirty="0" err="1"/>
              <a:t>Zotero</a:t>
            </a:r>
            <a:r>
              <a:rPr lang="hu-HU" dirty="0"/>
              <a:t> </a:t>
            </a:r>
            <a:r>
              <a:rPr lang="hu-HU" dirty="0" err="1"/>
              <a:t>kompatiblitás</a:t>
            </a:r>
            <a:r>
              <a:rPr lang="hu-HU" dirty="0"/>
              <a:t> (2015. 11.)</a:t>
            </a:r>
          </a:p>
          <a:p>
            <a:r>
              <a:rPr lang="hu-HU" b="1" dirty="0" err="1"/>
              <a:t>EPAcikkID</a:t>
            </a:r>
            <a:r>
              <a:rPr lang="hu-HU" dirty="0"/>
              <a:t> (2015. 11.) – </a:t>
            </a:r>
            <a:r>
              <a:rPr lang="hu-HU" b="1" dirty="0">
                <a:solidFill>
                  <a:srgbClr val="FF0000"/>
                </a:solidFill>
              </a:rPr>
              <a:t>MATARKA </a:t>
            </a:r>
          </a:p>
          <a:p>
            <a:r>
              <a:rPr lang="hu-HU" b="1" dirty="0">
                <a:solidFill>
                  <a:srgbClr val="FF0000"/>
                </a:solidFill>
              </a:rPr>
              <a:t>MATARKA</a:t>
            </a:r>
            <a:r>
              <a:rPr lang="hu-HU" dirty="0"/>
              <a:t> cikk-szintű kereső (2016. 03.)</a:t>
            </a:r>
          </a:p>
          <a:p>
            <a:r>
              <a:rPr lang="hu-HU" b="1" dirty="0" err="1"/>
              <a:t>Elasticsearch</a:t>
            </a:r>
            <a:r>
              <a:rPr lang="hu-HU" dirty="0"/>
              <a:t> keresőmotor (2017. 03.)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01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8735"/>
            <a:ext cx="2487810" cy="442277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7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54873"/>
            <a:ext cx="2468880" cy="43891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6" y="1354873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8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468880" cy="43891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12" y="1412776"/>
            <a:ext cx="2468880" cy="43891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64" y="1412776"/>
            <a:ext cx="2468880" cy="43891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2751138"/>
            <a:ext cx="3790950" cy="14573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Coins</a:t>
            </a:r>
            <a:r>
              <a:rPr lang="hu-HU" dirty="0"/>
              <a:t> / </a:t>
            </a:r>
            <a:r>
              <a:rPr lang="hu-HU" dirty="0" err="1"/>
              <a:t>Zotero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2019. 05. 10.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9</a:t>
            </a:fld>
            <a:endParaRPr lang="hu-HU" alt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98"/>
            <a:ext cx="9144000" cy="57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523</Words>
  <Application>Microsoft Office PowerPoint</Application>
  <PresentationFormat>Diavetítés a képernyőre (4:3 oldalarány)</PresentationFormat>
  <Paragraphs>150</Paragraphs>
  <Slides>25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Copperplate Gothic Bold</vt:lpstr>
      <vt:lpstr>Times New Roman</vt:lpstr>
      <vt:lpstr>Tunga</vt:lpstr>
      <vt:lpstr>Office-téma</vt:lpstr>
      <vt:lpstr>A MATARKA és az EPA közötti együttműködés</vt:lpstr>
      <vt:lpstr>Tartalom</vt:lpstr>
      <vt:lpstr>Elektronikus Periodika Adatbázis és archívum</vt:lpstr>
      <vt:lpstr>PowerPoint-bemutató</vt:lpstr>
      <vt:lpstr>EPA felépítése</vt:lpstr>
      <vt:lpstr>Technológiai Fejlesztések</vt:lpstr>
      <vt:lpstr>Technológiai Fejlesztések – MobilEPA </vt:lpstr>
      <vt:lpstr>Technológiai Fejlesztések – Mobilepa </vt:lpstr>
      <vt:lpstr>Technológiai Fejlesztések – Coins / Zotero</vt:lpstr>
      <vt:lpstr>PowerPoint-bemutató</vt:lpstr>
      <vt:lpstr>EPA-munkatársak</vt:lpstr>
      <vt:lpstr>Együttműködés kezdete</vt:lpstr>
      <vt:lpstr>Együttműködés kezdete</vt:lpstr>
      <vt:lpstr>Együttműködés kezdete – folytatása</vt:lpstr>
      <vt:lpstr>Együttműködés</vt:lpstr>
      <vt:lpstr>Együttműködés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Technológiai fejlesztések – cikk szintű kereső</vt:lpstr>
      <vt:lpstr>Hol tartunk most?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MATARKA és az EPA közötti együttműködés</dc:title>
  <dc:creator>Uri-Kovács József</dc:creator>
  <cp:lastModifiedBy>Nagy Zsuzsanna</cp:lastModifiedBy>
  <cp:revision>307</cp:revision>
  <dcterms:created xsi:type="dcterms:W3CDTF">2011-11-16T13:22:37Z</dcterms:created>
  <dcterms:modified xsi:type="dcterms:W3CDTF">2019-05-10T08:05:49Z</dcterms:modified>
</cp:coreProperties>
</file>