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9" r:id="rId3"/>
    <p:sldId id="257" r:id="rId4"/>
    <p:sldId id="278" r:id="rId5"/>
    <p:sldId id="259" r:id="rId6"/>
    <p:sldId id="258" r:id="rId7"/>
    <p:sldId id="267" r:id="rId8"/>
    <p:sldId id="262" r:id="rId9"/>
    <p:sldId id="293" r:id="rId10"/>
    <p:sldId id="277" r:id="rId11"/>
    <p:sldId id="292" r:id="rId12"/>
    <p:sldId id="286" r:id="rId13"/>
    <p:sldId id="284" r:id="rId14"/>
    <p:sldId id="291" r:id="rId15"/>
    <p:sldId id="275" r:id="rId16"/>
  </p:sldIdLst>
  <p:sldSz cx="12192000" cy="6858000"/>
  <p:notesSz cx="6858000" cy="9144000"/>
  <p:custDataLst>
    <p:tags r:id="rId18"/>
  </p:custData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2052CDFF-F921-460B-9DCF-81FB15CE615F}">
          <p14:sldIdLst>
            <p14:sldId id="256"/>
            <p14:sldId id="289"/>
          </p14:sldIdLst>
        </p14:section>
        <p14:section name="Kutatói nézet" id="{0DD4152F-BD16-420C-898D-7B17BB5A183C}">
          <p14:sldIdLst>
            <p14:sldId id="257"/>
            <p14:sldId id="278"/>
            <p14:sldId id="259"/>
            <p14:sldId id="258"/>
          </p14:sldIdLst>
        </p14:section>
        <p14:section name="Könyvtári nézet" id="{A52F2B65-43D8-4730-9ADC-9035ACFE3610}">
          <p14:sldIdLst>
            <p14:sldId id="267"/>
            <p14:sldId id="262"/>
          </p14:sldIdLst>
        </p14:section>
        <p14:section name="Referencia modellek alkalmazása" id="{FDD15BD2-652D-4640-90FC-980F94670198}">
          <p14:sldIdLst>
            <p14:sldId id="293"/>
            <p14:sldId id="277"/>
            <p14:sldId id="292"/>
            <p14:sldId id="286"/>
            <p14:sldId id="284"/>
            <p14:sldId id="291"/>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DA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E414A-F8AB-4F31-9E43-28E56C77C364}" v="27" dt="2021-04-07T19:31:27.203"/>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8420" autoAdjust="0"/>
  </p:normalViewPr>
  <p:slideViewPr>
    <p:cSldViewPr snapToGrid="0" showGuides="1">
      <p:cViewPr varScale="1">
        <p:scale>
          <a:sx n="67" d="100"/>
          <a:sy n="67" d="100"/>
        </p:scale>
        <p:origin x="2238" y="66"/>
      </p:cViewPr>
      <p:guideLst>
        <p:guide orient="horz" pos="2160"/>
        <p:guide pos="3840"/>
        <p:guide pos="438"/>
      </p:guideLst>
    </p:cSldViewPr>
  </p:slideViewPr>
  <p:outlineViewPr>
    <p:cViewPr>
      <p:scale>
        <a:sx n="33" d="100"/>
        <a:sy n="33" d="100"/>
      </p:scale>
      <p:origin x="0" y="-4242"/>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8B111-D971-4A32-BD23-6345418D49B2}" type="datetimeFigureOut">
              <a:rPr lang="hu-HU" smtClean="0"/>
              <a:t>2021. 06. 01.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07A06-B76F-4A3A-A5CF-0D01333F5F39}" type="slidenum">
              <a:rPr lang="hu-HU" smtClean="0"/>
              <a:t>‹#›</a:t>
            </a:fld>
            <a:endParaRPr lang="hu-HU"/>
          </a:p>
        </p:txBody>
      </p:sp>
    </p:spTree>
    <p:extLst>
      <p:ext uri="{BB962C8B-B14F-4D97-AF65-F5344CB8AC3E}">
        <p14:creationId xmlns:p14="http://schemas.microsoft.com/office/powerpoint/2010/main" val="149359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685800" y="804863"/>
            <a:ext cx="5486400" cy="3086100"/>
          </a:xfrm>
        </p:spPr>
      </p:sp>
      <p:sp>
        <p:nvSpPr>
          <p:cNvPr id="3" name="Jegyzetek helye 2"/>
          <p:cNvSpPr>
            <a:spLocks noGrp="1"/>
          </p:cNvSpPr>
          <p:nvPr>
            <p:ph type="body" idx="1"/>
          </p:nvPr>
        </p:nvSpPr>
        <p:spPr>
          <a:xfrm>
            <a:off x="685800" y="4061883"/>
            <a:ext cx="5486400" cy="3600450"/>
          </a:xfrm>
        </p:spPr>
        <p:txBody>
          <a:bodyPr/>
          <a:lstStyle/>
          <a:p>
            <a:pPr>
              <a:lnSpc>
                <a:spcPct val="107000"/>
              </a:lnSpc>
              <a:spcAft>
                <a:spcPts val="800"/>
              </a:spcAft>
            </a:pPr>
            <a:r>
              <a:rPr lang="hu-HU" sz="1800" kern="1200" dirty="0">
                <a:effectLst/>
                <a:latin typeface="Calibri" panose="020F0502020204030204" pitchFamily="34" charset="0"/>
                <a:ea typeface="Calibri" panose="020F0502020204030204" pitchFamily="34" charset="0"/>
                <a:cs typeface="Calibri" panose="020F0502020204030204" pitchFamily="34" charset="0"/>
              </a:rPr>
              <a:t>Az elmúlt két évtizedben sokan, sokszor és sokféle szempontból bizonyították, hogy a kulturális emlékezet-intézmények szemléletváltása elkerülhetetlen. A szemléletváltás középpontjában a </a:t>
            </a:r>
            <a:r>
              <a:rPr lang="hu-HU" sz="1800" b="1" kern="1200" dirty="0">
                <a:effectLst/>
                <a:latin typeface="Calibri" panose="020F0502020204030204" pitchFamily="34" charset="0"/>
                <a:ea typeface="Calibri" panose="020F0502020204030204" pitchFamily="34" charset="0"/>
                <a:cs typeface="Calibri" panose="020F0502020204030204" pitchFamily="34" charset="0"/>
              </a:rPr>
              <a:t>felhasználó</a:t>
            </a:r>
            <a:r>
              <a:rPr lang="hu-HU" sz="1800" kern="1200" dirty="0">
                <a:effectLst/>
                <a:latin typeface="Calibri" panose="020F0502020204030204" pitchFamily="34" charset="0"/>
                <a:ea typeface="Calibri" panose="020F0502020204030204" pitchFamily="34" charset="0"/>
                <a:cs typeface="Calibri" panose="020F0502020204030204" pitchFamily="34" charset="0"/>
              </a:rPr>
              <a:t> és az </a:t>
            </a:r>
            <a:r>
              <a:rPr lang="hu-HU" sz="1800" b="1" kern="1200" dirty="0">
                <a:effectLst/>
                <a:latin typeface="Calibri" panose="020F0502020204030204" pitchFamily="34" charset="0"/>
                <a:ea typeface="Calibri" panose="020F0502020204030204" pitchFamily="34" charset="0"/>
                <a:cs typeface="Calibri" panose="020F0502020204030204" pitchFamily="34" charset="0"/>
              </a:rPr>
              <a:t>adat</a:t>
            </a:r>
            <a:r>
              <a:rPr lang="hu-HU" sz="1800" kern="1200" dirty="0">
                <a:effectLst/>
                <a:latin typeface="Calibri" panose="020F0502020204030204" pitchFamily="34" charset="0"/>
                <a:ea typeface="Calibri" panose="020F0502020204030204" pitchFamily="34" charset="0"/>
                <a:cs typeface="Calibri" panose="020F0502020204030204" pitchFamily="34" charset="0"/>
              </a:rPr>
              <a:t> áll. Ez utóbbi mennyisége, minősége, szerkezete, összekapcsolhatósága, manipulálhatósága, hozzáférhetősége, biztonsága, modellje. Az adatokkal kapcsolatos </a:t>
            </a:r>
            <a:r>
              <a:rPr lang="hu-HU" sz="1800" b="1" kern="1200" dirty="0">
                <a:effectLst/>
                <a:latin typeface="Calibri" panose="020F0502020204030204" pitchFamily="34" charset="0"/>
                <a:ea typeface="Calibri" panose="020F0502020204030204" pitchFamily="34" charset="0"/>
                <a:cs typeface="Calibri" panose="020F0502020204030204" pitchFamily="34" charset="0"/>
              </a:rPr>
              <a:t>szemléletváltás elméleti hátterét</a:t>
            </a:r>
            <a:r>
              <a:rPr lang="hu-HU" sz="1800" kern="1200" dirty="0">
                <a:effectLst/>
                <a:latin typeface="Calibri" panose="020F0502020204030204" pitchFamily="34" charset="0"/>
                <a:ea typeface="Calibri" panose="020F0502020204030204" pitchFamily="34" charset="0"/>
                <a:cs typeface="Calibri" panose="020F0502020204030204" pitchFamily="34" charset="0"/>
              </a:rPr>
              <a:t>, alapját a kulturális objektumok magasszintű leíró modelljei, a ma már jól ismert referencia modellek biztosítják: a múzeumi szakterületen a CIDOC-CRM, a könyvtári területen az FRBR, LRM, illetve a szakterületek közös referenciamodell objektumorientált kísérletei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FRBRoo</a:t>
            </a:r>
            <a:r>
              <a:rPr lang="hu-HU" sz="1800" kern="1200" dirty="0">
                <a:effectLst/>
                <a:latin typeface="Calibri" panose="020F0502020204030204" pitchFamily="34" charset="0"/>
                <a:ea typeface="Calibri" panose="020F0502020204030204" pitchFamily="34" charset="0"/>
                <a:cs typeface="Calibri" panose="020F0502020204030204" pitchFamily="34" charset="0"/>
              </a:rPr>
              <a:t>,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LRMoo</a:t>
            </a:r>
            <a:r>
              <a:rPr lang="hu-HU" sz="1800" kern="1200" dirty="0">
                <a:effectLst/>
                <a:latin typeface="Calibri" panose="020F0502020204030204" pitchFamily="34" charset="0"/>
                <a:ea typeface="Calibri" panose="020F0502020204030204" pitchFamily="34" charset="0"/>
                <a:cs typeface="Calibri" panose="020F0502020204030204" pitchFamily="34" charset="0"/>
              </a:rPr>
              <a:t>). Ahhoz, hogy ezek szemléletünkben is meghatározók legyenek </a:t>
            </a:r>
            <a:r>
              <a:rPr lang="hu-HU" sz="1800" b="1" kern="1200" dirty="0">
                <a:effectLst/>
                <a:latin typeface="Calibri" panose="020F0502020204030204" pitchFamily="34" charset="0"/>
                <a:ea typeface="Calibri" panose="020F0502020204030204" pitchFamily="34" charset="0"/>
                <a:cs typeface="Calibri" panose="020F0502020204030204" pitchFamily="34" charset="0"/>
              </a:rPr>
              <a:t>példák</a:t>
            </a:r>
            <a:r>
              <a:rPr lang="hu-HU" sz="1800" kern="1200" dirty="0">
                <a:effectLst/>
                <a:latin typeface="Calibri" panose="020F0502020204030204" pitchFamily="34" charset="0"/>
                <a:ea typeface="Calibri" panose="020F0502020204030204" pitchFamily="34" charset="0"/>
                <a:cs typeface="Calibri" panose="020F0502020204030204" pitchFamily="34" charset="0"/>
              </a:rPr>
              <a:t>, </a:t>
            </a:r>
            <a:r>
              <a:rPr lang="hu-HU" sz="1800" b="1" kern="1200" dirty="0">
                <a:effectLst/>
                <a:latin typeface="Calibri" panose="020F0502020204030204" pitchFamily="34" charset="0"/>
                <a:ea typeface="Calibri" panose="020F0502020204030204" pitchFamily="34" charset="0"/>
                <a:cs typeface="Calibri" panose="020F0502020204030204" pitchFamily="34" charset="0"/>
              </a:rPr>
              <a:t>esettanulmányok</a:t>
            </a:r>
            <a:r>
              <a:rPr lang="hu-HU" sz="1800" kern="1200" dirty="0">
                <a:effectLst/>
                <a:latin typeface="Calibri" panose="020F0502020204030204" pitchFamily="34" charset="0"/>
                <a:ea typeface="Calibri" panose="020F0502020204030204" pitchFamily="34" charset="0"/>
                <a:cs typeface="Calibri" panose="020F0502020204030204" pitchFamily="34" charset="0"/>
              </a:rPr>
              <a:t>, sokaságán kell bemutatni, elemezni, tanulni ezt a modellt. Előadásom egy ezek közül.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1800" kern="12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1800" kern="1200" dirty="0">
                <a:effectLst/>
                <a:latin typeface="Calibri" panose="020F0502020204030204" pitchFamily="34" charset="0"/>
                <a:ea typeface="Calibri" panose="020F0502020204030204" pitchFamily="34" charset="0"/>
                <a:cs typeface="Calibri" panose="020F0502020204030204" pitchFamily="34" charset="0"/>
              </a:rPr>
              <a:t>Azt vizsgálom, hogy a kulturális emlékezet-rendszer, főként a könyvtári referencia modell (LRM) miként alkalmazható egy 16. század végi erdélyi unitárius prédikáció-korpusz esetében a kutató és a könyvtáros nézetéből.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r>
              <a:rPr lang="hu-HU" sz="1800" kern="1200" dirty="0">
                <a:effectLst/>
                <a:latin typeface="Calibri" panose="020F0502020204030204" pitchFamily="34" charset="0"/>
                <a:ea typeface="Calibri" panose="020F0502020204030204" pitchFamily="34" charset="0"/>
              </a:rPr>
              <a:t>Motivációim: Kutatóként foglalkoztam ezzel a szöveg-korpusszal, könyvtárosként pedig szembe kellett néznem a speciális dokumentumok feldolgozásának problémáival. Remélem, hogy e dokumentumtípus leírásának elméleti vizsgálata segítheti a speciális dokumentumok leírásának gyakorlatát. Példáimat csak a vizsgált forrásokból merítettem, de ezek esettípusokat testesítenek meg, s ezért általánosíthatók.</a:t>
            </a:r>
            <a:r>
              <a:rPr lang="hu-HU"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r>
              <a:rPr lang="hu-HU" sz="1800" dirty="0">
                <a:effectLst/>
                <a:latin typeface="Calibri" panose="020F0502020204030204" pitchFamily="34" charset="0"/>
                <a:ea typeface="Calibri" panose="020F0502020204030204" pitchFamily="34" charset="0"/>
                <a:cs typeface="Times New Roman" panose="02020603050405020304" pitchFamily="18" charset="0"/>
              </a:rPr>
              <a:t>Király Péter, Dancs Szabolcs</a:t>
            </a:r>
          </a:p>
          <a:p>
            <a:pPr marL="228600" indent="-228600">
              <a:buAutoNum type="arabicPeriod"/>
            </a:pPr>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a:t>
            </a:fld>
            <a:endParaRPr lang="hu-HU"/>
          </a:p>
        </p:txBody>
      </p:sp>
    </p:spTree>
    <p:extLst>
      <p:ext uri="{BB962C8B-B14F-4D97-AF65-F5344CB8AC3E}">
        <p14:creationId xmlns:p14="http://schemas.microsoft.com/office/powerpoint/2010/main" val="419705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következőkben a referencia modellek alkalmazásának lehetőségeit vizsgálom a prédikáció-korpuszban. A 213 prédikációból csak egy prédikációt emelek ki.</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ábrán Enyedi György 60. beszédének WEMI diagramját láthatjuk a Kutató nézetéből. Az ábrán látható, hogy a beszédnek három kifejezési formája van (magyar, latin, illetve a magyarul elmondott beszéd). Az ábrán látható, hogy a 60. beszédnek nyolc 16-17. századi Megjelenési formájáról tudunk, amelyek közül mindössze háromból maradt fönn példány (K3, Sz, E). A Megjelenési forma szintjén jelzem a Megjelenési forma jelét is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KvT</a:t>
            </a:r>
            <a:r>
              <a:rPr lang="hu-HU" sz="1800" dirty="0">
                <a:effectLst/>
                <a:latin typeface="Calibri" panose="020F0502020204030204" pitchFamily="34" charset="0"/>
                <a:ea typeface="Calibri" panose="020F0502020204030204" pitchFamily="34" charset="0"/>
                <a:cs typeface="Times New Roman" panose="02020603050405020304" pitchFamily="18" charset="0"/>
              </a:rPr>
              <a:t>; K4a; stb.).</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LRM szigorú megkötése, hogy az egyes fő entitások kölcsönösen kizárják egymást, vagyis diszjunktívak.* Ez a megkötés problémát vet fel abban az esetben, ha egyetlen példánya van a Megjelenési formának. A kéziratok esetében pedig döntően ezzel a jelenséggel állunk szemben. A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Concio</a:t>
            </a:r>
            <a:r>
              <a:rPr lang="hu-HU" sz="1800" dirty="0">
                <a:effectLst/>
                <a:latin typeface="Calibri" panose="020F0502020204030204" pitchFamily="34" charset="0"/>
                <a:ea typeface="Calibri" panose="020F0502020204030204" pitchFamily="34" charset="0"/>
                <a:cs typeface="Times New Roman" panose="02020603050405020304" pitchFamily="18" charset="0"/>
              </a:rPr>
              <a:t> 60 meglévő példányai esetében is csak egy példány van.</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Megjelenési forma meghatározása már 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FRBRer</a:t>
            </a:r>
            <a:r>
              <a:rPr lang="hu-HU" sz="1800" dirty="0">
                <a:effectLst/>
                <a:latin typeface="Calibri" panose="020F0502020204030204" pitchFamily="34" charset="0"/>
                <a:ea typeface="Calibri" panose="020F0502020204030204" pitchFamily="34" charset="0"/>
                <a:cs typeface="Times New Roman" panose="02020603050405020304" pitchFamily="18" charset="0"/>
              </a:rPr>
              <a:t>-ben is az egyik legvitatottabb elem volt, mivel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koncepcionális</a:t>
            </a:r>
            <a:r>
              <a:rPr lang="hu-HU" sz="1800" dirty="0">
                <a:effectLst/>
                <a:latin typeface="Calibri" panose="020F0502020204030204" pitchFamily="34" charset="0"/>
                <a:ea typeface="Calibri" panose="020F0502020204030204" pitchFamily="34" charset="0"/>
                <a:cs typeface="Times New Roman" panose="02020603050405020304" pitchFamily="18" charset="0"/>
              </a:rPr>
              <a:t> és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fizikai elem</a:t>
            </a:r>
            <a:r>
              <a:rPr lang="hu-HU" sz="1800" dirty="0">
                <a:effectLst/>
                <a:latin typeface="Calibri" panose="020F0502020204030204" pitchFamily="34" charset="0"/>
                <a:ea typeface="Calibri" panose="020F0502020204030204" pitchFamily="34" charset="0"/>
                <a:cs typeface="Times New Roman" panose="02020603050405020304" pitchFamily="18" charset="0"/>
              </a:rPr>
              <a:t>et is tartalmazott. </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FRBRoo</a:t>
            </a:r>
            <a:r>
              <a:rPr lang="hu-HU" sz="1800" dirty="0">
                <a:effectLst/>
                <a:latin typeface="Calibri" panose="020F0502020204030204" pitchFamily="34" charset="0"/>
                <a:ea typeface="Calibri" panose="020F0502020204030204" pitchFamily="34" charset="0"/>
                <a:cs typeface="Times New Roman" panose="02020603050405020304" pitchFamily="18" charset="0"/>
              </a:rPr>
              <a:t> igyekezet úgy feloldani ezt a problémát, hogy kétféle Megjelenési forma típust különböztetett meg: a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Production</a:t>
            </a:r>
            <a:r>
              <a:rPr lang="hu-HU" sz="1800" b="1" dirty="0">
                <a:effectLst/>
                <a:latin typeface="Calibri" panose="020F0502020204030204" pitchFamily="34" charset="0"/>
                <a:ea typeface="Calibri" panose="020F0502020204030204" pitchFamily="34" charset="0"/>
                <a:cs typeface="Times New Roman" panose="02020603050405020304" pitchFamily="18" charset="0"/>
              </a:rPr>
              <a:t>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Type</a:t>
            </a:r>
            <a:r>
              <a:rPr lang="hu-HU" sz="1800" b="1" dirty="0">
                <a:effectLst/>
                <a:latin typeface="Calibri" panose="020F0502020204030204" pitchFamily="34" charset="0"/>
                <a:ea typeface="Calibri" panose="020F0502020204030204" pitchFamily="34" charset="0"/>
                <a:cs typeface="Times New Roman" panose="02020603050405020304" pitchFamily="18" charset="0"/>
              </a:rPr>
              <a:t>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Manifestation</a:t>
            </a:r>
            <a:r>
              <a:rPr lang="hu-HU" sz="1800" dirty="0">
                <a:effectLst/>
                <a:latin typeface="Calibri" panose="020F0502020204030204" pitchFamily="34" charset="0"/>
                <a:ea typeface="Calibri" panose="020F0502020204030204" pitchFamily="34" charset="0"/>
                <a:cs typeface="Times New Roman" panose="02020603050405020304" pitchFamily="18" charset="0"/>
              </a:rPr>
              <a:t>-t és a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Singleton</a:t>
            </a:r>
            <a:r>
              <a:rPr lang="hu-HU" sz="1800" b="1" dirty="0">
                <a:effectLst/>
                <a:latin typeface="Calibri" panose="020F0502020204030204" pitchFamily="34" charset="0"/>
                <a:ea typeface="Calibri" panose="020F0502020204030204" pitchFamily="34" charset="0"/>
                <a:cs typeface="Times New Roman" panose="02020603050405020304" pitchFamily="18" charset="0"/>
              </a:rPr>
              <a:t>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Type</a:t>
            </a:r>
            <a:r>
              <a:rPr lang="hu-HU" sz="1800" b="1" dirty="0">
                <a:effectLst/>
                <a:latin typeface="Calibri" panose="020F0502020204030204" pitchFamily="34" charset="0"/>
                <a:ea typeface="Calibri" panose="020F0502020204030204" pitchFamily="34" charset="0"/>
                <a:cs typeface="Times New Roman" panose="02020603050405020304" pitchFamily="18" charset="0"/>
              </a:rPr>
              <a:t> </a:t>
            </a:r>
            <a:r>
              <a:rPr lang="hu-HU" sz="1800" b="1" dirty="0" err="1">
                <a:effectLst/>
                <a:latin typeface="Calibri" panose="020F0502020204030204" pitchFamily="34" charset="0"/>
                <a:ea typeface="Calibri" panose="020F0502020204030204" pitchFamily="34" charset="0"/>
                <a:cs typeface="Times New Roman" panose="02020603050405020304" pitchFamily="18" charset="0"/>
              </a:rPr>
              <a:t>Manifestation</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t</a:t>
            </a:r>
            <a:r>
              <a:rPr lang="hu-H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Ez a kettősség 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LRMer</a:t>
            </a:r>
            <a:r>
              <a:rPr lang="hu-HU" sz="1800" dirty="0">
                <a:effectLst/>
                <a:latin typeface="Calibri" panose="020F0502020204030204" pitchFamily="34" charset="0"/>
                <a:ea typeface="Calibri" panose="020F0502020204030204" pitchFamily="34" charset="0"/>
                <a:cs typeface="Times New Roman" panose="02020603050405020304" pitchFamily="18" charset="0"/>
              </a:rPr>
              <a:t>-ben is megmarad. Definíciója szerint a Megjelenési forma „Minden olyan hordozó halmaza, amely azonos jellemzőket mutat szellemi vagy művészi tartalma tekintetében. A halmazt a teljes tartalom és az annak hordozójára vagy hordozóira vonatkozó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előállítási terv</a:t>
            </a:r>
            <a:r>
              <a:rPr lang="hu-HU" sz="1800" dirty="0">
                <a:effectLst/>
                <a:latin typeface="Calibri" panose="020F0502020204030204" pitchFamily="34" charset="0"/>
                <a:ea typeface="Calibri" panose="020F0502020204030204" pitchFamily="34" charset="0"/>
                <a:cs typeface="Times New Roman" panose="02020603050405020304" pitchFamily="18" charset="0"/>
              </a:rPr>
              <a:t> határozza meg.” A fizikai oldala a „hordozók halmaza” vagyis a példányok, a koncepcionális oldal pedig az „előállítási terv”.</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LRMer</a:t>
            </a:r>
            <a:r>
              <a:rPr lang="hu-HU" sz="1800" dirty="0">
                <a:effectLst/>
                <a:latin typeface="Calibri" panose="020F0502020204030204" pitchFamily="34" charset="0"/>
                <a:ea typeface="Calibri" panose="020F0502020204030204" pitchFamily="34" charset="0"/>
                <a:cs typeface="Times New Roman" panose="02020603050405020304" pitchFamily="18" charset="0"/>
              </a:rPr>
              <a:t> így fogalmaz: „… nem lehet valami egyszerre a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megjelenési forma </a:t>
            </a:r>
            <a:r>
              <a:rPr lang="hu-HU" sz="1800" dirty="0">
                <a:effectLst/>
                <a:latin typeface="Calibri" panose="020F0502020204030204" pitchFamily="34" charset="0"/>
                <a:ea typeface="Calibri" panose="020F0502020204030204" pitchFamily="34" charset="0"/>
                <a:cs typeface="Times New Roman" panose="02020603050405020304" pitchFamily="18" charset="0"/>
              </a:rPr>
              <a:t>entitás előfordulása (ami egy elvont entitás, egy csoportot foglal magában) és egy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példány </a:t>
            </a:r>
            <a:r>
              <a:rPr lang="hu-HU" sz="1800" dirty="0">
                <a:effectLst/>
                <a:latin typeface="Calibri" panose="020F0502020204030204" pitchFamily="34" charset="0"/>
                <a:ea typeface="Calibri" panose="020F0502020204030204" pitchFamily="34" charset="0"/>
                <a:cs typeface="Times New Roman" panose="02020603050405020304" pitchFamily="18" charset="0"/>
              </a:rPr>
              <a:t>előfordulása (ami egy konkrét entitás). Bár lehetséges, hogy csak egy fizikai objektum létezik, azt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különböző nézőpontokból vizsgáljuk</a:t>
            </a:r>
            <a:r>
              <a:rPr lang="hu-HU" sz="1800" dirty="0">
                <a:effectLst/>
                <a:latin typeface="Calibri" panose="020F0502020204030204" pitchFamily="34" charset="0"/>
                <a:ea typeface="Calibri" panose="020F0502020204030204" pitchFamily="34" charset="0"/>
                <a:cs typeface="Times New Roman" panose="02020603050405020304" pitchFamily="18" charset="0"/>
              </a:rPr>
              <a:t> attól függően, hogy megjelenési formájának jellegét vesszük figyelembe, vagy a példány vonatkozásaira fókuszálunk.” … A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megjelenési forma </a:t>
            </a:r>
            <a:r>
              <a:rPr lang="hu-HU" sz="1800" dirty="0">
                <a:effectLst/>
                <a:latin typeface="Calibri" panose="020F0502020204030204" pitchFamily="34" charset="0"/>
                <a:ea typeface="Calibri" panose="020F0502020204030204" pitchFamily="34" charset="0"/>
                <a:cs typeface="Times New Roman" panose="02020603050405020304" pitchFamily="18" charset="0"/>
              </a:rPr>
              <a:t>ilyen esetben az egyetlen tagból álló halmaz, ami egyúttal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az adott </a:t>
            </a:r>
            <a:r>
              <a:rPr lang="hu-HU" sz="1800" b="1" i="1" dirty="0">
                <a:effectLst/>
                <a:latin typeface="Calibri" panose="020F0502020204030204" pitchFamily="34" charset="0"/>
                <a:ea typeface="Calibri" panose="020F0502020204030204" pitchFamily="34" charset="0"/>
                <a:cs typeface="Times New Roman" panose="02020603050405020304" pitchFamily="18" charset="0"/>
              </a:rPr>
              <a:t>példány </a:t>
            </a:r>
            <a:r>
              <a:rPr lang="hu-HU" sz="1800" b="1" dirty="0">
                <a:effectLst/>
                <a:latin typeface="Calibri" panose="020F0502020204030204" pitchFamily="34" charset="0"/>
                <a:ea typeface="Calibri" panose="020F0502020204030204" pitchFamily="34" charset="0"/>
                <a:cs typeface="Times New Roman" panose="02020603050405020304" pitchFamily="18" charset="0"/>
              </a:rPr>
              <a:t>fogalmát is lefedi.</a:t>
            </a:r>
            <a:r>
              <a:rPr lang="hu-HU" sz="1800" dirty="0">
                <a:effectLst/>
                <a:latin typeface="Calibri" panose="020F0502020204030204" pitchFamily="34" charset="0"/>
                <a:ea typeface="Calibri" panose="020F0502020204030204" pitchFamily="34" charset="0"/>
                <a:cs typeface="Times New Roman" panose="02020603050405020304" pitchFamily="18" charset="0"/>
              </a:rPr>
              <a:t>” A jelen esetben, illetve a kéziratok esetében a „hordozók halmaza” egy elemű, ún.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singletone</a:t>
            </a:r>
            <a:r>
              <a:rPr lang="hu-HU" sz="1800" dirty="0">
                <a:effectLst/>
                <a:latin typeface="Calibri" panose="020F0502020204030204" pitchFamily="34" charset="0"/>
                <a:ea typeface="Calibri" panose="020F0502020204030204" pitchFamily="34" charset="0"/>
                <a:cs typeface="Times New Roman" panose="02020603050405020304" pitchFamily="18" charset="0"/>
              </a:rPr>
              <a:t>-halmaz. 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LRMer</a:t>
            </a:r>
            <a:r>
              <a:rPr lang="hu-HU" sz="1800" dirty="0">
                <a:effectLst/>
                <a:latin typeface="Calibri" panose="020F0502020204030204" pitchFamily="34" charset="0"/>
                <a:ea typeface="Calibri" panose="020F0502020204030204" pitchFamily="34" charset="0"/>
                <a:cs typeface="Times New Roman" panose="02020603050405020304" pitchFamily="18" charset="0"/>
              </a:rPr>
              <a:t>-ben sem sikerült maradéktalanul feloldani az entitások közötti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diszjunkció</a:t>
            </a:r>
            <a:r>
              <a:rPr lang="hu-HU" sz="1800" dirty="0">
                <a:effectLst/>
                <a:latin typeface="Calibri" panose="020F0502020204030204" pitchFamily="34" charset="0"/>
                <a:ea typeface="Calibri" panose="020F0502020204030204" pitchFamily="34" charset="0"/>
                <a:cs typeface="Times New Roman" panose="02020603050405020304" pitchFamily="18" charset="0"/>
              </a:rPr>
              <a:t> és Megjelenési forma és az egy elemű Példány-halmaz problémáját, de elfogadhatónak tűnik, hogy alkalmazzuk az „átfedés” (overlapping) fogalmát a Megjelenési formára és Példányra. A Megjelenési formához és Példányhoz kapcsolódó tulajdonságok (pl. RDA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Elements</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Manifestation</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Item</a:t>
            </a:r>
            <a:r>
              <a:rPr lang="hu-HU" sz="1800" dirty="0">
                <a:effectLst/>
                <a:latin typeface="Calibri" panose="020F0502020204030204" pitchFamily="34" charset="0"/>
                <a:ea typeface="Calibri" panose="020F0502020204030204" pitchFamily="34" charset="0"/>
                <a:cs typeface="Times New Roman" panose="02020603050405020304" pitchFamily="18" charset="0"/>
              </a:rPr>
              <a:t>) alapján világosan elkülöníthetők az elemek.</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jelen ábra azonban rávilágít egy másik jelenségre is. A könyvtári referencia modellben a WEMI entitások 1:1 vagy 1:* kapcsolatban állnak. A kutatói nézetben azonban jól látszik, hogy vannak olyan – valaha létezett – Megjelenési formák is, amelyhez ma nem tartozik Példány, vagyis a Példány entitások ma meglévő halmaza üres halmaz. Például az „elmondott beszéd” példánya nem kerülhetett rögzítésre. A többi másolat pedig létezett még a 18. században is, de mára elvesztek. A könyvtáros nézőpontjából ezek a példányok nem írhatók le, de a bibliográfus és kutató számára a hiányzó példány a valóság valamilyen egynél kisebb valószínűséggel létezett eleme. </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Az elmondott beszédek rekonstrukciója a létező Megjelenési formák szövegváltozatai alapján lehetséges az 1592-97-es évek drámai kontextusába.</a:t>
            </a:r>
            <a:endParaRPr lang="hu-HU" sz="1200" b="0" i="0" u="none" strike="noStrike" baseline="0" dirty="0">
              <a:solidFill>
                <a:srgbClr val="000000"/>
              </a:solidFill>
              <a:latin typeface="Garamond" panose="02020404030301010803" pitchFamily="18" charset="0"/>
            </a:endParaRP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10</a:t>
            </a:fld>
            <a:endParaRPr lang="hu-HU"/>
          </a:p>
        </p:txBody>
      </p:sp>
    </p:spTree>
    <p:extLst>
      <p:ext uri="{BB962C8B-B14F-4D97-AF65-F5344CB8AC3E}">
        <p14:creationId xmlns:p14="http://schemas.microsoft.com/office/powerpoint/2010/main" val="425969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449580">
              <a:lnSpc>
                <a:spcPct val="115000"/>
              </a:lnSpc>
              <a:spcAft>
                <a:spcPts val="800"/>
              </a:spcAft>
            </a:pPr>
            <a:r>
              <a:rPr lang="hu-H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[Kihagyható dia!</a:t>
            </a:r>
            <a:r>
              <a:rPr lang="hu-HU" sz="1800" dirty="0">
                <a:effectLst/>
                <a:latin typeface="Calibri" panose="020F0502020204030204" pitchFamily="34" charset="0"/>
                <a:ea typeface="Calibri" panose="020F0502020204030204" pitchFamily="34" charset="0"/>
                <a:cs typeface="Times New Roman" panose="02020603050405020304" pitchFamily="18" charset="0"/>
              </a:rPr>
              <a:t>]</a:t>
            </a:r>
          </a:p>
          <a:p>
            <a:pPr marL="449580">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Előadásomban a következő jelöléseket alkalmazom:</a:t>
            </a:r>
          </a:p>
          <a:p>
            <a:pPr marL="342900" lvl="0" indent="-342900">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Times New Roman" panose="02020603050405020304" pitchFamily="18" charset="0"/>
              </a:rPr>
              <a:t>Rövid útvonal leírás: a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től</a:t>
            </a:r>
            <a:r>
              <a:rPr lang="hu-HU" sz="1800" dirty="0">
                <a:effectLst/>
                <a:latin typeface="Calibri" panose="020F0502020204030204" pitchFamily="34" charset="0"/>
                <a:ea typeface="Calibri" panose="020F0502020204030204" pitchFamily="34" charset="0"/>
                <a:cs typeface="Times New Roman" panose="02020603050405020304" pitchFamily="18" charset="0"/>
              </a:rPr>
              <a:t> kiinduló útvonal rövidítésére használ</a:t>
            </a:r>
          </a:p>
          <a:p>
            <a:pPr marL="342900" lvl="0" indent="-342900">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Times New Roman" panose="02020603050405020304" pitchFamily="18" charset="0"/>
              </a:rPr>
              <a:t>Teljes leírás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alias</a:t>
            </a:r>
            <a:r>
              <a:rPr lang="hu-HU" sz="1800" dirty="0">
                <a:effectLst/>
                <a:latin typeface="Calibri" panose="020F0502020204030204" pitchFamily="34" charset="0"/>
                <a:ea typeface="Calibri" panose="020F0502020204030204" pitchFamily="34" charset="0"/>
                <a:cs typeface="Times New Roman" panose="02020603050405020304" pitchFamily="18" charset="0"/>
              </a:rPr>
              <a:t>): a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től</a:t>
            </a:r>
            <a:r>
              <a:rPr lang="hu-HU" sz="1800" dirty="0">
                <a:effectLst/>
                <a:latin typeface="Calibri" panose="020F0502020204030204" pitchFamily="34" charset="0"/>
                <a:ea typeface="Calibri" panose="020F0502020204030204" pitchFamily="34" charset="0"/>
                <a:cs typeface="Times New Roman" panose="02020603050405020304" pitchFamily="18" charset="0"/>
              </a:rPr>
              <a:t> kiinduló teljes leírást tartalmazza</a:t>
            </a:r>
          </a:p>
          <a:p>
            <a:pPr marL="342900" lvl="0" indent="-342900">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Times New Roman" panose="02020603050405020304" pitchFamily="18" charset="0"/>
              </a:rPr>
              <a:t>A színek segítenek az egyes entitások felismerésében</a:t>
            </a:r>
          </a:p>
          <a:p>
            <a:pPr marL="342900" lvl="0" indent="-342900">
              <a:lnSpc>
                <a:spcPct val="115000"/>
              </a:lnSpc>
              <a:spcAft>
                <a:spcPts val="800"/>
              </a:spcAft>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Times New Roman" panose="02020603050405020304" pitchFamily="18" charset="0"/>
              </a:rPr>
              <a:t>A kapcsolatokat az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lrmer</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kódokal</a:t>
            </a:r>
            <a:r>
              <a:rPr lang="hu-HU" sz="1800" dirty="0">
                <a:effectLst/>
                <a:latin typeface="Calibri" panose="020F0502020204030204" pitchFamily="34" charset="0"/>
                <a:ea typeface="Calibri" panose="020F0502020204030204" pitchFamily="34" charset="0"/>
                <a:cs typeface="Times New Roman" panose="02020603050405020304" pitchFamily="18" charset="0"/>
              </a:rPr>
              <a:t> jelzem</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Hiányzó példány, vagy példányok jelölése: Ø</a:t>
            </a:r>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11</a:t>
            </a:fld>
            <a:endParaRPr lang="hu-HU"/>
          </a:p>
        </p:txBody>
      </p:sp>
    </p:spTree>
    <p:extLst>
      <p:ext uri="{BB962C8B-B14F-4D97-AF65-F5344CB8AC3E}">
        <p14:creationId xmlns:p14="http://schemas.microsoft.com/office/powerpoint/2010/main" val="351469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előző ábrán láttuk Enyedi 60. beszédének WEMI diagrammját a kutató nézetéből. Ezen az ábrán az egyik forrást, az ún. Enyedi-kódexet vizsgáljuk meg a WEMI modell szempontjából. Az LRM szerint az ilyen típusú dokumentumokat forrásgyűjteménynek nevezi, amelyeket a fő entitások szempontjából aggregáló műveknek nevez. Ebből a megközelítésben az aggregáló Műben található egyes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vek</a:t>
            </a:r>
            <a:r>
              <a:rPr lang="hu-HU" sz="1800" dirty="0">
                <a:effectLst/>
                <a:latin typeface="Calibri" panose="020F0502020204030204" pitchFamily="34" charset="0"/>
                <a:ea typeface="Calibri" panose="020F0502020204030204" pitchFamily="34" charset="0"/>
                <a:cs typeface="Times New Roman" panose="02020603050405020304" pitchFamily="18" charset="0"/>
              </a:rPr>
              <a:t> PÉLDÁNY-</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ai</a:t>
            </a:r>
            <a:r>
              <a:rPr lang="hu-HU" sz="1800" dirty="0">
                <a:effectLst/>
                <a:latin typeface="Calibri" panose="020F0502020204030204" pitchFamily="34" charset="0"/>
                <a:ea typeface="Calibri" panose="020F0502020204030204" pitchFamily="34" charset="0"/>
                <a:cs typeface="Times New Roman" panose="02020603050405020304" pitchFamily="18" charset="0"/>
              </a:rPr>
              <a:t> jól azonosíthatók.</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szemléltetés kedvéért felvillantom a kódex képeit is. Az ábrán jól elkülöníthetők a fő tartalmi egységei, a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vek</a:t>
            </a:r>
            <a:r>
              <a:rPr lang="hu-HU" sz="1800" dirty="0">
                <a:effectLst/>
                <a:latin typeface="Calibri" panose="020F0502020204030204" pitchFamily="34" charset="0"/>
                <a:ea typeface="Calibri" panose="020F0502020204030204" pitchFamily="34" charset="0"/>
                <a:cs typeface="Times New Roman" panose="02020603050405020304" pitchFamily="18" charset="0"/>
              </a:rPr>
              <a:t> példányai. </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Enyedi György vitairata</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hu-HU" sz="1800" dirty="0">
                <a:effectLst/>
                <a:latin typeface="Calibri" panose="020F0502020204030204" pitchFamily="34" charset="0"/>
                <a:ea typeface="Calibri" panose="020F0502020204030204" pitchFamily="34" charset="0"/>
                <a:cs typeface="Times New Roman" panose="02020603050405020304" pitchFamily="18" charset="0"/>
              </a:rPr>
              <a:t> Ennek egyik részlete a 60. beszéd latin fordítása (I - E) – Emlékezzenek a 60. beszéd WEMI diagramjára! Most nem foglalkozunk részletesen a rész-egész viszonyokkal, de jelzem, hogy ebben az esetben a 60. beszéd latin fordítása egy másik MŰ része, amit a kutatás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Szilvási</a:t>
            </a:r>
            <a:r>
              <a:rPr lang="hu-HU" sz="1800" dirty="0">
                <a:effectLst/>
                <a:latin typeface="Calibri" panose="020F0502020204030204" pitchFamily="34" charset="0"/>
                <a:ea typeface="Calibri" panose="020F0502020204030204" pitchFamily="34" charset="0"/>
                <a:cs typeface="Times New Roman" panose="02020603050405020304" pitchFamily="18" charset="0"/>
              </a:rPr>
              <a:t> János elleni vitairat néven (NOMEN) tart nyilván.</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r>
              <a:rPr lang="hu-HU" sz="1800" dirty="0">
                <a:effectLst/>
                <a:latin typeface="Calibri" panose="020F0502020204030204" pitchFamily="34" charset="0"/>
                <a:ea typeface="Calibri" panose="020F0502020204030204" pitchFamily="34" charset="0"/>
                <a:cs typeface="Times New Roman" panose="02020603050405020304" pitchFamily="18" charset="0"/>
              </a:rPr>
              <a:t> Belső címlappal következnek az eretnekségéért 1585-ben kivégzett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Jacobus</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Palaeologus</a:t>
            </a:r>
            <a:r>
              <a:rPr lang="hu-HU" sz="1800" dirty="0">
                <a:effectLst/>
                <a:latin typeface="Calibri" panose="020F0502020204030204" pitchFamily="34" charset="0"/>
                <a:ea typeface="Calibri" panose="020F0502020204030204" pitchFamily="34" charset="0"/>
                <a:cs typeface="Times New Roman" panose="02020603050405020304" pitchFamily="18" charset="0"/>
              </a:rPr>
              <a:t> kisebb művei. </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r>
              <a:rPr lang="hu-HU" sz="1800" dirty="0">
                <a:effectLst/>
                <a:latin typeface="Calibri" panose="020F0502020204030204" pitchFamily="34" charset="0"/>
                <a:ea typeface="Calibri" panose="020F0502020204030204" pitchFamily="34" charset="0"/>
                <a:cs typeface="Times New Roman" panose="02020603050405020304" pitchFamily="18" charset="0"/>
              </a:rPr>
              <a:t> Enyedi György Cserényi Mihály tézisei elleni vitairata következik. Cserényi Mihály művéből nem maradt fenn példány. Üres halmaz.</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r>
              <a:rPr lang="hu-HU" sz="1800" dirty="0">
                <a:effectLst/>
                <a:latin typeface="Calibri" panose="020F0502020204030204" pitchFamily="34" charset="0"/>
                <a:ea typeface="Calibri" panose="020F0502020204030204" pitchFamily="34" charset="0"/>
                <a:cs typeface="Times New Roman" panose="02020603050405020304" pitchFamily="18" charset="0"/>
              </a:rPr>
              <a:t> Végül egy másik eretnek, Christian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Franken</a:t>
            </a:r>
            <a:r>
              <a:rPr lang="hu-HU" sz="1800" dirty="0">
                <a:effectLst/>
                <a:latin typeface="Calibri" panose="020F0502020204030204" pitchFamily="34" charset="0"/>
                <a:ea typeface="Calibri" panose="020F0502020204030204" pitchFamily="34" charset="0"/>
                <a:cs typeface="Times New Roman" panose="02020603050405020304" pitchFamily="18" charset="0"/>
              </a:rPr>
              <a:t> műve, ugyancsak Cserényi Mihály tézisei ellen Enyedi György bevezetésével.</a:t>
            </a:r>
          </a:p>
          <a:p>
            <a:pPr>
              <a:lnSpc>
                <a:spcPct val="150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forrásgyűjtemény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mű</a:t>
            </a:r>
            <a:r>
              <a:rPr lang="hu-HU" sz="1800" dirty="0">
                <a:effectLst/>
                <a:latin typeface="Calibri" panose="020F0502020204030204" pitchFamily="34" charset="0"/>
                <a:ea typeface="Calibri" panose="020F0502020204030204" pitchFamily="34" charset="0"/>
                <a:cs typeface="Times New Roman" panose="02020603050405020304" pitchFamily="18" charset="0"/>
              </a:rPr>
              <a:t>vek és sorozati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mű</a:t>
            </a:r>
            <a:r>
              <a:rPr lang="hu-HU" sz="1800" dirty="0">
                <a:effectLst/>
                <a:latin typeface="Calibri" panose="020F0502020204030204" pitchFamily="34" charset="0"/>
                <a:ea typeface="Calibri" panose="020F0502020204030204" pitchFamily="34" charset="0"/>
                <a:cs typeface="Times New Roman" panose="02020603050405020304" pitchFamily="18" charset="0"/>
              </a:rPr>
              <a:t>vek összecsoportosítása esetében a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mű </a:t>
            </a:r>
            <a:r>
              <a:rPr lang="hu-HU" sz="1800" dirty="0">
                <a:effectLst/>
                <a:latin typeface="Calibri" panose="020F0502020204030204" pitchFamily="34" charset="0"/>
                <a:ea typeface="Calibri" panose="020F0502020204030204" pitchFamily="34" charset="0"/>
                <a:cs typeface="Times New Roman" panose="02020603050405020304" pitchFamily="18" charset="0"/>
              </a:rPr>
              <a:t>lényege a kiválasztás, az összeállítás és a megrendelés alapelve vagy terve, amely szerint a más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mű</a:t>
            </a:r>
            <a:r>
              <a:rPr lang="hu-HU" sz="1800" dirty="0">
                <a:effectLst/>
                <a:latin typeface="Calibri" panose="020F0502020204030204" pitchFamily="34" charset="0"/>
                <a:ea typeface="Calibri" panose="020F0502020204030204" pitchFamily="34" charset="0"/>
                <a:cs typeface="Times New Roman" panose="02020603050405020304" pitchFamily="18" charset="0"/>
              </a:rPr>
              <a:t>vek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kifejezési formá</a:t>
            </a:r>
            <a:r>
              <a:rPr lang="hu-HU" sz="1800" dirty="0">
                <a:effectLst/>
                <a:latin typeface="Calibri" panose="020F0502020204030204" pitchFamily="34" charset="0"/>
                <a:ea typeface="Calibri" panose="020F0502020204030204" pitchFamily="34" charset="0"/>
                <a:cs typeface="Times New Roman" panose="02020603050405020304" pitchFamily="18" charset="0"/>
              </a:rPr>
              <a:t>i beépülnek az így létrejövő aggregátum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megjelenési formá</a:t>
            </a:r>
            <a:r>
              <a:rPr lang="hu-HU" sz="1800" dirty="0">
                <a:effectLst/>
                <a:latin typeface="Calibri" panose="020F0502020204030204" pitchFamily="34" charset="0"/>
                <a:ea typeface="Calibri" panose="020F0502020204030204" pitchFamily="34" charset="0"/>
                <a:cs typeface="Times New Roman" panose="02020603050405020304" pitchFamily="18" charset="0"/>
              </a:rPr>
              <a:t>ba.” (LRM)</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IFLA-LRM-HUN 23.: Más esetekben, például holografikus kéziratok, sok kézműves vagy művészi termék, vagy megőrzési célú reprodukció esetén, az előállítási folyamat egyetlen, egyedi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példány </a:t>
            </a:r>
            <a:r>
              <a:rPr lang="hu-HU" sz="1800" dirty="0">
                <a:effectLst/>
                <a:latin typeface="Calibri" panose="020F0502020204030204" pitchFamily="34" charset="0"/>
                <a:ea typeface="Calibri" panose="020F0502020204030204" pitchFamily="34" charset="0"/>
                <a:cs typeface="Times New Roman" panose="02020603050405020304" pitchFamily="18" charset="0"/>
              </a:rPr>
              <a:t>létrehozására irányul. A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megjelenési forma </a:t>
            </a:r>
            <a:r>
              <a:rPr lang="hu-HU" sz="1800" dirty="0">
                <a:effectLst/>
                <a:latin typeface="Calibri" panose="020F0502020204030204" pitchFamily="34" charset="0"/>
                <a:ea typeface="Calibri" panose="020F0502020204030204" pitchFamily="34" charset="0"/>
                <a:cs typeface="Times New Roman" panose="02020603050405020304" pitchFamily="18" charset="0"/>
              </a:rPr>
              <a:t>ilyen esetben az egyetlen tagból álló halmaz, ami egyúttal az adott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példány </a:t>
            </a:r>
            <a:r>
              <a:rPr lang="hu-HU" sz="1800" dirty="0">
                <a:effectLst/>
                <a:latin typeface="Calibri" panose="020F0502020204030204" pitchFamily="34" charset="0"/>
                <a:ea typeface="Calibri" panose="020F0502020204030204" pitchFamily="34" charset="0"/>
                <a:cs typeface="Times New Roman" panose="02020603050405020304" pitchFamily="18" charset="0"/>
              </a:rPr>
              <a:t>fogalmát is lefedi. </a:t>
            </a:r>
            <a:endParaRPr lang="hu-HU" dirty="0"/>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12</a:t>
            </a:fld>
            <a:endParaRPr lang="hu-HU"/>
          </a:p>
        </p:txBody>
      </p:sp>
    </p:spTree>
    <p:extLst>
      <p:ext uri="{BB962C8B-B14F-4D97-AF65-F5344CB8AC3E}">
        <p14:creationId xmlns:p14="http://schemas.microsoft.com/office/powerpoint/2010/main" val="160021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dirty="0">
                <a:effectLst/>
                <a:latin typeface="Calibri" panose="020F0502020204030204" pitchFamily="34" charset="0"/>
                <a:ea typeface="Calibri" panose="020F0502020204030204" pitchFamily="34" charset="0"/>
                <a:cs typeface="Times New Roman" panose="02020603050405020304" pitchFamily="18" charset="0"/>
              </a:rPr>
              <a:t>Az Enyedi-kódex a benne lévő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vek</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aggregálója</a:t>
            </a:r>
            <a:r>
              <a:rPr lang="hu-HU" sz="1800" dirty="0">
                <a:effectLst/>
                <a:latin typeface="Calibri" panose="020F0502020204030204" pitchFamily="34" charset="0"/>
                <a:ea typeface="Calibri" panose="020F0502020204030204" pitchFamily="34" charset="0"/>
                <a:cs typeface="Times New Roman" panose="02020603050405020304" pitchFamily="18" charset="0"/>
              </a:rPr>
              <a:t> a MŰ-szempontú megközelítés szerint. TÁRGY-szempontú (objektum orientált) nézőpontból egyszerre hordozza magán tárgyi megvalósulásának, utóéletének történetét és mai állapotát, szakadásait, hiányait, tollpróbáit. Ebből a történetből csak egy elemet emelek ki: a kötést. Az Enyedi-kódex kötése egy 16. század első feléből származó – feltehetőleg Kolozsvárott, a Piactéri Nagytemplomban használt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Graduale</a:t>
            </a:r>
            <a:r>
              <a:rPr lang="hu-HU" sz="1800" dirty="0">
                <a:effectLst/>
                <a:latin typeface="Calibri" panose="020F0502020204030204" pitchFamily="34" charset="0"/>
                <a:ea typeface="Calibri" panose="020F0502020204030204" pitchFamily="34" charset="0"/>
                <a:cs typeface="Times New Roman" panose="02020603050405020304" pitchFamily="18" charset="0"/>
              </a:rPr>
              <a:t> töredéke, amely a Vízkereszt ünnepkörének egyik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offertoriumát</a:t>
            </a:r>
            <a:r>
              <a:rPr lang="hu-HU" sz="1800" dirty="0">
                <a:effectLst/>
                <a:latin typeface="Calibri" panose="020F0502020204030204" pitchFamily="34" charset="0"/>
                <a:ea typeface="Calibri" panose="020F0502020204030204" pitchFamily="34" charset="0"/>
                <a:cs typeface="Times New Roman" panose="02020603050405020304" pitchFamily="18" charset="0"/>
              </a:rPr>
              <a:t> tartalmazza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Az Enyedi-kódex kapcsán tehát találkozunk egy ritka és rendkívül értékes késő középkori könyv töredékkel is. Történelmi szempontból érdekes, hogy a katolikus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Graduale</a:t>
            </a:r>
            <a:r>
              <a:rPr lang="hu-HU" sz="1800" dirty="0">
                <a:effectLst/>
                <a:latin typeface="Calibri" panose="020F0502020204030204" pitchFamily="34" charset="0"/>
                <a:ea typeface="Calibri" panose="020F0502020204030204" pitchFamily="34" charset="0"/>
                <a:cs typeface="Times New Roman" panose="02020603050405020304" pitchFamily="18" charset="0"/>
              </a:rPr>
              <a:t> elveszett példányának egy töredéke egy unitárius kézirat kötése. A referencia modell szempontjából a hiányzó példány egy töredéke alapján feltételezhető a valaha létezett teljes példány és MŰ.</a:t>
            </a: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13</a:t>
            </a:fld>
            <a:endParaRPr lang="hu-HU"/>
          </a:p>
        </p:txBody>
      </p:sp>
    </p:spTree>
    <p:extLst>
      <p:ext uri="{BB962C8B-B14F-4D97-AF65-F5344CB8AC3E}">
        <p14:creationId xmlns:p14="http://schemas.microsoft.com/office/powerpoint/2010/main" val="425980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Érdemes megvizsgálni az Enyedi-kódexben található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Jacobus</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Palaeologus</a:t>
            </a:r>
            <a:r>
              <a:rPr lang="hu-HU" sz="1800" dirty="0">
                <a:effectLst/>
                <a:latin typeface="Calibri" panose="020F0502020204030204" pitchFamily="34" charset="0"/>
                <a:ea typeface="Calibri" panose="020F0502020204030204" pitchFamily="34" charset="0"/>
                <a:cs typeface="Times New Roman" panose="02020603050405020304" pitchFamily="18" charset="0"/>
              </a:rPr>
              <a:t> műveket. A görög gondolkodó hét kisebb műve található Enyedi másolatában. Vizsgálhatók, mint az Enyedi-kódex részei, de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Palaeologus</a:t>
            </a:r>
            <a:r>
              <a:rPr lang="hu-HU" sz="1800" dirty="0">
                <a:effectLst/>
                <a:latin typeface="Calibri" panose="020F0502020204030204" pitchFamily="34" charset="0"/>
                <a:ea typeface="Calibri" panose="020F0502020204030204" pitchFamily="34" charset="0"/>
                <a:cs typeface="Times New Roman" panose="02020603050405020304" pitchFamily="18" charset="0"/>
              </a:rPr>
              <a:t> művei utóélete szempontjából is. Az Enyedi másolatában fennmaradt művek mind másolatok, tehát lennie kellett legalább egy korábbi példánynak, ami vagy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Palaeologus</a:t>
            </a:r>
            <a:r>
              <a:rPr lang="hu-HU" sz="1800" dirty="0">
                <a:effectLst/>
                <a:latin typeface="Calibri" panose="020F0502020204030204" pitchFamily="34" charset="0"/>
                <a:ea typeface="Calibri" panose="020F0502020204030204" pitchFamily="34" charset="0"/>
                <a:cs typeface="Times New Roman" panose="02020603050405020304" pitchFamily="18" charset="0"/>
              </a:rPr>
              <a:t> eredeti kézirata volt, vagy az eredeti kézirat korábbi másolata. Mind a kettő lehetséges, de – most nem részletezve az érveket – valószínűbbnek látszik az előző.</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Ugyanez érvényes a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Niccolo</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Paruta</a:t>
            </a:r>
            <a:r>
              <a:rPr lang="hu-HU" sz="1800" dirty="0">
                <a:effectLst/>
                <a:latin typeface="Calibri" panose="020F0502020204030204" pitchFamily="34" charset="0"/>
                <a:ea typeface="Calibri" panose="020F0502020204030204" pitchFamily="34" charset="0"/>
                <a:cs typeface="Times New Roman" panose="02020603050405020304" pitchFamily="18" charset="0"/>
              </a:rPr>
              <a:t> művének magyarázata című művére is, de itt Enyedi másolata is elveszett, pedig a közös címlapon említi. Ennek a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nek</a:t>
            </a:r>
            <a:r>
              <a:rPr lang="hu-HU" sz="1800" dirty="0">
                <a:effectLst/>
                <a:latin typeface="Calibri" panose="020F0502020204030204" pitchFamily="34" charset="0"/>
                <a:ea typeface="Calibri" panose="020F0502020204030204" pitchFamily="34" charset="0"/>
                <a:cs typeface="Times New Roman" panose="02020603050405020304" pitchFamily="18" charset="0"/>
              </a:rPr>
              <a:t> egyetlen példányát sem ismerjük. Üres halmaz. Valószínűleg a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Campo</a:t>
            </a:r>
            <a:r>
              <a:rPr lang="hu-HU" sz="1800" dirty="0">
                <a:effectLst/>
                <a:latin typeface="Calibri" panose="020F0502020204030204" pitchFamily="34" charset="0"/>
                <a:ea typeface="Calibri" panose="020F0502020204030204" pitchFamily="34" charset="0"/>
                <a:cs typeface="Times New Roman" panose="02020603050405020304" pitchFamily="18" charset="0"/>
              </a:rPr>
              <a:t> de’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Fiorin</a:t>
            </a:r>
            <a:r>
              <a:rPr lang="hu-HU" sz="1800" dirty="0">
                <a:effectLst/>
                <a:latin typeface="Calibri" panose="020F0502020204030204" pitchFamily="34" charset="0"/>
                <a:ea typeface="Calibri" panose="020F0502020204030204" pitchFamily="34" charset="0"/>
                <a:cs typeface="Times New Roman" panose="02020603050405020304" pitchFamily="18" charset="0"/>
              </a:rPr>
              <a:t> égették el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Palaeologus</a:t>
            </a:r>
            <a:r>
              <a:rPr lang="hu-HU" sz="1800" dirty="0">
                <a:effectLst/>
                <a:latin typeface="Calibri" panose="020F0502020204030204" pitchFamily="34" charset="0"/>
                <a:ea typeface="Calibri" panose="020F0502020204030204" pitchFamily="34" charset="0"/>
                <a:cs typeface="Times New Roman" panose="02020603050405020304" pitchFamily="18" charset="0"/>
              </a:rPr>
              <a:t> testével és más műveivel együtt 1585. március 23-án, de az Enyedi-kódex alapján tudható, hogy Kolozsvárott legalább egy kézirata még meg volt az 1590-es évek elején.</a:t>
            </a:r>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14</a:t>
            </a:fld>
            <a:endParaRPr lang="hu-HU"/>
          </a:p>
        </p:txBody>
      </p:sp>
    </p:spTree>
    <p:extLst>
      <p:ext uri="{BB962C8B-B14F-4D97-AF65-F5344CB8AC3E}">
        <p14:creationId xmlns:p14="http://schemas.microsoft.com/office/powerpoint/2010/main" val="116273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hu-HU" sz="1100" dirty="0">
                <a:effectLst/>
                <a:latin typeface="Calibri" panose="020F0502020204030204" pitchFamily="34" charset="0"/>
                <a:ea typeface="Calibri" panose="020F0502020204030204" pitchFamily="34" charset="0"/>
                <a:cs typeface="Times New Roman" panose="02020603050405020304" pitchFamily="18" charset="0"/>
              </a:rPr>
              <a:t>[Király Péter a néhány nappal ezelőtt a szakkönyvtári seregszemlén tarott „Adat a könyvtárban” című előadásában kiemelte az adatok sokrétű felhasználásának és összekapcsolásának lehetőségét, a kutatók és közgyűjtemények együttműködési lehetőségét és az együttműködés hasznát.]</a:t>
            </a:r>
          </a:p>
          <a:p>
            <a:pPr>
              <a:lnSpc>
                <a:spcPct val="150000"/>
              </a:lnSpc>
              <a:spcAft>
                <a:spcPts val="800"/>
              </a:spcAft>
            </a:pPr>
            <a:r>
              <a:rPr lang="hu-HU" sz="1100" dirty="0">
                <a:effectLst/>
                <a:latin typeface="Calibri" panose="020F0502020204030204" pitchFamily="34" charset="0"/>
                <a:ea typeface="Calibri" panose="020F0502020204030204" pitchFamily="34" charset="0"/>
                <a:cs typeface="Times New Roman" panose="02020603050405020304" pitchFamily="18" charset="0"/>
              </a:rPr>
              <a:t>Konklúziók:</a:t>
            </a:r>
          </a:p>
          <a:p>
            <a:pPr marL="342900" lvl="0" indent="-342900">
              <a:lnSpc>
                <a:spcPct val="107000"/>
              </a:lnSpc>
              <a:buFont typeface="+mj-lt"/>
              <a:buAutoNum type="arabi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A könyvtáros nézőpontjából a speciális dokumentumoknak erre a típusára is érvényesek a könyvtári referencia modell</a:t>
            </a:r>
          </a:p>
          <a:p>
            <a:pPr marL="742950" lvl="1" indent="-285750">
              <a:lnSpc>
                <a:spcPct val="107000"/>
              </a:lnSpc>
              <a:buFont typeface="+mj-lt"/>
              <a:buAutoNum type="alphaL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Javaslat: az entitások </a:t>
            </a:r>
            <a:r>
              <a:rPr lang="hu-HU" sz="1100" dirty="0" err="1">
                <a:effectLst/>
                <a:latin typeface="Calibri" panose="020F0502020204030204" pitchFamily="34" charset="0"/>
                <a:ea typeface="Calibri" panose="020F0502020204030204" pitchFamily="34" charset="0"/>
                <a:cs typeface="Times New Roman" panose="02020603050405020304" pitchFamily="18" charset="0"/>
              </a:rPr>
              <a:t>diszjunktivitásának</a:t>
            </a:r>
            <a:r>
              <a:rPr lang="hu-HU" sz="1100" dirty="0">
                <a:effectLst/>
                <a:latin typeface="Calibri" panose="020F0502020204030204" pitchFamily="34" charset="0"/>
                <a:ea typeface="Calibri" panose="020F0502020204030204" pitchFamily="34" charset="0"/>
                <a:cs typeface="Times New Roman" panose="02020603050405020304" pitchFamily="18" charset="0"/>
              </a:rPr>
              <a:t> megkötését ki kell egészíteni a Megjelenési forma és egy elemű példány-halmaz esetén az entitások közötti „átfedések” megengedésével, amelyek tulajdonságaikban térnek el egymástól</a:t>
            </a:r>
          </a:p>
          <a:p>
            <a:pPr marL="342900" lvl="0" indent="-342900">
              <a:lnSpc>
                <a:spcPct val="107000"/>
              </a:lnSpc>
              <a:buFont typeface="+mj-lt"/>
              <a:buAutoNum type="arabi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A kutatók nézetéből is jól használhatók a referencia modellek (annak ellenére, hogy pont </a:t>
            </a:r>
          </a:p>
          <a:p>
            <a:pPr marL="742950" lvl="1" indent="-285750">
              <a:lnSpc>
                <a:spcPct val="107000"/>
              </a:lnSpc>
              <a:buFont typeface="+mj-lt"/>
              <a:buAutoNum type="alphaL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Javaslat: Szükséges bevezetni az Ø (üres halmaz) az ITEM entitásra (elveszett példány(ok), feltételezhető példány(ok) </a:t>
            </a:r>
          </a:p>
          <a:p>
            <a:pPr marL="742950" lvl="1" indent="-285750">
              <a:lnSpc>
                <a:spcPct val="107000"/>
              </a:lnSpc>
              <a:buFont typeface="+mj-lt"/>
              <a:buAutoNum type="alphaL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A kutatók olyan műveket, kifejezési-, megjelenési formákat és példányokat is leírhatnak, amelyeket a könyvtárosok nem</a:t>
            </a:r>
          </a:p>
          <a:p>
            <a:pPr marL="742950" lvl="1" indent="-285750">
              <a:lnSpc>
                <a:spcPct val="107000"/>
              </a:lnSpc>
              <a:buFont typeface="+mj-lt"/>
              <a:buAutoNum type="alphaLcPeriod"/>
            </a:pPr>
            <a:r>
              <a:rPr lang="hu-HU"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[IFLA-LRM iránymutató akar lenni bibliográfiai rendszerek megvalósításához is, </a:t>
            </a:r>
            <a:endParaRPr lang="hu-HU"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hu-HU"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az RDA pedig kifejezetten bibliográfiai rendszerként azonosítja magát.]</a:t>
            </a:r>
            <a:endParaRPr lang="hu-HU"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Az egyes entitások adatrögzítésébe be lehet (kell!) vonni a kutatókat is (pl. MŰ-</a:t>
            </a:r>
            <a:r>
              <a:rPr lang="hu-HU" sz="1100" dirty="0" err="1">
                <a:effectLst/>
                <a:latin typeface="Calibri" panose="020F0502020204030204" pitchFamily="34" charset="0"/>
                <a:ea typeface="Calibri" panose="020F0502020204030204" pitchFamily="34" charset="0"/>
                <a:cs typeface="Times New Roman" panose="02020603050405020304" pitchFamily="18" charset="0"/>
              </a:rPr>
              <a:t>vek</a:t>
            </a:r>
            <a:r>
              <a:rPr lang="hu-HU" sz="1100" dirty="0">
                <a:effectLst/>
                <a:latin typeface="Calibri" panose="020F0502020204030204" pitchFamily="34" charset="0"/>
                <a:ea typeface="Calibri" panose="020F0502020204030204" pitchFamily="34" charset="0"/>
                <a:cs typeface="Times New Roman" panose="02020603050405020304" pitchFamily="18" charset="0"/>
              </a:rPr>
              <a:t>, Személyek) </a:t>
            </a:r>
          </a:p>
          <a:p>
            <a:pPr marL="742950" lvl="1" indent="-285750">
              <a:lnSpc>
                <a:spcPct val="107000"/>
              </a:lnSpc>
              <a:buFont typeface="+mj-lt"/>
              <a:buAutoNum type="alphaL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Javaslat: </a:t>
            </a:r>
          </a:p>
          <a:p>
            <a:pPr marL="1143000" lvl="2" indent="-228600">
              <a:lnSpc>
                <a:spcPct val="107000"/>
              </a:lnSpc>
              <a:spcAft>
                <a:spcPts val="800"/>
              </a:spcAft>
              <a:buFont typeface="+mj-lt"/>
              <a:buAutoNum type="romanLcPeriod"/>
            </a:pPr>
            <a:r>
              <a:rPr lang="hu-HU" sz="1100" dirty="0">
                <a:effectLst/>
                <a:latin typeface="Calibri" panose="020F0502020204030204" pitchFamily="34" charset="0"/>
                <a:ea typeface="Calibri" panose="020F0502020204030204" pitchFamily="34" charset="0"/>
                <a:cs typeface="Times New Roman" panose="02020603050405020304" pitchFamily="18" charset="0"/>
              </a:rPr>
              <a:t>A kutatási ökoszisztéma bővítése, a kutatók tájékoztatása, oktatása (digitális bölcsészet </a:t>
            </a:r>
            <a:r>
              <a:rPr lang="hu-HU" sz="1100">
                <a:effectLst/>
                <a:latin typeface="Calibri" panose="020F0502020204030204" pitchFamily="34" charset="0"/>
                <a:ea typeface="Calibri" panose="020F0502020204030204" pitchFamily="34" charset="0"/>
                <a:cs typeface="Times New Roman" panose="02020603050405020304" pitchFamily="18" charset="0"/>
              </a:rPr>
              <a:t>kiterjesztése)</a:t>
            </a:r>
          </a:p>
          <a:p>
            <a:pPr marL="1143000" lvl="2" indent="-228600">
              <a:lnSpc>
                <a:spcPct val="107000"/>
              </a:lnSpc>
              <a:spcAft>
                <a:spcPts val="800"/>
              </a:spcAft>
              <a:buFont typeface="+mj-lt"/>
              <a:buAutoNum type="romanLcPeriod"/>
            </a:pPr>
            <a:r>
              <a:rPr lang="hu-HU" sz="1100">
                <a:effectLst/>
                <a:latin typeface="Calibri" panose="020F0502020204030204" pitchFamily="34" charset="0"/>
                <a:ea typeface="Calibri" panose="020F0502020204030204" pitchFamily="34" charset="0"/>
                <a:cs typeface="Times New Roman" panose="02020603050405020304" pitchFamily="18" charset="0"/>
              </a:rPr>
              <a:t>A </a:t>
            </a:r>
            <a:r>
              <a:rPr lang="hu-HU" sz="1100" dirty="0">
                <a:effectLst/>
                <a:latin typeface="Calibri" panose="020F0502020204030204" pitchFamily="34" charset="0"/>
                <a:ea typeface="Calibri" panose="020F0502020204030204" pitchFamily="34" charset="0"/>
                <a:cs typeface="Times New Roman" panose="02020603050405020304" pitchFamily="18" charset="0"/>
              </a:rPr>
              <a:t>könyvtári platform és névterek adatrögzítő felületeinek szabályozott megnyitása a kutatók felé</a:t>
            </a:r>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15</a:t>
            </a:fld>
            <a:endParaRPr lang="hu-HU"/>
          </a:p>
        </p:txBody>
      </p:sp>
    </p:spTree>
    <p:extLst>
      <p:ext uri="{BB962C8B-B14F-4D97-AF65-F5344CB8AC3E}">
        <p14:creationId xmlns:p14="http://schemas.microsoft.com/office/powerpoint/2010/main" val="234508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u-HU" sz="1800" b="0" i="0" u="none" strike="noStrike" baseline="0" dirty="0">
              <a:solidFill>
                <a:srgbClr val="000000"/>
              </a:solidFill>
              <a:latin typeface="Garamond" panose="02020404030301010803" pitchFamily="18" charset="0"/>
            </a:endParaRPr>
          </a:p>
          <a:p>
            <a:pPr>
              <a:lnSpc>
                <a:spcPct val="115000"/>
              </a:lnSpc>
              <a:spcAft>
                <a:spcPts val="800"/>
              </a:spcAft>
            </a:pPr>
            <a:r>
              <a:rPr lang="hu-HU" sz="1800" kern="1200" dirty="0">
                <a:effectLst/>
                <a:latin typeface="Calibri" panose="020F0502020204030204" pitchFamily="34" charset="0"/>
                <a:ea typeface="Calibri" panose="020F0502020204030204" pitchFamily="34" charset="0"/>
                <a:cs typeface="Calibri" panose="020F0502020204030204" pitchFamily="34" charset="0"/>
              </a:rPr>
              <a:t>Előadásomban nem a teljes LRM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Library</a:t>
            </a:r>
            <a:r>
              <a:rPr lang="hu-HU" sz="1800" kern="1200" dirty="0">
                <a:effectLst/>
                <a:latin typeface="Calibri" panose="020F0502020204030204" pitchFamily="34" charset="0"/>
                <a:ea typeface="Calibri" panose="020F0502020204030204" pitchFamily="34" charset="0"/>
                <a:cs typeface="Calibri" panose="020F0502020204030204" pitchFamily="34" charset="0"/>
              </a:rPr>
              <a:t>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Reference</a:t>
            </a:r>
            <a:r>
              <a:rPr lang="hu-HU" sz="1800" kern="1200" dirty="0">
                <a:effectLst/>
                <a:latin typeface="Calibri" panose="020F0502020204030204" pitchFamily="34" charset="0"/>
                <a:ea typeface="Calibri" panose="020F0502020204030204" pitchFamily="34" charset="0"/>
                <a:cs typeface="Calibri" panose="020F0502020204030204" pitchFamily="34" charset="0"/>
              </a:rPr>
              <a:t>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Model</a:t>
            </a:r>
            <a:r>
              <a:rPr lang="hu-HU" sz="1800" kern="1200" dirty="0">
                <a:effectLst/>
                <a:latin typeface="Calibri" panose="020F0502020204030204" pitchFamily="34" charset="0"/>
                <a:ea typeface="Calibri" panose="020F0502020204030204" pitchFamily="34" charset="0"/>
                <a:cs typeface="Calibri" panose="020F0502020204030204" pitchFamily="34" charset="0"/>
              </a:rPr>
              <a:t>) modell alkalmazási lehetőségét, hanem kizárólag a négy fő entitás alkalmazhatóságát vizsgálom, </a:t>
            </a:r>
            <a:r>
              <a:rPr lang="hu-HU" sz="18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a:t>
            </a:r>
            <a:r>
              <a:rPr lang="hu-HU" sz="1800" kern="1200" dirty="0">
                <a:effectLst/>
                <a:latin typeface="Calibri" panose="020F0502020204030204" pitchFamily="34" charset="0"/>
                <a:ea typeface="Calibri" panose="020F0502020204030204" pitchFamily="34" charset="0"/>
                <a:cs typeface="Calibri" panose="020F0502020204030204" pitchFamily="34" charset="0"/>
              </a:rPr>
              <a:t> vagyis a modell fő elemeit: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hu-HU" sz="1800" kern="1200" dirty="0">
                <a:effectLst/>
                <a:latin typeface="Calibri" panose="020F0502020204030204" pitchFamily="34" charset="0"/>
                <a:ea typeface="Calibri" panose="020F0502020204030204" pitchFamily="34" charset="0"/>
                <a:cs typeface="Calibri" panose="020F0502020204030204" pitchFamily="34" charset="0"/>
              </a:rPr>
              <a:t>MŰ (</a:t>
            </a:r>
            <a:r>
              <a:rPr lang="hu-HU" sz="1800" kern="1200" dirty="0" err="1">
                <a:effectLst/>
                <a:latin typeface="Calibri" panose="020F0502020204030204" pitchFamily="34" charset="0"/>
                <a:ea typeface="Calibri" panose="020F0502020204030204" pitchFamily="34" charset="0"/>
                <a:cs typeface="Calibri" panose="020F0502020204030204" pitchFamily="34" charset="0"/>
              </a:rPr>
              <a:t>Work</a:t>
            </a:r>
            <a:r>
              <a:rPr lang="hu-HU" sz="1800" kern="1200" dirty="0">
                <a:effectLst/>
                <a:latin typeface="Calibri" panose="020F0502020204030204" pitchFamily="34" charset="0"/>
                <a:ea typeface="Calibri" panose="020F0502020204030204" pitchFamily="34" charset="0"/>
                <a:cs typeface="Calibri" panose="020F0502020204030204" pitchFamily="34" charset="0"/>
              </a:rPr>
              <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hu-HU" sz="1800" kern="1200" dirty="0">
                <a:effectLst/>
                <a:latin typeface="Calibri" panose="020F0502020204030204" pitchFamily="34" charset="0"/>
                <a:ea typeface="Calibri" panose="020F0502020204030204" pitchFamily="34" charset="0"/>
                <a:cs typeface="Calibri" panose="020F0502020204030204" pitchFamily="34" charset="0"/>
              </a:rPr>
              <a:t>Kifejezési forma (EXPRESSION),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hu-HU" sz="1800" kern="1200" dirty="0">
                <a:effectLst/>
                <a:latin typeface="Calibri" panose="020F0502020204030204" pitchFamily="34" charset="0"/>
                <a:ea typeface="Calibri" panose="020F0502020204030204" pitchFamily="34" charset="0"/>
                <a:cs typeface="Calibri" panose="020F0502020204030204" pitchFamily="34" charset="0"/>
              </a:rPr>
              <a:t>Megjelenési forma (MANIFESTATION),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hu-HU" sz="1800" kern="1200" dirty="0">
                <a:effectLst/>
                <a:latin typeface="Calibri" panose="020F0502020204030204" pitchFamily="34" charset="0"/>
                <a:ea typeface="Calibri" panose="020F0502020204030204" pitchFamily="34" charset="0"/>
                <a:cs typeface="Calibri" panose="020F0502020204030204" pitchFamily="34" charset="0"/>
              </a:rPr>
              <a:t>Példány (ITEM)</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hu-HU" sz="1800" kern="1200" dirty="0">
                <a:effectLst/>
                <a:latin typeface="Calibri" panose="020F0502020204030204" pitchFamily="34" charset="0"/>
                <a:ea typeface="Calibri" panose="020F0502020204030204" pitchFamily="34" charset="0"/>
                <a:cs typeface="Calibri" panose="020F0502020204030204" pitchFamily="34" charset="0"/>
              </a:rPr>
              <a:t>Erre a négy fő entitásra gyakran hivatkoznak WEMI szintek, vagy WEMI-modell megnevezéssel is. Így fogok én is hivatkozni rájuk.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2</a:t>
            </a:fld>
            <a:endParaRPr lang="hu-HU"/>
          </a:p>
        </p:txBody>
      </p:sp>
    </p:spTree>
    <p:extLst>
      <p:ext uri="{BB962C8B-B14F-4D97-AF65-F5344CB8AC3E}">
        <p14:creationId xmlns:p14="http://schemas.microsoft.com/office/powerpoint/2010/main" val="245529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Először a kutató nézőpontjából ismertetem tárgyunkat. Tehát: Enyedi György prédikációiról lesz szó a továbbiakban.</a:t>
            </a:r>
          </a:p>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Enyedi György 1555 és 1597 között élt. Ő volt az 1560-as évek végén Erdélyben kialakult unitárius egyház harmadik püspöke. Prédikációit 1592 és 1597 novembere között mondta el a kolozsvári piactéren álló, akkori nevén Nagy Templomban, a középkori és mai nevén Szent Mihály templomban. A történeti hagyomány szerint 213 beszédet mondott.</a:t>
            </a:r>
          </a:p>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Miért különösen érdekes, sőt izgalmas a kutató és könyvtáros szempontjából? A szerző kiváló humanista volt, Boccaccio egyik novellájának fordítója és görögről latinra fordította Héliodórosz regényét. Az újabb kutatások szerint a szerző a koraiújkori magyar filozófiatörténet kiemelkedően fontos alakja, akinek az egyik nyomtatásban is megjelent teológiai műve még másfél évszázad múlva is hatással volt az európai teológiai, filozófiai gondolkodásra. Prédikációi az egyik legnagyobb magyar nyelvű szövegkorpuszt alkotják a 16 századból. Prédikációinak nincs korabeli nyomtatott kiadása. A ma ismert teljes szövegegyüttes a szóbeliség és kéziratosság határterületén lévő szöveg-jelenség. </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A Magyar Nemzeti Névtérben is történik hivatkozás ezekre a beszédekre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de a „Művei” listájában nem szerepelnek. </a:t>
            </a:r>
            <a:r>
              <a:rPr lang="hu-H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 művek listája ugyanis Megjelenési formáira utal és nem a művekre: Több előfordulása van a széphistóriájának és nagy teológiai műve (</a:t>
            </a:r>
            <a:r>
              <a:rPr lang="hu-HU"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Explicationes</a:t>
            </a:r>
            <a:r>
              <a:rPr lang="hu-HU"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Kolozsvár, 1598) különböző kifejezési és megjelenési formájának.]</a:t>
            </a:r>
            <a:r>
              <a:rPr lang="hu-HU" sz="1800" dirty="0">
                <a:effectLst/>
                <a:latin typeface="Calibri" panose="020F0502020204030204" pitchFamily="34" charset="0"/>
                <a:ea typeface="Calibri" panose="020F0502020204030204" pitchFamily="34" charset="0"/>
                <a:cs typeface="Times New Roman" panose="02020603050405020304" pitchFamily="18" charset="0"/>
              </a:rPr>
              <a:t> Modern életrajzi összefoglalás és műveinek ismertetése a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Bibliotheca</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Dissidentium</a:t>
            </a:r>
            <a:r>
              <a:rPr lang="hu-HU" sz="1800" dirty="0">
                <a:effectLst/>
                <a:latin typeface="Calibri" panose="020F0502020204030204" pitchFamily="34" charset="0"/>
                <a:ea typeface="Calibri" panose="020F0502020204030204" pitchFamily="34" charset="0"/>
                <a:cs typeface="Times New Roman" panose="02020603050405020304" pitchFamily="18" charset="0"/>
              </a:rPr>
              <a:t> sorozatban történt.</a:t>
            </a:r>
          </a:p>
          <a:p>
            <a:r>
              <a:rPr lang="hu-HU" sz="1800" dirty="0">
                <a:effectLst/>
                <a:latin typeface="Calibri" panose="020F0502020204030204" pitchFamily="34" charset="0"/>
                <a:ea typeface="Calibri" panose="020F0502020204030204" pitchFamily="34" charset="0"/>
                <a:cs typeface="Times New Roman" panose="02020603050405020304" pitchFamily="18" charset="0"/>
              </a:rPr>
              <a:t>Simon József,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Explicationes</a:t>
            </a:r>
            <a:r>
              <a:rPr lang="hu-HU" sz="1800" dirty="0">
                <a:effectLst/>
                <a:latin typeface="Calibri" panose="020F0502020204030204" pitchFamily="34" charset="0"/>
                <a:ea typeface="Calibri" panose="020F0502020204030204" pitchFamily="34" charset="0"/>
                <a:cs typeface="Times New Roman" panose="02020603050405020304" pitchFamily="18" charset="0"/>
              </a:rPr>
              <a:t> stb.</a:t>
            </a: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3</a:t>
            </a:fld>
            <a:endParaRPr lang="hu-HU"/>
          </a:p>
        </p:txBody>
      </p:sp>
    </p:spTree>
    <p:extLst>
      <p:ext uri="{BB962C8B-B14F-4D97-AF65-F5344CB8AC3E}">
        <p14:creationId xmlns:p14="http://schemas.microsoft.com/office/powerpoint/2010/main" val="78220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kutatók egyik legfontosabb feladata volt, hogy megkeressék és feltárják Enyedi György prédikációinak forrásait. Az ábrán az összes ma meglévő és feltételezett forrás listáját láthatjuk. Az egyes kéziratok a szakirodalomban bevett jelükkel szerepelnek. Ezen kívül lelőhelyük és jelzetük szerepel még a táblázatban. Egyes források a kötetkompozícióba szerkesztett beszédek kisebb-nagyobb részleteit tartalmazzák, míg mások források – a mindennapi lelkészi gyakorlathoz igazodva - csak egy-egy Enyedi beszédet tartalmaznak más prédikációkkal együtt.</a:t>
            </a:r>
          </a:p>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későbbiekben egy forrást fogunk alaposabban szemügyre venni, az ún. Enyedi-kódexet.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r>
              <a:rPr lang="hu-HU" sz="1800" dirty="0">
                <a:effectLst/>
                <a:latin typeface="Calibri" panose="020F0502020204030204" pitchFamily="34" charset="0"/>
                <a:ea typeface="Calibri" panose="020F0502020204030204" pitchFamily="34" charset="0"/>
                <a:cs typeface="Times New Roman" panose="02020603050405020304" pitchFamily="18" charset="0"/>
              </a:rPr>
              <a:t>Káldos: Erdélyi Múzeum, Lovas Borbála</a:t>
            </a: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4</a:t>
            </a:fld>
            <a:endParaRPr lang="hu-HU"/>
          </a:p>
        </p:txBody>
      </p:sp>
    </p:spTree>
    <p:extLst>
      <p:ext uri="{BB962C8B-B14F-4D97-AF65-F5344CB8AC3E}">
        <p14:creationId xmlns:p14="http://schemas.microsoft.com/office/powerpoint/2010/main" val="32139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források vizsgálata alapján összeállítható lett a beszédek összefoglaló táblázata. A képen csak a táblázat részletét látjuk, az 1-31. számú beszédre vonatkozó adatokat. </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táblázat értelmezése:</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MŰ – Az egyes sorszámozott beszédek (1-213) </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hu-HU" sz="1800" dirty="0">
                <a:effectLst/>
                <a:latin typeface="Calibri" panose="020F0502020204030204" pitchFamily="34" charset="0"/>
                <a:ea typeface="Calibri" panose="020F0502020204030204" pitchFamily="34" charset="0"/>
                <a:cs typeface="Times New Roman" panose="02020603050405020304" pitchFamily="18" charset="0"/>
              </a:rPr>
              <a:t> Az egyes MŰ-</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vek</a:t>
            </a:r>
            <a:r>
              <a:rPr lang="hu-HU" sz="1800" dirty="0">
                <a:effectLst/>
                <a:latin typeface="Calibri" panose="020F0502020204030204" pitchFamily="34" charset="0"/>
                <a:ea typeface="Calibri" panose="020F0502020204030204" pitchFamily="34" charset="0"/>
                <a:cs typeface="Times New Roman" panose="02020603050405020304" pitchFamily="18" charset="0"/>
              </a:rPr>
              <a:t> helye a magasabb szintű szövegkompozícióban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Triacas</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Centuria</a:t>
            </a:r>
            <a:r>
              <a:rPr lang="hu-HU" sz="1800" dirty="0">
                <a:effectLst/>
                <a:latin typeface="Calibri" panose="020F0502020204030204" pitchFamily="34" charset="0"/>
                <a:ea typeface="Calibri" panose="020F0502020204030204" pitchFamily="34" charset="0"/>
                <a:cs typeface="Times New Roman" panose="02020603050405020304" pitchFamily="18" charset="0"/>
              </a:rPr>
              <a:t>) – Az idő korlátozottsága miatt a kötetkompozíció kérdését nem tárgyalom az előadásomban.</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r>
              <a:rPr lang="hu-HU" sz="1800" dirty="0">
                <a:effectLst/>
                <a:latin typeface="Calibri" panose="020F0502020204030204" pitchFamily="34" charset="0"/>
                <a:ea typeface="Calibri" panose="020F0502020204030204" pitchFamily="34" charset="0"/>
                <a:cs typeface="Times New Roman" panose="02020603050405020304" pitchFamily="18" charset="0"/>
              </a:rPr>
              <a:t> Kéziratok listája a táblázat első sorában látható: meglévő (zöld) és elveszett kéziratok (fehér)</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r>
              <a:rPr lang="hu-HU" sz="1800" dirty="0">
                <a:effectLst/>
                <a:latin typeface="Calibri" panose="020F0502020204030204" pitchFamily="34" charset="0"/>
                <a:ea typeface="Calibri" panose="020F0502020204030204" pitchFamily="34" charset="0"/>
                <a:cs typeface="Times New Roman" panose="02020603050405020304" pitchFamily="18" charset="0"/>
              </a:rPr>
              <a:t> Meglévő beszédek</a:t>
            </a:r>
          </a:p>
          <a:p>
            <a:pPr>
              <a:lnSpc>
                <a:spcPct val="115000"/>
              </a:lnSpc>
              <a:spcAft>
                <a:spcPts val="800"/>
              </a:spcAft>
            </a:pP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r>
              <a:rPr lang="hu-HU" sz="1800" dirty="0">
                <a:effectLst/>
                <a:latin typeface="Calibri" panose="020F0502020204030204" pitchFamily="34" charset="0"/>
                <a:ea typeface="Calibri" panose="020F0502020204030204" pitchFamily="34" charset="0"/>
                <a:cs typeface="Times New Roman" panose="02020603050405020304" pitchFamily="18" charset="0"/>
              </a:rPr>
              <a:t> Másolatban nagy valószínűséggel létezett, de mára már elveszett beszéd [MŰ] másolatok, feltételezett [MŰ] másolatok (szürkék)</a:t>
            </a:r>
          </a:p>
          <a:p>
            <a:endParaRPr lang="hu-HU" dirty="0"/>
          </a:p>
          <a:p>
            <a:endParaRPr lang="hu-HU" dirty="0"/>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5</a:t>
            </a:fld>
            <a:endParaRPr lang="hu-HU"/>
          </a:p>
        </p:txBody>
      </p:sp>
    </p:spTree>
    <p:extLst>
      <p:ext uri="{BB962C8B-B14F-4D97-AF65-F5344CB8AC3E}">
        <p14:creationId xmlns:p14="http://schemas.microsoft.com/office/powerpoint/2010/main" val="745417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dirty="0">
                <a:effectLst/>
                <a:latin typeface="Calibri" panose="020F0502020204030204" pitchFamily="34" charset="0"/>
                <a:ea typeface="Calibri" panose="020F0502020204030204" pitchFamily="34" charset="0"/>
                <a:cs typeface="Times New Roman" panose="02020603050405020304" pitchFamily="18" charset="0"/>
              </a:rPr>
              <a:t>A kutatás tehát tisztázta a forrásokat és a szöveghagyományt. A beszédek kritikai kiadása folyamatban van. Lovas Borbála kitartó munkával már három vaskos kötetben jelentette meg a beszédeket. S talán ebben az évben lát napvilágot a befejező kötet is. Köszönetem Lovas Borbálának, hogy az általa készített fényképeket rendelkezésemre bocsátotta.</a:t>
            </a:r>
            <a:r>
              <a:rPr lang="hu-HU" dirty="0">
                <a:effectLst/>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6</a:t>
            </a:fld>
            <a:endParaRPr lang="hu-HU"/>
          </a:p>
        </p:txBody>
      </p:sp>
    </p:spTree>
    <p:extLst>
      <p:ext uri="{BB962C8B-B14F-4D97-AF65-F5344CB8AC3E}">
        <p14:creationId xmlns:p14="http://schemas.microsoft.com/office/powerpoint/2010/main" val="391024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következőkben a könyvtáros nézetéből ismertetem tárgyunkat.</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vizsgált prédikációgyűjtemény, mint dokumentumtípus könyvtári szempontból a speciális dokumentumok csoportjába, és azon belül is a kötetes kéziratok nehezen feldolgozható közé tartozik.</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speciális dokumentumok leírási gyakorlatában kevésbé jellemző a szabályozottság. Legtöbb könyvtárban a MARC-ot használják a speciális dokumentumok leírására is, illetve egy IFLA felmérés szerint sok könyvtár kezdi használni a könyvtári referencia modellre épülő az RDA-t, vagy tervezi annak bevezetését. Sok projektben kísérleteztek és kísérleteznek más leíró módszerekkel (TEI 5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Manuscript</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description</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FRBRoo</a:t>
            </a:r>
            <a:r>
              <a:rPr lang="hu-HU" sz="1800" dirty="0">
                <a:effectLst/>
                <a:latin typeface="Calibri" panose="020F0502020204030204" pitchFamily="34" charset="0"/>
                <a:ea typeface="Calibri" panose="020F0502020204030204" pitchFamily="34" charset="0"/>
                <a:cs typeface="Times New Roman" panose="02020603050405020304" pitchFamily="18" charset="0"/>
              </a:rPr>
              <a:t>). Nagyon sok esetben egyedi fejlesztésű adatmodellt használnak.</a:t>
            </a:r>
          </a:p>
          <a:p>
            <a:pPr>
              <a:lnSpc>
                <a:spcPct val="115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[CERL: Meglepő, hogy a CERL hálózatba tartozó könyvtárak és adatbázisok feldolgozási módszereiről alig van adat.]</a:t>
            </a: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7</a:t>
            </a:fld>
            <a:endParaRPr lang="hu-HU"/>
          </a:p>
        </p:txBody>
      </p:sp>
    </p:spTree>
    <p:extLst>
      <p:ext uri="{BB962C8B-B14F-4D97-AF65-F5344CB8AC3E}">
        <p14:creationId xmlns:p14="http://schemas.microsoft.com/office/powerpoint/2010/main" val="171358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50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vizsgált prédikációgyűjtemény szabványokon alapuló könyvtári feldolgozottsága viszonylag szerénynek mondható.</a:t>
            </a:r>
          </a:p>
          <a:p>
            <a:pPr>
              <a:lnSpc>
                <a:spcPct val="150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 Sárospataki Református Kollégium Tudományos Gyűjteményeiben MARC-ban dolgozták fel a kéziratkötetet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r>
              <a:rPr lang="hu-HU" sz="1800" dirty="0">
                <a:effectLst/>
                <a:latin typeface="Calibri" panose="020F0502020204030204" pitchFamily="34" charset="0"/>
                <a:ea typeface="Calibri" panose="020F0502020204030204" pitchFamily="34" charset="0"/>
                <a:cs typeface="Times New Roman" panose="02020603050405020304" pitchFamily="18" charset="0"/>
              </a:rPr>
              <a:t>. A Kolozsvár, Akadémiai Könyvtár a Szegedi Egyetemmel közösen Lakó Elemér katalógusát jelentette meg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hu-HU" sz="1800" dirty="0">
                <a:effectLst/>
                <a:latin typeface="Calibri" panose="020F0502020204030204" pitchFamily="34" charset="0"/>
                <a:ea typeface="Calibri" panose="020F0502020204030204" pitchFamily="34" charset="0"/>
                <a:cs typeface="Times New Roman" panose="02020603050405020304" pitchFamily="18" charset="0"/>
              </a:rPr>
              <a:t>. Ebben találhatók a legrészletesebb leírások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[3-4]</a:t>
            </a:r>
            <a:r>
              <a:rPr lang="hu-HU" sz="1800" dirty="0">
                <a:effectLst/>
                <a:latin typeface="Calibri" panose="020F0502020204030204" pitchFamily="34" charset="0"/>
                <a:ea typeface="Calibri" panose="020F0502020204030204" pitchFamily="34" charset="0"/>
                <a:cs typeface="Times New Roman" panose="02020603050405020304" pitchFamily="18" charset="0"/>
              </a:rPr>
              <a:t>. A marosvásárhelyi Teleki Téka MARC rekordja is csak az alapvető adatokat közli </a:t>
            </a:r>
            <a:r>
              <a:rPr lang="hu-HU"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r>
              <a:rPr lang="hu-HU"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8</a:t>
            </a:fld>
            <a:endParaRPr lang="hu-HU"/>
          </a:p>
        </p:txBody>
      </p:sp>
    </p:spTree>
    <p:extLst>
      <p:ext uri="{BB962C8B-B14F-4D97-AF65-F5344CB8AC3E}">
        <p14:creationId xmlns:p14="http://schemas.microsoft.com/office/powerpoint/2010/main" val="215003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[Kihagyható dia] </a:t>
            </a:r>
          </a:p>
          <a:p>
            <a:pPr>
              <a:lnSpc>
                <a:spcPct val="107000"/>
              </a:lnSpc>
              <a:spcAft>
                <a:spcPts val="80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előadásban valamilyen módon szereplő személyeket és testületeket, mint Ágenseket csak felvillantom. A személyek közül néhányról adatok találhatók a PIM és a Nemzeti Névtér adatbázisában. A többiekről csak hosszas kutatással derülnek ki apró adatok, pedig jelentős szerepük volt a 16. század végi erdélyi kulturális emlékezetrendszerben, szerzőként, másolóként.</a:t>
            </a:r>
          </a:p>
          <a:p>
            <a:endParaRPr lang="hu-HU" dirty="0"/>
          </a:p>
        </p:txBody>
      </p:sp>
      <p:sp>
        <p:nvSpPr>
          <p:cNvPr id="4" name="Dia számának helye 3"/>
          <p:cNvSpPr>
            <a:spLocks noGrp="1"/>
          </p:cNvSpPr>
          <p:nvPr>
            <p:ph type="sldNum" sz="quarter" idx="5"/>
          </p:nvPr>
        </p:nvSpPr>
        <p:spPr/>
        <p:txBody>
          <a:bodyPr/>
          <a:lstStyle/>
          <a:p>
            <a:fld id="{24207A06-B76F-4A3A-A5CF-0D01333F5F39}" type="slidenum">
              <a:rPr lang="hu-HU" smtClean="0"/>
              <a:t>9</a:t>
            </a:fld>
            <a:endParaRPr lang="hu-HU"/>
          </a:p>
        </p:txBody>
      </p:sp>
    </p:spTree>
    <p:extLst>
      <p:ext uri="{BB962C8B-B14F-4D97-AF65-F5344CB8AC3E}">
        <p14:creationId xmlns:p14="http://schemas.microsoft.com/office/powerpoint/2010/main" val="311606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A655CB-8924-4083-A78B-4C8E57206931}"/>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FCF46E9-0D1A-493D-826E-D24DD989D8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9E99259-5187-45B0-8708-250DE9CF742D}"/>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CA43B95E-EA65-4F75-AE43-508F7D601AE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3A4F97A-0E1B-46B4-9528-1AF03219EEB0}"/>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44497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00FCDF-6BD4-4F49-92B2-35A5C5ED9E20}"/>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5FF8F3D-5A2E-45D6-8616-677792759C61}"/>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8916DCF-3C19-488D-9B6B-B5078231E3B8}"/>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EA4C1A07-911D-409B-9E38-69394ADCC64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062F7BC-16D1-4731-BEE5-A4D49522338C}"/>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137765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FEEBB498-0AFA-4FED-8682-DD98EE12827C}"/>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1877F606-D281-432C-92E8-090BF6BE345F}"/>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8BE61EF-66EB-42A2-A6FC-25DAF232EFE7}"/>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DDA8AC6A-FE95-43CE-889B-D7E1F2F193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26542CF-601C-4699-8EC1-ED2BA17192AE}"/>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70476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A46A14C-F244-4838-A168-580B8022B07A}"/>
              </a:ext>
            </a:extLst>
          </p:cNvPr>
          <p:cNvSpPr>
            <a:spLocks noGrp="1"/>
          </p:cNvSpPr>
          <p:nvPr>
            <p:ph type="title"/>
          </p:nvPr>
        </p:nvSpPr>
        <p:spPr>
          <a:xfrm>
            <a:off x="87430" y="133168"/>
            <a:ext cx="12030776" cy="547870"/>
          </a:xfrm>
        </p:spPr>
        <p:txBody>
          <a:bodyPr>
            <a:noAutofit/>
          </a:bodyPr>
          <a:lstStyle>
            <a:lvl1pPr>
              <a:defRPr sz="2800" b="1"/>
            </a:lvl1pPr>
          </a:lstStyle>
          <a:p>
            <a:r>
              <a:rPr lang="hu-HU"/>
              <a:t>Mintacím szerkesztése</a:t>
            </a:r>
          </a:p>
        </p:txBody>
      </p:sp>
      <p:sp>
        <p:nvSpPr>
          <p:cNvPr id="3" name="Tartalom helye 2">
            <a:extLst>
              <a:ext uri="{FF2B5EF4-FFF2-40B4-BE49-F238E27FC236}">
                <a16:creationId xmlns:a16="http://schemas.microsoft.com/office/drawing/2014/main" id="{FB830D9D-46FC-4E3D-B637-F7603957479A}"/>
              </a:ext>
            </a:extLst>
          </p:cNvPr>
          <p:cNvSpPr>
            <a:spLocks noGrp="1"/>
          </p:cNvSpPr>
          <p:nvPr>
            <p:ph idx="1"/>
          </p:nvPr>
        </p:nvSpPr>
        <p:spPr>
          <a:xfrm>
            <a:off x="838200" y="779646"/>
            <a:ext cx="10515600" cy="5397317"/>
          </a:xfrm>
        </p:spPr>
        <p:txBody>
          <a:bodyPr>
            <a:normAutofit/>
          </a:bodyPr>
          <a:lstStyle>
            <a:lvl1pPr>
              <a:defRPr sz="2400"/>
            </a:lvl1pPr>
            <a:lvl2pPr>
              <a:defRPr sz="2000"/>
            </a:lvl2pPr>
            <a:lvl3pPr>
              <a:defRPr sz="1800"/>
            </a:lvl3pPr>
            <a:lvl4pPr>
              <a:defRPr sz="1600"/>
            </a:lvl4pPr>
            <a:lvl5pPr>
              <a:defRPr sz="16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BA23960-BAAE-4F39-9A86-B14C29D71E8B}"/>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49163E21-5074-4A58-8606-EDD2FD2106E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DA5DBB9-3314-4E9F-BC7E-80B6D2DCD224}"/>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283775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39F0CED-6B9B-4C05-A53C-8A032B79C822}"/>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F8A71E71-32B5-4863-8C8B-FDAEC73D3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461BADD0-5BFC-4204-A1DE-F112E7BD957B}"/>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C47360BF-85A7-43CE-87F1-A1CDC0B8D85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C4B6E2C-36A4-4734-9912-000DEF65D666}"/>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10581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A8EBF69-E51A-4B6D-960A-9951CFC4039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0840FD0-B426-4A59-9322-9CBDF3A13F6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69D03D3-FB81-465E-BB8D-970EE5F13DC1}"/>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5FE5BB62-7442-464E-908A-31622E0B9D45}"/>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6" name="Élőláb helye 5">
            <a:extLst>
              <a:ext uri="{FF2B5EF4-FFF2-40B4-BE49-F238E27FC236}">
                <a16:creationId xmlns:a16="http://schemas.microsoft.com/office/drawing/2014/main" id="{B0268272-EFCA-4EEF-BAB4-3924F375CD2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25BC78B-3772-4C76-914C-EFBB7F3540AE}"/>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280323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308C88-8E95-4F5E-9604-78C0C4B27798}"/>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D86C53AA-8E65-4694-BCD7-01821818B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FB896DEA-9645-409D-8264-8F38F7C21A33}"/>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A319AC32-D894-4619-9300-433A5568F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2E5321AA-760C-4112-8F96-3ADAD0B869A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C7EFD209-52B6-4588-9845-E2E767DD348D}"/>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8" name="Élőláb helye 7">
            <a:extLst>
              <a:ext uri="{FF2B5EF4-FFF2-40B4-BE49-F238E27FC236}">
                <a16:creationId xmlns:a16="http://schemas.microsoft.com/office/drawing/2014/main" id="{1460C566-0EE0-413A-A0E9-BCAECA2CF99B}"/>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FAFD0380-C498-4A13-A578-DB3FFB18A2A3}"/>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286961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59B1DD6-5953-43F2-83CA-DCE88F55021E}"/>
              </a:ext>
            </a:extLst>
          </p:cNvPr>
          <p:cNvSpPr>
            <a:spLocks noGrp="1"/>
          </p:cNvSpPr>
          <p:nvPr>
            <p:ph type="title"/>
          </p:nvPr>
        </p:nvSpPr>
        <p:spPr>
          <a:xfrm>
            <a:off x="69077" y="66022"/>
            <a:ext cx="11954855" cy="574913"/>
          </a:xfrm>
        </p:spPr>
        <p:txBody>
          <a:bodyPr>
            <a:noAutofit/>
          </a:bodyPr>
          <a:lstStyle>
            <a:lvl1pPr>
              <a:defRPr sz="3200" b="1"/>
            </a:lvl1pPr>
          </a:lstStyle>
          <a:p>
            <a:r>
              <a:rPr lang="hu-HU"/>
              <a:t>Mintacím szerkesztése</a:t>
            </a:r>
          </a:p>
        </p:txBody>
      </p:sp>
      <p:sp>
        <p:nvSpPr>
          <p:cNvPr id="3" name="Dátum helye 2">
            <a:extLst>
              <a:ext uri="{FF2B5EF4-FFF2-40B4-BE49-F238E27FC236}">
                <a16:creationId xmlns:a16="http://schemas.microsoft.com/office/drawing/2014/main" id="{FFEFFD3C-04E1-4433-A89A-B8E79B36B698}"/>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4" name="Élőláb helye 3">
            <a:extLst>
              <a:ext uri="{FF2B5EF4-FFF2-40B4-BE49-F238E27FC236}">
                <a16:creationId xmlns:a16="http://schemas.microsoft.com/office/drawing/2014/main" id="{9BBE4D2D-69F2-4CAD-9363-3789E0744584}"/>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8FF9C9A6-06CA-460A-BA4B-85789F66C079}"/>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216542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1BC1BFA-1A64-4E00-8FD5-E9C591217650}"/>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3" name="Élőláb helye 2">
            <a:extLst>
              <a:ext uri="{FF2B5EF4-FFF2-40B4-BE49-F238E27FC236}">
                <a16:creationId xmlns:a16="http://schemas.microsoft.com/office/drawing/2014/main" id="{8972235F-764C-4DEC-B028-052CA507D76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5B7F62B-B3A5-48EE-AD8C-AA798B4AFC65}"/>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356102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E3BD941-93FA-4539-AFC1-94AF298D190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F6894290-601D-48CF-8B91-9D9CAD47BE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A461737-464E-4783-8AF8-8A0583AF3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DBC98AD-7956-4D45-A798-FFCA5D85662C}"/>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6" name="Élőláb helye 5">
            <a:extLst>
              <a:ext uri="{FF2B5EF4-FFF2-40B4-BE49-F238E27FC236}">
                <a16:creationId xmlns:a16="http://schemas.microsoft.com/office/drawing/2014/main" id="{B2B73545-B191-45A8-8C69-47DD4B36C27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78179B0-EBF1-4C14-95A3-CB59ACB22A42}"/>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1043388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67E9B82-AAD0-46C4-8587-0CF8E583922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37376EB1-86B3-42E0-804A-565870DA3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82AB8C5-DB54-46B9-A96A-292BFC48A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DD1EC9E6-97DA-4A2A-A747-CC1F9ED61CCC}"/>
              </a:ext>
            </a:extLst>
          </p:cNvPr>
          <p:cNvSpPr>
            <a:spLocks noGrp="1"/>
          </p:cNvSpPr>
          <p:nvPr>
            <p:ph type="dt" sz="half" idx="10"/>
          </p:nvPr>
        </p:nvSpPr>
        <p:spPr/>
        <p:txBody>
          <a:bodyPr/>
          <a:lstStyle/>
          <a:p>
            <a:fld id="{F981F5D7-E2CC-47B0-B7CF-4F687DD408C0}" type="datetimeFigureOut">
              <a:rPr lang="hu-HU" smtClean="0"/>
              <a:t>2021. 06. 01.</a:t>
            </a:fld>
            <a:endParaRPr lang="hu-HU"/>
          </a:p>
        </p:txBody>
      </p:sp>
      <p:sp>
        <p:nvSpPr>
          <p:cNvPr id="6" name="Élőláb helye 5">
            <a:extLst>
              <a:ext uri="{FF2B5EF4-FFF2-40B4-BE49-F238E27FC236}">
                <a16:creationId xmlns:a16="http://schemas.microsoft.com/office/drawing/2014/main" id="{34B2B47D-FB09-4248-B7F1-64BC416BDDB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3426E7F-19D2-4C39-A46B-71F50DDAF90A}"/>
              </a:ext>
            </a:extLst>
          </p:cNvPr>
          <p:cNvSpPr>
            <a:spLocks noGrp="1"/>
          </p:cNvSpPr>
          <p:nvPr>
            <p:ph type="sldNum" sz="quarter" idx="12"/>
          </p:nvPr>
        </p:nvSpPr>
        <p:spPr/>
        <p:txBody>
          <a:bodyPr/>
          <a:lstStyle/>
          <a:p>
            <a:fld id="{D8B3112A-025F-455B-BBDA-1F40FE86BFE7}" type="slidenum">
              <a:rPr lang="hu-HU" smtClean="0"/>
              <a:t>‹#›</a:t>
            </a:fld>
            <a:endParaRPr lang="hu-HU"/>
          </a:p>
        </p:txBody>
      </p:sp>
    </p:spTree>
    <p:extLst>
      <p:ext uri="{BB962C8B-B14F-4D97-AF65-F5344CB8AC3E}">
        <p14:creationId xmlns:p14="http://schemas.microsoft.com/office/powerpoint/2010/main" val="405648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082E2D5E-B92C-4735-83D9-1F93CFE98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AD58E80B-B70A-478F-868E-2BBDE5B2B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286DBD1-0CE8-4975-B16D-4B7CAC282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1F5D7-E2CC-47B0-B7CF-4F687DD408C0}" type="datetimeFigureOut">
              <a:rPr lang="hu-HU" smtClean="0"/>
              <a:t>2021. 06. 01.</a:t>
            </a:fld>
            <a:endParaRPr lang="hu-HU"/>
          </a:p>
        </p:txBody>
      </p:sp>
      <p:sp>
        <p:nvSpPr>
          <p:cNvPr id="5" name="Élőláb helye 4">
            <a:extLst>
              <a:ext uri="{FF2B5EF4-FFF2-40B4-BE49-F238E27FC236}">
                <a16:creationId xmlns:a16="http://schemas.microsoft.com/office/drawing/2014/main" id="{D71C3010-DBE0-4825-9E93-918EDA526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B94961B8-CEF3-4610-9E0C-4AE901A6CC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3112A-025F-455B-BBDA-1F40FE86BFE7}" type="slidenum">
              <a:rPr lang="hu-HU" smtClean="0"/>
              <a:t>‹#›</a:t>
            </a:fld>
            <a:endParaRPr lang="hu-HU"/>
          </a:p>
        </p:txBody>
      </p:sp>
    </p:spTree>
    <p:extLst>
      <p:ext uri="{BB962C8B-B14F-4D97-AF65-F5344CB8AC3E}">
        <p14:creationId xmlns:p14="http://schemas.microsoft.com/office/powerpoint/2010/main" val="2887031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3">
            <a:extLst>
              <a:ext uri="{FF2B5EF4-FFF2-40B4-BE49-F238E27FC236}">
                <a16:creationId xmlns:a16="http://schemas.microsoft.com/office/drawing/2014/main" id="{C66F0E43-1A87-4876-AD23-B634CE85F8F7}"/>
              </a:ext>
            </a:extLst>
          </p:cNvPr>
          <p:cNvPicPr>
            <a:picLocks noChangeAspect="1"/>
          </p:cNvPicPr>
          <p:nvPr/>
        </p:nvPicPr>
        <p:blipFill rotWithShape="1">
          <a:blip r:embed="rId3"/>
          <a:srcRect t="24816" r="9090" b="2052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23AB482C-6C2C-4115-BBF5-4E1993DA490D}"/>
              </a:ext>
            </a:extLst>
          </p:cNvPr>
          <p:cNvSpPr>
            <a:spLocks noGrp="1"/>
          </p:cNvSpPr>
          <p:nvPr>
            <p:ph type="ctrTitle"/>
          </p:nvPr>
        </p:nvSpPr>
        <p:spPr>
          <a:xfrm>
            <a:off x="477980" y="1122363"/>
            <a:ext cx="7425943" cy="3204134"/>
          </a:xfrm>
        </p:spPr>
        <p:txBody>
          <a:bodyPr anchor="b">
            <a:normAutofit/>
          </a:bodyPr>
          <a:lstStyle/>
          <a:p>
            <a:pPr algn="l"/>
            <a:r>
              <a:rPr lang="hu-HU" sz="3700" dirty="0">
                <a:effectLst/>
                <a:latin typeface="Calibri" panose="020F0502020204030204" pitchFamily="34" charset="0"/>
                <a:ea typeface="Times New Roman" panose="02020603050405020304" pitchFamily="18" charset="0"/>
                <a:cs typeface="Times New Roman" panose="02020603050405020304" pitchFamily="18" charset="0"/>
              </a:rPr>
              <a:t>A referencia modellek alkalmazása egy koraújkori dokumentumtípus esetében</a:t>
            </a:r>
            <a:endParaRPr lang="hu-HU" sz="3700" dirty="0"/>
          </a:p>
        </p:txBody>
      </p:sp>
      <p:sp>
        <p:nvSpPr>
          <p:cNvPr id="3" name="Alcím 2">
            <a:extLst>
              <a:ext uri="{FF2B5EF4-FFF2-40B4-BE49-F238E27FC236}">
                <a16:creationId xmlns:a16="http://schemas.microsoft.com/office/drawing/2014/main" id="{274927C9-C0ED-4D45-8FD7-A2A0E37C1161}"/>
              </a:ext>
            </a:extLst>
          </p:cNvPr>
          <p:cNvSpPr>
            <a:spLocks noGrp="1"/>
          </p:cNvSpPr>
          <p:nvPr>
            <p:ph type="subTitle" idx="1"/>
          </p:nvPr>
        </p:nvSpPr>
        <p:spPr>
          <a:xfrm>
            <a:off x="477980" y="4676872"/>
            <a:ext cx="4023359" cy="1208141"/>
          </a:xfrm>
        </p:spPr>
        <p:txBody>
          <a:bodyPr>
            <a:normAutofit/>
          </a:bodyPr>
          <a:lstStyle/>
          <a:p>
            <a:pPr algn="l"/>
            <a:r>
              <a:rPr lang="hu-HU" sz="2000">
                <a:effectLst/>
                <a:latin typeface="Calibri" panose="020F0502020204030204" pitchFamily="34" charset="0"/>
                <a:ea typeface="Times New Roman" panose="02020603050405020304" pitchFamily="18" charset="0"/>
                <a:cs typeface="Times New Roman" panose="02020603050405020304" pitchFamily="18" charset="0"/>
              </a:rPr>
              <a:t>Esettanulmány</a:t>
            </a:r>
          </a:p>
          <a:p>
            <a:pPr algn="l"/>
            <a:endParaRPr lang="hu-HU" sz="2000">
              <a:latin typeface="Calibri" panose="020F0502020204030204" pitchFamily="34" charset="0"/>
              <a:cs typeface="Times New Roman" panose="02020603050405020304" pitchFamily="18" charset="0"/>
            </a:endParaRPr>
          </a:p>
          <a:p>
            <a:pPr algn="l"/>
            <a:r>
              <a:rPr lang="hu-HU" sz="2000">
                <a:latin typeface="Calibri" panose="020F0502020204030204" pitchFamily="34" charset="0"/>
                <a:cs typeface="Times New Roman" panose="02020603050405020304" pitchFamily="18" charset="0"/>
              </a:rPr>
              <a:t>Káldos János</a:t>
            </a:r>
            <a:endParaRPr lang="hu-HU" sz="2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2239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B35AD00E-E9D5-4554-929E-B1DF5FF14372}"/>
              </a:ext>
            </a:extLst>
          </p:cNvPr>
          <p:cNvPicPr>
            <a:picLocks noChangeAspect="1"/>
          </p:cNvPicPr>
          <p:nvPr/>
        </p:nvPicPr>
        <p:blipFill>
          <a:blip r:embed="rId3"/>
          <a:stretch>
            <a:fillRect/>
          </a:stretch>
        </p:blipFill>
        <p:spPr>
          <a:xfrm>
            <a:off x="522514" y="528433"/>
            <a:ext cx="11475801" cy="5905024"/>
          </a:xfrm>
          <a:prstGeom prst="rect">
            <a:avLst/>
          </a:prstGeom>
        </p:spPr>
      </p:pic>
      <p:sp>
        <p:nvSpPr>
          <p:cNvPr id="2" name="Cím 1">
            <a:extLst>
              <a:ext uri="{FF2B5EF4-FFF2-40B4-BE49-F238E27FC236}">
                <a16:creationId xmlns:a16="http://schemas.microsoft.com/office/drawing/2014/main" id="{7E67A611-6D7C-43E0-A477-DD318CF97AB0}"/>
              </a:ext>
            </a:extLst>
          </p:cNvPr>
          <p:cNvSpPr>
            <a:spLocks noGrp="1"/>
          </p:cNvSpPr>
          <p:nvPr>
            <p:ph type="title"/>
          </p:nvPr>
        </p:nvSpPr>
        <p:spPr/>
        <p:txBody>
          <a:bodyPr/>
          <a:lstStyle/>
          <a:p>
            <a:r>
              <a:rPr lang="hu-HU" dirty="0"/>
              <a:t>Enyedi György 60. </a:t>
            </a:r>
            <a:r>
              <a:rPr lang="hu-HU" dirty="0" err="1"/>
              <a:t>beszédéne</a:t>
            </a:r>
            <a:r>
              <a:rPr lang="hu-HU" dirty="0"/>
              <a:t> - Kutatói nézet</a:t>
            </a:r>
          </a:p>
        </p:txBody>
      </p:sp>
      <p:sp>
        <p:nvSpPr>
          <p:cNvPr id="3" name="Téglalap 2">
            <a:extLst>
              <a:ext uri="{FF2B5EF4-FFF2-40B4-BE49-F238E27FC236}">
                <a16:creationId xmlns:a16="http://schemas.microsoft.com/office/drawing/2014/main" id="{7EA96FD4-1E07-4164-9B6C-90D99D0760C0}"/>
              </a:ext>
            </a:extLst>
          </p:cNvPr>
          <p:cNvSpPr/>
          <p:nvPr/>
        </p:nvSpPr>
        <p:spPr>
          <a:xfrm>
            <a:off x="4861456" y="3483178"/>
            <a:ext cx="1151558" cy="3126407"/>
          </a:xfrm>
          <a:prstGeom prst="rect">
            <a:avLst/>
          </a:prstGeom>
          <a:solidFill>
            <a:srgbClr val="FFC000">
              <a:alpha val="2784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4">
            <a:extLst>
              <a:ext uri="{FF2B5EF4-FFF2-40B4-BE49-F238E27FC236}">
                <a16:creationId xmlns:a16="http://schemas.microsoft.com/office/drawing/2014/main" id="{8D6E6DD4-3B80-46AA-A357-EFF9B36B22AC}"/>
              </a:ext>
            </a:extLst>
          </p:cNvPr>
          <p:cNvSpPr/>
          <p:nvPr/>
        </p:nvSpPr>
        <p:spPr>
          <a:xfrm>
            <a:off x="7156955" y="3513602"/>
            <a:ext cx="1151558" cy="3095983"/>
          </a:xfrm>
          <a:prstGeom prst="rect">
            <a:avLst/>
          </a:prstGeom>
          <a:solidFill>
            <a:srgbClr val="FFC000">
              <a:alpha val="2784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églalap 5">
            <a:extLst>
              <a:ext uri="{FF2B5EF4-FFF2-40B4-BE49-F238E27FC236}">
                <a16:creationId xmlns:a16="http://schemas.microsoft.com/office/drawing/2014/main" id="{FB482A83-CBB8-4959-BF65-9E5C85B703AF}"/>
              </a:ext>
            </a:extLst>
          </p:cNvPr>
          <p:cNvSpPr/>
          <p:nvPr/>
        </p:nvSpPr>
        <p:spPr>
          <a:xfrm>
            <a:off x="9846787" y="3513602"/>
            <a:ext cx="1958769" cy="3095983"/>
          </a:xfrm>
          <a:prstGeom prst="rect">
            <a:avLst/>
          </a:prstGeom>
          <a:solidFill>
            <a:srgbClr val="FFC000">
              <a:alpha val="2784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1044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Effect transition="in" filter="fade">
                                      <p:cBhvr>
                                        <p:cTn id="19"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C943C99-F2FA-49B9-88DE-F9D204012DD0}"/>
              </a:ext>
            </a:extLst>
          </p:cNvPr>
          <p:cNvSpPr>
            <a:spLocks noGrp="1"/>
          </p:cNvSpPr>
          <p:nvPr>
            <p:ph type="title"/>
          </p:nvPr>
        </p:nvSpPr>
        <p:spPr/>
        <p:txBody>
          <a:bodyPr/>
          <a:lstStyle/>
          <a:p>
            <a:r>
              <a:rPr lang="hu-HU" dirty="0"/>
              <a:t>Jelölések az előadásban</a:t>
            </a:r>
          </a:p>
        </p:txBody>
      </p:sp>
      <p:sp>
        <p:nvSpPr>
          <p:cNvPr id="3" name="Tartalom helye 2">
            <a:extLst>
              <a:ext uri="{FF2B5EF4-FFF2-40B4-BE49-F238E27FC236}">
                <a16:creationId xmlns:a16="http://schemas.microsoft.com/office/drawing/2014/main" id="{58615CFB-BEAA-4D76-9A1D-70DA45DD2BDF}"/>
              </a:ext>
            </a:extLst>
          </p:cNvPr>
          <p:cNvSpPr>
            <a:spLocks noGrp="1"/>
          </p:cNvSpPr>
          <p:nvPr>
            <p:ph idx="1"/>
          </p:nvPr>
        </p:nvSpPr>
        <p:spPr>
          <a:xfrm>
            <a:off x="80612" y="779645"/>
            <a:ext cx="12030776" cy="5397317"/>
          </a:xfrm>
        </p:spPr>
        <p:txBody>
          <a:bodyPr>
            <a:normAutofit lnSpcReduction="10000"/>
          </a:bodyPr>
          <a:lstStyle/>
          <a:p>
            <a:r>
              <a:rPr lang="hu-HU" dirty="0"/>
              <a:t>A WEMI „útvonalak” jelölése</a:t>
            </a:r>
          </a:p>
          <a:p>
            <a:pPr lvl="1"/>
            <a:r>
              <a:rPr lang="hu-HU" dirty="0"/>
              <a:t>Rövid leírás:</a:t>
            </a:r>
          </a:p>
          <a:p>
            <a:pPr lvl="2"/>
            <a:r>
              <a:rPr lang="hu-HU" dirty="0"/>
              <a:t>W – MŰ rövid megnevezés – </a:t>
            </a:r>
            <a:r>
              <a:rPr lang="hu-HU" dirty="0">
                <a:latin typeface="Courier New" panose="02070309020205020404" pitchFamily="49" charset="0"/>
                <a:cs typeface="Courier New" panose="02070309020205020404" pitchFamily="49" charset="0"/>
              </a:rPr>
              <a:t>W – </a:t>
            </a:r>
            <a:r>
              <a:rPr lang="hu-HU" dirty="0" err="1">
                <a:latin typeface="Courier New" panose="02070309020205020404" pitchFamily="49" charset="0"/>
                <a:cs typeface="Courier New" panose="02070309020205020404" pitchFamily="49" charset="0"/>
              </a:rPr>
              <a:t>Concio</a:t>
            </a:r>
            <a:r>
              <a:rPr lang="hu-HU" dirty="0">
                <a:latin typeface="Courier New" panose="02070309020205020404" pitchFamily="49" charset="0"/>
                <a:cs typeface="Courier New" panose="02070309020205020404" pitchFamily="49" charset="0"/>
              </a:rPr>
              <a:t> 60</a:t>
            </a:r>
            <a:endParaRPr lang="hu-HU" dirty="0"/>
          </a:p>
          <a:p>
            <a:pPr lvl="2"/>
            <a:r>
              <a:rPr lang="hu-HU" dirty="0"/>
              <a:t>E-Szám – Tulajdonság(ok) – </a:t>
            </a:r>
            <a:r>
              <a:rPr lang="hu-HU" dirty="0">
                <a:latin typeface="Courier New" panose="02070309020205020404" pitchFamily="49" charset="0"/>
                <a:cs typeface="Courier New" panose="02070309020205020404" pitchFamily="49" charset="0"/>
              </a:rPr>
              <a:t>E-01 - magyar</a:t>
            </a:r>
          </a:p>
          <a:p>
            <a:pPr lvl="2"/>
            <a:r>
              <a:rPr lang="hu-HU" dirty="0"/>
              <a:t>M-Szám – Tulajdonság(ok), forrás jelzés – </a:t>
            </a:r>
            <a:r>
              <a:rPr lang="hu-HU" dirty="0">
                <a:latin typeface="Courier New" panose="02070309020205020404" pitchFamily="49" charset="0"/>
                <a:cs typeface="Courier New" panose="02070309020205020404" pitchFamily="49" charset="0"/>
              </a:rPr>
              <a:t>M-05 – K1</a:t>
            </a:r>
          </a:p>
          <a:p>
            <a:pPr lvl="2"/>
            <a:r>
              <a:rPr lang="hu-HU" dirty="0"/>
              <a:t>I – Forrás jelzés – </a:t>
            </a:r>
            <a:r>
              <a:rPr lang="hu-HU" dirty="0">
                <a:latin typeface="Courier New" panose="02070309020205020404" pitchFamily="49" charset="0"/>
                <a:cs typeface="Courier New" panose="02070309020205020404" pitchFamily="49" charset="0"/>
              </a:rPr>
              <a:t>I – K1</a:t>
            </a:r>
          </a:p>
          <a:p>
            <a:pPr lvl="1"/>
            <a:r>
              <a:rPr lang="hu-HU" dirty="0"/>
              <a:t>Teljes leírás:</a:t>
            </a:r>
          </a:p>
          <a:p>
            <a:pPr lvl="2"/>
            <a:r>
              <a:rPr lang="hu-HU" dirty="0"/>
              <a:t>W – MŰ rövid megnevezés \ E-Szám – (Tulajdonság(ok) \ M-Szám – Tulajdonság(ok), forrás jelzés \ I – Forrás jelzés  -  Példa: </a:t>
            </a:r>
            <a:r>
              <a:rPr lang="hu-HU" dirty="0">
                <a:latin typeface="Courier New" panose="02070309020205020404" pitchFamily="49" charset="0"/>
                <a:cs typeface="Courier New" panose="02070309020205020404" pitchFamily="49" charset="0"/>
              </a:rPr>
              <a:t>W – </a:t>
            </a:r>
            <a:r>
              <a:rPr lang="hu-HU" dirty="0" err="1">
                <a:latin typeface="Courier New" panose="02070309020205020404" pitchFamily="49" charset="0"/>
                <a:cs typeface="Courier New" panose="02070309020205020404" pitchFamily="49" charset="0"/>
              </a:rPr>
              <a:t>Concio</a:t>
            </a:r>
            <a:r>
              <a:rPr lang="hu-HU" dirty="0">
                <a:latin typeface="Courier New" panose="02070309020205020404" pitchFamily="49" charset="0"/>
                <a:cs typeface="Courier New" panose="02070309020205020404" pitchFamily="49" charset="0"/>
              </a:rPr>
              <a:t> 060 \ E-01 - magyar \ M-05 - K1 \ I – K1</a:t>
            </a:r>
          </a:p>
          <a:p>
            <a:r>
              <a:rPr lang="hu-HU" dirty="0">
                <a:cs typeface="Courier New" panose="02070309020205020404" pitchFamily="49" charset="0"/>
              </a:rPr>
              <a:t>Színek</a:t>
            </a:r>
          </a:p>
          <a:p>
            <a:endParaRPr lang="hu-HU" dirty="0">
              <a:cs typeface="Courier New" panose="02070309020205020404" pitchFamily="49" charset="0"/>
            </a:endParaRPr>
          </a:p>
          <a:p>
            <a:endParaRPr lang="hu-HU" dirty="0">
              <a:cs typeface="Courier New" panose="02070309020205020404" pitchFamily="49" charset="0"/>
            </a:endParaRPr>
          </a:p>
          <a:p>
            <a:endParaRPr lang="hu-HU" dirty="0">
              <a:cs typeface="Courier New" panose="02070309020205020404" pitchFamily="49" charset="0"/>
            </a:endParaRPr>
          </a:p>
          <a:p>
            <a:r>
              <a:rPr lang="hu-HU" dirty="0">
                <a:cs typeface="Courier New" panose="02070309020205020404" pitchFamily="49" charset="0"/>
              </a:rPr>
              <a:t>Kapcsolatok: </a:t>
            </a:r>
            <a:r>
              <a:rPr lang="hu-HU" dirty="0" err="1">
                <a:cs typeface="Courier New" panose="02070309020205020404" pitchFamily="49" charset="0"/>
              </a:rPr>
              <a:t>LRMer</a:t>
            </a:r>
            <a:r>
              <a:rPr lang="hu-HU" dirty="0">
                <a:cs typeface="Courier New" panose="02070309020205020404" pitchFamily="49" charset="0"/>
              </a:rPr>
              <a:t> CURIE-kód: </a:t>
            </a:r>
            <a:r>
              <a:rPr lang="hu-HU" dirty="0" err="1">
                <a:latin typeface="Courier New" panose="02070309020205020404" pitchFamily="49" charset="0"/>
                <a:cs typeface="Courier New" panose="02070309020205020404" pitchFamily="49" charset="0"/>
              </a:rPr>
              <a:t>lrmer:Rxx</a:t>
            </a:r>
            <a:endParaRPr lang="hu-HU" dirty="0">
              <a:latin typeface="Courier New" panose="02070309020205020404" pitchFamily="49" charset="0"/>
              <a:cs typeface="Courier New" panose="02070309020205020404" pitchFamily="49" charset="0"/>
            </a:endParaRPr>
          </a:p>
          <a:p>
            <a:r>
              <a:rPr lang="hu-HU" dirty="0">
                <a:cs typeface="Courier New" panose="02070309020205020404" pitchFamily="49" charset="0"/>
              </a:rPr>
              <a:t>Üres halmaz jelölése: </a:t>
            </a:r>
            <a:r>
              <a:rPr lang="hu-HU" dirty="0">
                <a:latin typeface="Courier New" panose="02070309020205020404" pitchFamily="49" charset="0"/>
                <a:cs typeface="Courier New" panose="02070309020205020404" pitchFamily="49" charset="0"/>
              </a:rPr>
              <a:t>Ø</a:t>
            </a:r>
          </a:p>
          <a:p>
            <a:pPr lvl="1"/>
            <a:endParaRPr lang="hu-HU" dirty="0"/>
          </a:p>
        </p:txBody>
      </p:sp>
      <p:graphicFrame>
        <p:nvGraphicFramePr>
          <p:cNvPr id="4" name="Táblázat 4">
            <a:extLst>
              <a:ext uri="{FF2B5EF4-FFF2-40B4-BE49-F238E27FC236}">
                <a16:creationId xmlns:a16="http://schemas.microsoft.com/office/drawing/2014/main" id="{89D55AD7-7EF2-469D-AC47-0C0F4BF32983}"/>
              </a:ext>
            </a:extLst>
          </p:cNvPr>
          <p:cNvGraphicFramePr>
            <a:graphicFrameLocks noGrp="1"/>
          </p:cNvGraphicFramePr>
          <p:nvPr>
            <p:extLst>
              <p:ext uri="{D42A27DB-BD31-4B8C-83A1-F6EECF244321}">
                <p14:modId xmlns:p14="http://schemas.microsoft.com/office/powerpoint/2010/main" val="2210882616"/>
              </p:ext>
            </p:extLst>
          </p:nvPr>
        </p:nvGraphicFramePr>
        <p:xfrm>
          <a:off x="1842047" y="3478304"/>
          <a:ext cx="9929406" cy="1483360"/>
        </p:xfrm>
        <a:graphic>
          <a:graphicData uri="http://schemas.openxmlformats.org/drawingml/2006/table">
            <a:tbl>
              <a:tblPr firstRow="1" bandRow="1">
                <a:tableStyleId>{5C22544A-7EE6-4342-B048-85BDC9FD1C3A}</a:tableStyleId>
              </a:tblPr>
              <a:tblGrid>
                <a:gridCol w="4964703">
                  <a:extLst>
                    <a:ext uri="{9D8B030D-6E8A-4147-A177-3AD203B41FA5}">
                      <a16:colId xmlns:a16="http://schemas.microsoft.com/office/drawing/2014/main" val="2349840902"/>
                    </a:ext>
                  </a:extLst>
                </a:gridCol>
                <a:gridCol w="4964703">
                  <a:extLst>
                    <a:ext uri="{9D8B030D-6E8A-4147-A177-3AD203B41FA5}">
                      <a16:colId xmlns:a16="http://schemas.microsoft.com/office/drawing/2014/main" val="3297029012"/>
                    </a:ext>
                  </a:extLst>
                </a:gridCol>
              </a:tblGrid>
              <a:tr h="370840">
                <a:tc>
                  <a:txBody>
                    <a:bodyPr/>
                    <a:lstStyle/>
                    <a:p>
                      <a:endParaRPr lang="hu-HU" dirty="0"/>
                    </a:p>
                  </a:txBody>
                  <a:tcPr>
                    <a:solidFill>
                      <a:srgbClr val="FFFF00"/>
                    </a:solidFill>
                  </a:tcPr>
                </a:tc>
                <a:tc>
                  <a:txBody>
                    <a:bodyPr/>
                    <a:lstStyle/>
                    <a:p>
                      <a:r>
                        <a:rPr lang="hu-HU" sz="1600" b="0" dirty="0" err="1">
                          <a:solidFill>
                            <a:schemeClr val="tx1"/>
                          </a:solidFill>
                          <a:latin typeface="Courier New" panose="02070309020205020404" pitchFamily="49" charset="0"/>
                          <a:cs typeface="Courier New" panose="02070309020205020404" pitchFamily="49" charset="0"/>
                        </a:rPr>
                        <a:t>Work</a:t>
                      </a:r>
                      <a:r>
                        <a:rPr lang="hu-HU" sz="1600" b="0" dirty="0">
                          <a:solidFill>
                            <a:schemeClr val="tx1"/>
                          </a:solidFill>
                          <a:latin typeface="Courier New" panose="02070309020205020404" pitchFamily="49" charset="0"/>
                          <a:cs typeface="Courier New" panose="02070309020205020404" pitchFamily="49" charset="0"/>
                        </a:rPr>
                        <a:t> (Mű)</a:t>
                      </a:r>
                    </a:p>
                  </a:txBody>
                  <a:tcPr>
                    <a:noFill/>
                  </a:tcPr>
                </a:tc>
                <a:extLst>
                  <a:ext uri="{0D108BD9-81ED-4DB2-BD59-A6C34878D82A}">
                    <a16:rowId xmlns:a16="http://schemas.microsoft.com/office/drawing/2014/main" val="4132717509"/>
                  </a:ext>
                </a:extLst>
              </a:tr>
              <a:tr h="370840">
                <a:tc>
                  <a:txBody>
                    <a:bodyPr/>
                    <a:lstStyle/>
                    <a:p>
                      <a:endParaRPr lang="hu-HU" dirty="0"/>
                    </a:p>
                  </a:txBody>
                  <a:tcPr>
                    <a:solidFill>
                      <a:schemeClr val="accent5"/>
                    </a:solidFill>
                  </a:tcPr>
                </a:tc>
                <a:tc>
                  <a:txBody>
                    <a:bodyPr/>
                    <a:lstStyle/>
                    <a:p>
                      <a:r>
                        <a:rPr lang="hu-HU" sz="1600" b="0" dirty="0">
                          <a:latin typeface="Courier New" panose="02070309020205020404" pitchFamily="49" charset="0"/>
                          <a:cs typeface="Courier New" panose="02070309020205020404" pitchFamily="49" charset="0"/>
                        </a:rPr>
                        <a:t>Expression (Kifejezési forma)</a:t>
                      </a:r>
                    </a:p>
                  </a:txBody>
                  <a:tcPr>
                    <a:noFill/>
                  </a:tcPr>
                </a:tc>
                <a:extLst>
                  <a:ext uri="{0D108BD9-81ED-4DB2-BD59-A6C34878D82A}">
                    <a16:rowId xmlns:a16="http://schemas.microsoft.com/office/drawing/2014/main" val="94543578"/>
                  </a:ext>
                </a:extLst>
              </a:tr>
              <a:tr h="370840">
                <a:tc>
                  <a:txBody>
                    <a:bodyPr/>
                    <a:lstStyle/>
                    <a:p>
                      <a:endParaRPr lang="hu-HU" dirty="0"/>
                    </a:p>
                  </a:txBody>
                  <a:tcPr>
                    <a:solidFill>
                      <a:srgbClr val="1FDA00"/>
                    </a:solidFill>
                  </a:tcPr>
                </a:tc>
                <a:tc>
                  <a:txBody>
                    <a:bodyPr/>
                    <a:lstStyle/>
                    <a:p>
                      <a:r>
                        <a:rPr lang="hu-HU" sz="1600" b="0" dirty="0" err="1">
                          <a:latin typeface="Courier New" panose="02070309020205020404" pitchFamily="49" charset="0"/>
                          <a:cs typeface="Courier New" panose="02070309020205020404" pitchFamily="49" charset="0"/>
                        </a:rPr>
                        <a:t>Manifestation</a:t>
                      </a:r>
                      <a:r>
                        <a:rPr lang="hu-HU" sz="1600" b="0" dirty="0">
                          <a:latin typeface="Courier New" panose="02070309020205020404" pitchFamily="49" charset="0"/>
                          <a:cs typeface="Courier New" panose="02070309020205020404" pitchFamily="49" charset="0"/>
                        </a:rPr>
                        <a:t> (Megjelenési forma)</a:t>
                      </a:r>
                    </a:p>
                  </a:txBody>
                  <a:tcPr>
                    <a:noFill/>
                  </a:tcPr>
                </a:tc>
                <a:extLst>
                  <a:ext uri="{0D108BD9-81ED-4DB2-BD59-A6C34878D82A}">
                    <a16:rowId xmlns:a16="http://schemas.microsoft.com/office/drawing/2014/main" val="3991803946"/>
                  </a:ext>
                </a:extLst>
              </a:tr>
              <a:tr h="370840">
                <a:tc>
                  <a:txBody>
                    <a:bodyPr/>
                    <a:lstStyle/>
                    <a:p>
                      <a:endParaRPr lang="hu-HU" dirty="0"/>
                    </a:p>
                  </a:txBody>
                  <a:tcPr>
                    <a:solidFill>
                      <a:schemeClr val="accent2"/>
                    </a:solidFill>
                  </a:tcPr>
                </a:tc>
                <a:tc>
                  <a:txBody>
                    <a:bodyPr/>
                    <a:lstStyle/>
                    <a:p>
                      <a:r>
                        <a:rPr lang="hu-HU" sz="1600" b="0" dirty="0" err="1">
                          <a:latin typeface="Courier New" panose="02070309020205020404" pitchFamily="49" charset="0"/>
                          <a:cs typeface="Courier New" panose="02070309020205020404" pitchFamily="49" charset="0"/>
                        </a:rPr>
                        <a:t>Item</a:t>
                      </a:r>
                      <a:r>
                        <a:rPr lang="hu-HU" sz="1600" b="0" dirty="0">
                          <a:latin typeface="Courier New" panose="02070309020205020404" pitchFamily="49" charset="0"/>
                          <a:cs typeface="Courier New" panose="02070309020205020404" pitchFamily="49" charset="0"/>
                        </a:rPr>
                        <a:t> (Példány)</a:t>
                      </a:r>
                    </a:p>
                  </a:txBody>
                  <a:tcPr>
                    <a:noFill/>
                  </a:tcPr>
                </a:tc>
                <a:extLst>
                  <a:ext uri="{0D108BD9-81ED-4DB2-BD59-A6C34878D82A}">
                    <a16:rowId xmlns:a16="http://schemas.microsoft.com/office/drawing/2014/main" val="1466696052"/>
                  </a:ext>
                </a:extLst>
              </a:tr>
            </a:tbl>
          </a:graphicData>
        </a:graphic>
      </p:graphicFrame>
    </p:spTree>
    <p:extLst>
      <p:ext uri="{BB962C8B-B14F-4D97-AF65-F5344CB8AC3E}">
        <p14:creationId xmlns:p14="http://schemas.microsoft.com/office/powerpoint/2010/main" val="732013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ép 16">
            <a:extLst>
              <a:ext uri="{FF2B5EF4-FFF2-40B4-BE49-F238E27FC236}">
                <a16:creationId xmlns:a16="http://schemas.microsoft.com/office/drawing/2014/main" id="{783727CB-B725-4B41-B932-12798EB556D2}"/>
              </a:ext>
            </a:extLst>
          </p:cNvPr>
          <p:cNvPicPr>
            <a:picLocks noChangeAspect="1"/>
          </p:cNvPicPr>
          <p:nvPr/>
        </p:nvPicPr>
        <p:blipFill>
          <a:blip r:embed="rId3"/>
          <a:stretch>
            <a:fillRect/>
          </a:stretch>
        </p:blipFill>
        <p:spPr>
          <a:xfrm>
            <a:off x="3192085" y="1238899"/>
            <a:ext cx="5336270" cy="3793521"/>
          </a:xfrm>
          <a:prstGeom prst="rect">
            <a:avLst/>
          </a:prstGeom>
        </p:spPr>
      </p:pic>
      <p:pic>
        <p:nvPicPr>
          <p:cNvPr id="6" name="Kép 5">
            <a:extLst>
              <a:ext uri="{FF2B5EF4-FFF2-40B4-BE49-F238E27FC236}">
                <a16:creationId xmlns:a16="http://schemas.microsoft.com/office/drawing/2014/main" id="{3A0993D7-81D9-4293-94A0-5EDA0E4F24D2}"/>
              </a:ext>
            </a:extLst>
          </p:cNvPr>
          <p:cNvPicPr>
            <a:picLocks noChangeAspect="1"/>
          </p:cNvPicPr>
          <p:nvPr/>
        </p:nvPicPr>
        <p:blipFill>
          <a:blip r:embed="rId4"/>
          <a:stretch>
            <a:fillRect/>
          </a:stretch>
        </p:blipFill>
        <p:spPr>
          <a:xfrm>
            <a:off x="6220925" y="0"/>
            <a:ext cx="4562514" cy="6858000"/>
          </a:xfrm>
          <a:prstGeom prst="rect">
            <a:avLst/>
          </a:prstGeom>
        </p:spPr>
      </p:pic>
      <p:sp>
        <p:nvSpPr>
          <p:cNvPr id="2" name="Cím 1">
            <a:extLst>
              <a:ext uri="{FF2B5EF4-FFF2-40B4-BE49-F238E27FC236}">
                <a16:creationId xmlns:a16="http://schemas.microsoft.com/office/drawing/2014/main" id="{A40C8516-AE8E-4874-AEA3-30FE3FDB4971}"/>
              </a:ext>
            </a:extLst>
          </p:cNvPr>
          <p:cNvSpPr>
            <a:spLocks noGrp="1"/>
          </p:cNvSpPr>
          <p:nvPr>
            <p:ph type="title"/>
          </p:nvPr>
        </p:nvSpPr>
        <p:spPr/>
        <p:txBody>
          <a:bodyPr/>
          <a:lstStyle/>
          <a:p>
            <a:r>
              <a:rPr lang="hu-HU" dirty="0"/>
              <a:t>I - E – Enyedi-kódex</a:t>
            </a:r>
          </a:p>
        </p:txBody>
      </p:sp>
      <p:sp>
        <p:nvSpPr>
          <p:cNvPr id="9" name="Téglalap 8">
            <a:extLst>
              <a:ext uri="{FF2B5EF4-FFF2-40B4-BE49-F238E27FC236}">
                <a16:creationId xmlns:a16="http://schemas.microsoft.com/office/drawing/2014/main" id="{18EEA720-E8F7-4B7C-BB42-47731D57A4B8}"/>
              </a:ext>
            </a:extLst>
          </p:cNvPr>
          <p:cNvSpPr/>
          <p:nvPr/>
        </p:nvSpPr>
        <p:spPr>
          <a:xfrm>
            <a:off x="6248785" y="65067"/>
            <a:ext cx="4534653" cy="6023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a:extLst>
              <a:ext uri="{FF2B5EF4-FFF2-40B4-BE49-F238E27FC236}">
                <a16:creationId xmlns:a16="http://schemas.microsoft.com/office/drawing/2014/main" id="{980E6914-CD6C-4F6E-9100-001ADA7F3383}"/>
              </a:ext>
            </a:extLst>
          </p:cNvPr>
          <p:cNvPicPr>
            <a:picLocks noChangeAspect="1"/>
          </p:cNvPicPr>
          <p:nvPr/>
        </p:nvPicPr>
        <p:blipFill>
          <a:blip r:embed="rId5"/>
          <a:stretch>
            <a:fillRect/>
          </a:stretch>
        </p:blipFill>
        <p:spPr>
          <a:xfrm>
            <a:off x="695325" y="760931"/>
            <a:ext cx="4256689" cy="5526459"/>
          </a:xfrm>
          <a:prstGeom prst="rect">
            <a:avLst/>
          </a:prstGeom>
        </p:spPr>
      </p:pic>
      <p:pic>
        <p:nvPicPr>
          <p:cNvPr id="15" name="Kép 14">
            <a:extLst>
              <a:ext uri="{FF2B5EF4-FFF2-40B4-BE49-F238E27FC236}">
                <a16:creationId xmlns:a16="http://schemas.microsoft.com/office/drawing/2014/main" id="{61905D2F-2B39-44C4-899F-C601B36E6D58}"/>
              </a:ext>
            </a:extLst>
          </p:cNvPr>
          <p:cNvPicPr>
            <a:picLocks noChangeAspect="1"/>
          </p:cNvPicPr>
          <p:nvPr/>
        </p:nvPicPr>
        <p:blipFill>
          <a:blip r:embed="rId6"/>
          <a:stretch>
            <a:fillRect/>
          </a:stretch>
        </p:blipFill>
        <p:spPr>
          <a:xfrm>
            <a:off x="695325" y="760931"/>
            <a:ext cx="4367090" cy="5366669"/>
          </a:xfrm>
          <a:prstGeom prst="rect">
            <a:avLst/>
          </a:prstGeom>
        </p:spPr>
      </p:pic>
      <p:sp>
        <p:nvSpPr>
          <p:cNvPr id="11" name="Téglalap 10">
            <a:extLst>
              <a:ext uri="{FF2B5EF4-FFF2-40B4-BE49-F238E27FC236}">
                <a16:creationId xmlns:a16="http://schemas.microsoft.com/office/drawing/2014/main" id="{0F332B20-79E4-4979-8596-D6A589C9DEDB}"/>
              </a:ext>
            </a:extLst>
          </p:cNvPr>
          <p:cNvSpPr/>
          <p:nvPr/>
        </p:nvSpPr>
        <p:spPr>
          <a:xfrm>
            <a:off x="6841671" y="698991"/>
            <a:ext cx="2743199" cy="25014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Kép 11">
            <a:extLst>
              <a:ext uri="{FF2B5EF4-FFF2-40B4-BE49-F238E27FC236}">
                <a16:creationId xmlns:a16="http://schemas.microsoft.com/office/drawing/2014/main" id="{6DFD26BC-2EE4-48F2-973E-DE293014DE46}"/>
              </a:ext>
            </a:extLst>
          </p:cNvPr>
          <p:cNvPicPr>
            <a:picLocks noChangeAspect="1"/>
          </p:cNvPicPr>
          <p:nvPr/>
        </p:nvPicPr>
        <p:blipFill>
          <a:blip r:embed="rId7"/>
          <a:stretch>
            <a:fillRect/>
          </a:stretch>
        </p:blipFill>
        <p:spPr>
          <a:xfrm>
            <a:off x="698556" y="755403"/>
            <a:ext cx="4131358" cy="5386898"/>
          </a:xfrm>
          <a:prstGeom prst="rect">
            <a:avLst/>
          </a:prstGeom>
        </p:spPr>
      </p:pic>
      <p:sp>
        <p:nvSpPr>
          <p:cNvPr id="13" name="Téglalap 12">
            <a:extLst>
              <a:ext uri="{FF2B5EF4-FFF2-40B4-BE49-F238E27FC236}">
                <a16:creationId xmlns:a16="http://schemas.microsoft.com/office/drawing/2014/main" id="{9428779A-8C9D-4C2F-82F7-9E6C2F09FA5C}"/>
              </a:ext>
            </a:extLst>
          </p:cNvPr>
          <p:cNvSpPr/>
          <p:nvPr/>
        </p:nvSpPr>
        <p:spPr>
          <a:xfrm>
            <a:off x="6844937" y="3233056"/>
            <a:ext cx="1515291" cy="24329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 15">
            <a:extLst>
              <a:ext uri="{FF2B5EF4-FFF2-40B4-BE49-F238E27FC236}">
                <a16:creationId xmlns:a16="http://schemas.microsoft.com/office/drawing/2014/main" id="{7FBE6A7B-DE14-442E-A92A-C40C899F5AAA}"/>
              </a:ext>
            </a:extLst>
          </p:cNvPr>
          <p:cNvSpPr/>
          <p:nvPr/>
        </p:nvSpPr>
        <p:spPr>
          <a:xfrm>
            <a:off x="8121370" y="1637211"/>
            <a:ext cx="1154348" cy="50292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err="1">
                <a:solidFill>
                  <a:schemeClr val="tx1"/>
                </a:solidFill>
              </a:rPr>
              <a:t>Concio</a:t>
            </a:r>
            <a:r>
              <a:rPr lang="hu-HU" sz="1200" dirty="0">
                <a:solidFill>
                  <a:schemeClr val="tx1"/>
                </a:solidFill>
              </a:rPr>
              <a:t> 60</a:t>
            </a:r>
          </a:p>
          <a:p>
            <a:pPr algn="ctr"/>
            <a:r>
              <a:rPr lang="hu-HU" sz="1200" dirty="0">
                <a:solidFill>
                  <a:schemeClr val="tx1"/>
                </a:solidFill>
              </a:rPr>
              <a:t>Latin</a:t>
            </a:r>
          </a:p>
        </p:txBody>
      </p:sp>
      <p:pic>
        <p:nvPicPr>
          <p:cNvPr id="19" name="Kép 18">
            <a:extLst>
              <a:ext uri="{FF2B5EF4-FFF2-40B4-BE49-F238E27FC236}">
                <a16:creationId xmlns:a16="http://schemas.microsoft.com/office/drawing/2014/main" id="{C9FD7315-BB6E-4899-AEFE-CB8536BBFB4E}"/>
              </a:ext>
            </a:extLst>
          </p:cNvPr>
          <p:cNvPicPr>
            <a:picLocks noChangeAspect="1"/>
          </p:cNvPicPr>
          <p:nvPr/>
        </p:nvPicPr>
        <p:blipFill>
          <a:blip r:embed="rId8"/>
          <a:stretch>
            <a:fillRect/>
          </a:stretch>
        </p:blipFill>
        <p:spPr>
          <a:xfrm>
            <a:off x="718816" y="760931"/>
            <a:ext cx="4131357" cy="5684178"/>
          </a:xfrm>
          <a:prstGeom prst="rect">
            <a:avLst/>
          </a:prstGeom>
        </p:spPr>
      </p:pic>
      <p:sp>
        <p:nvSpPr>
          <p:cNvPr id="20" name="Téglalap 19">
            <a:extLst>
              <a:ext uri="{FF2B5EF4-FFF2-40B4-BE49-F238E27FC236}">
                <a16:creationId xmlns:a16="http://schemas.microsoft.com/office/drawing/2014/main" id="{E2B969C4-BD7A-4952-88A7-0C61178CEDBD}"/>
              </a:ext>
            </a:extLst>
          </p:cNvPr>
          <p:cNvSpPr/>
          <p:nvPr/>
        </p:nvSpPr>
        <p:spPr>
          <a:xfrm>
            <a:off x="6837894" y="5633357"/>
            <a:ext cx="1500052" cy="686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2" name="Kép 21">
            <a:extLst>
              <a:ext uri="{FF2B5EF4-FFF2-40B4-BE49-F238E27FC236}">
                <a16:creationId xmlns:a16="http://schemas.microsoft.com/office/drawing/2014/main" id="{D1711318-2F74-45E7-BF83-273031B2F7D8}"/>
              </a:ext>
            </a:extLst>
          </p:cNvPr>
          <p:cNvPicPr>
            <a:picLocks noChangeAspect="1"/>
          </p:cNvPicPr>
          <p:nvPr/>
        </p:nvPicPr>
        <p:blipFill rotWithShape="1">
          <a:blip r:embed="rId9"/>
          <a:srcRect l="746" t="2327"/>
          <a:stretch/>
        </p:blipFill>
        <p:spPr>
          <a:xfrm>
            <a:off x="706572" y="749139"/>
            <a:ext cx="4027353" cy="5786104"/>
          </a:xfrm>
          <a:prstGeom prst="rect">
            <a:avLst/>
          </a:prstGeom>
        </p:spPr>
      </p:pic>
      <p:sp>
        <p:nvSpPr>
          <p:cNvPr id="23" name="Téglalap 22">
            <a:extLst>
              <a:ext uri="{FF2B5EF4-FFF2-40B4-BE49-F238E27FC236}">
                <a16:creationId xmlns:a16="http://schemas.microsoft.com/office/drawing/2014/main" id="{5AC47BE0-4BE5-42CC-8313-B471D7B55FCB}"/>
              </a:ext>
            </a:extLst>
          </p:cNvPr>
          <p:cNvSpPr/>
          <p:nvPr/>
        </p:nvSpPr>
        <p:spPr>
          <a:xfrm>
            <a:off x="6844938" y="6287390"/>
            <a:ext cx="1500052" cy="576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22053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fltVal val="0"/>
                                          </p:val>
                                        </p:tav>
                                        <p:tav tm="100000">
                                          <p:val>
                                            <p:strVal val="#ppt_w"/>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Effect transition="in" filter="fade">
                                      <p:cBhvr>
                                        <p:cTn id="23" dur="20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000" fill="hold"/>
                                        <p:tgtEl>
                                          <p:spTgt spid="11"/>
                                        </p:tgtEl>
                                        <p:attrNameLst>
                                          <p:attrName>ppt_w</p:attrName>
                                        </p:attrNameLst>
                                      </p:cBhvr>
                                      <p:tavLst>
                                        <p:tav tm="0">
                                          <p:val>
                                            <p:fltVal val="0"/>
                                          </p:val>
                                        </p:tav>
                                        <p:tav tm="100000">
                                          <p:val>
                                            <p:strVal val="#ppt_w"/>
                                          </p:val>
                                        </p:tav>
                                      </p:tavLst>
                                    </p:anim>
                                    <p:anim calcmode="lin" valueType="num">
                                      <p:cBhvr>
                                        <p:cTn id="27" dur="2000" fill="hold"/>
                                        <p:tgtEl>
                                          <p:spTgt spid="11"/>
                                        </p:tgtEl>
                                        <p:attrNameLst>
                                          <p:attrName>ppt_h</p:attrName>
                                        </p:attrNameLst>
                                      </p:cBhvr>
                                      <p:tavLst>
                                        <p:tav tm="0">
                                          <p:val>
                                            <p:fltVal val="0"/>
                                          </p:val>
                                        </p:tav>
                                        <p:tav tm="100000">
                                          <p:val>
                                            <p:strVal val="#ppt_h"/>
                                          </p:val>
                                        </p:tav>
                                      </p:tavLst>
                                    </p:anim>
                                    <p:animEffect transition="in" filter="fade">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000" fill="hold"/>
                                        <p:tgtEl>
                                          <p:spTgt spid="15"/>
                                        </p:tgtEl>
                                        <p:attrNameLst>
                                          <p:attrName>ppt_w</p:attrName>
                                        </p:attrNameLst>
                                      </p:cBhvr>
                                      <p:tavLst>
                                        <p:tav tm="0">
                                          <p:val>
                                            <p:fltVal val="0"/>
                                          </p:val>
                                        </p:tav>
                                        <p:tav tm="100000">
                                          <p:val>
                                            <p:strVal val="#ppt_w"/>
                                          </p:val>
                                        </p:tav>
                                      </p:tavLst>
                                    </p:anim>
                                    <p:anim calcmode="lin" valueType="num">
                                      <p:cBhvr>
                                        <p:cTn id="34" dur="2000" fill="hold"/>
                                        <p:tgtEl>
                                          <p:spTgt spid="15"/>
                                        </p:tgtEl>
                                        <p:attrNameLst>
                                          <p:attrName>ppt_h</p:attrName>
                                        </p:attrNameLst>
                                      </p:cBhvr>
                                      <p:tavLst>
                                        <p:tav tm="0">
                                          <p:val>
                                            <p:fltVal val="0"/>
                                          </p:val>
                                        </p:tav>
                                        <p:tav tm="100000">
                                          <p:val>
                                            <p:strVal val="#ppt_h"/>
                                          </p:val>
                                        </p:tav>
                                      </p:tavLst>
                                    </p:anim>
                                    <p:animEffect transition="in" filter="fade">
                                      <p:cBhvr>
                                        <p:cTn id="35" dur="2000"/>
                                        <p:tgtEl>
                                          <p:spTgt spid="1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0" fill="hold"/>
                                        <p:tgtEl>
                                          <p:spTgt spid="16"/>
                                        </p:tgtEl>
                                        <p:attrNameLst>
                                          <p:attrName>ppt_w</p:attrName>
                                        </p:attrNameLst>
                                      </p:cBhvr>
                                      <p:tavLst>
                                        <p:tav tm="0">
                                          <p:val>
                                            <p:fltVal val="0"/>
                                          </p:val>
                                        </p:tav>
                                        <p:tav tm="100000">
                                          <p:val>
                                            <p:strVal val="#ppt_w"/>
                                          </p:val>
                                        </p:tav>
                                      </p:tavLst>
                                    </p:anim>
                                    <p:anim calcmode="lin" valueType="num">
                                      <p:cBhvr>
                                        <p:cTn id="39" dur="2000" fill="hold"/>
                                        <p:tgtEl>
                                          <p:spTgt spid="16"/>
                                        </p:tgtEl>
                                        <p:attrNameLst>
                                          <p:attrName>ppt_h</p:attrName>
                                        </p:attrNameLst>
                                      </p:cBhvr>
                                      <p:tavLst>
                                        <p:tav tm="0">
                                          <p:val>
                                            <p:fltVal val="0"/>
                                          </p:val>
                                        </p:tav>
                                        <p:tav tm="100000">
                                          <p:val>
                                            <p:strVal val="#ppt_h"/>
                                          </p:val>
                                        </p:tav>
                                      </p:tavLst>
                                    </p:anim>
                                    <p:animEffect transition="in" filter="fade">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000" fill="hold"/>
                                        <p:tgtEl>
                                          <p:spTgt spid="12"/>
                                        </p:tgtEl>
                                        <p:attrNameLst>
                                          <p:attrName>ppt_w</p:attrName>
                                        </p:attrNameLst>
                                      </p:cBhvr>
                                      <p:tavLst>
                                        <p:tav tm="0">
                                          <p:val>
                                            <p:fltVal val="0"/>
                                          </p:val>
                                        </p:tav>
                                        <p:tav tm="100000">
                                          <p:val>
                                            <p:strVal val="#ppt_w"/>
                                          </p:val>
                                        </p:tav>
                                      </p:tavLst>
                                    </p:anim>
                                    <p:anim calcmode="lin" valueType="num">
                                      <p:cBhvr>
                                        <p:cTn id="46" dur="2000" fill="hold"/>
                                        <p:tgtEl>
                                          <p:spTgt spid="12"/>
                                        </p:tgtEl>
                                        <p:attrNameLst>
                                          <p:attrName>ppt_h</p:attrName>
                                        </p:attrNameLst>
                                      </p:cBhvr>
                                      <p:tavLst>
                                        <p:tav tm="0">
                                          <p:val>
                                            <p:fltVal val="0"/>
                                          </p:val>
                                        </p:tav>
                                        <p:tav tm="100000">
                                          <p:val>
                                            <p:strVal val="#ppt_h"/>
                                          </p:val>
                                        </p:tav>
                                      </p:tavLst>
                                    </p:anim>
                                    <p:animEffect transition="in" filter="fade">
                                      <p:cBhvr>
                                        <p:cTn id="47" dur="20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0" fill="hold"/>
                                        <p:tgtEl>
                                          <p:spTgt spid="13"/>
                                        </p:tgtEl>
                                        <p:attrNameLst>
                                          <p:attrName>ppt_w</p:attrName>
                                        </p:attrNameLst>
                                      </p:cBhvr>
                                      <p:tavLst>
                                        <p:tav tm="0">
                                          <p:val>
                                            <p:fltVal val="0"/>
                                          </p:val>
                                        </p:tav>
                                        <p:tav tm="100000">
                                          <p:val>
                                            <p:strVal val="#ppt_w"/>
                                          </p:val>
                                        </p:tav>
                                      </p:tavLst>
                                    </p:anim>
                                    <p:anim calcmode="lin" valueType="num">
                                      <p:cBhvr>
                                        <p:cTn id="51" dur="2000" fill="hold"/>
                                        <p:tgtEl>
                                          <p:spTgt spid="13"/>
                                        </p:tgtEl>
                                        <p:attrNameLst>
                                          <p:attrName>ppt_h</p:attrName>
                                        </p:attrNameLst>
                                      </p:cBhvr>
                                      <p:tavLst>
                                        <p:tav tm="0">
                                          <p:val>
                                            <p:fltVal val="0"/>
                                          </p:val>
                                        </p:tav>
                                        <p:tav tm="100000">
                                          <p:val>
                                            <p:strVal val="#ppt_h"/>
                                          </p:val>
                                        </p:tav>
                                      </p:tavLst>
                                    </p:anim>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000" fill="hold"/>
                                        <p:tgtEl>
                                          <p:spTgt spid="19"/>
                                        </p:tgtEl>
                                        <p:attrNameLst>
                                          <p:attrName>ppt_w</p:attrName>
                                        </p:attrNameLst>
                                      </p:cBhvr>
                                      <p:tavLst>
                                        <p:tav tm="0">
                                          <p:val>
                                            <p:fltVal val="0"/>
                                          </p:val>
                                        </p:tav>
                                        <p:tav tm="100000">
                                          <p:val>
                                            <p:strVal val="#ppt_w"/>
                                          </p:val>
                                        </p:tav>
                                      </p:tavLst>
                                    </p:anim>
                                    <p:anim calcmode="lin" valueType="num">
                                      <p:cBhvr>
                                        <p:cTn id="58" dur="2000" fill="hold"/>
                                        <p:tgtEl>
                                          <p:spTgt spid="19"/>
                                        </p:tgtEl>
                                        <p:attrNameLst>
                                          <p:attrName>ppt_h</p:attrName>
                                        </p:attrNameLst>
                                      </p:cBhvr>
                                      <p:tavLst>
                                        <p:tav tm="0">
                                          <p:val>
                                            <p:fltVal val="0"/>
                                          </p:val>
                                        </p:tav>
                                        <p:tav tm="100000">
                                          <p:val>
                                            <p:strVal val="#ppt_h"/>
                                          </p:val>
                                        </p:tav>
                                      </p:tavLst>
                                    </p:anim>
                                    <p:animEffect transition="in" filter="fade">
                                      <p:cBhvr>
                                        <p:cTn id="59" dur="20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000" fill="hold"/>
                                        <p:tgtEl>
                                          <p:spTgt spid="20"/>
                                        </p:tgtEl>
                                        <p:attrNameLst>
                                          <p:attrName>ppt_w</p:attrName>
                                        </p:attrNameLst>
                                      </p:cBhvr>
                                      <p:tavLst>
                                        <p:tav tm="0">
                                          <p:val>
                                            <p:fltVal val="0"/>
                                          </p:val>
                                        </p:tav>
                                        <p:tav tm="100000">
                                          <p:val>
                                            <p:strVal val="#ppt_w"/>
                                          </p:val>
                                        </p:tav>
                                      </p:tavLst>
                                    </p:anim>
                                    <p:anim calcmode="lin" valueType="num">
                                      <p:cBhvr>
                                        <p:cTn id="63" dur="2000" fill="hold"/>
                                        <p:tgtEl>
                                          <p:spTgt spid="20"/>
                                        </p:tgtEl>
                                        <p:attrNameLst>
                                          <p:attrName>ppt_h</p:attrName>
                                        </p:attrNameLst>
                                      </p:cBhvr>
                                      <p:tavLst>
                                        <p:tav tm="0">
                                          <p:val>
                                            <p:fltVal val="0"/>
                                          </p:val>
                                        </p:tav>
                                        <p:tav tm="100000">
                                          <p:val>
                                            <p:strVal val="#ppt_h"/>
                                          </p:val>
                                        </p:tav>
                                      </p:tavLst>
                                    </p:anim>
                                    <p:animEffect transition="in" filter="fade">
                                      <p:cBhvr>
                                        <p:cTn id="64" dur="20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2000" fill="hold"/>
                                        <p:tgtEl>
                                          <p:spTgt spid="22"/>
                                        </p:tgtEl>
                                        <p:attrNameLst>
                                          <p:attrName>ppt_w</p:attrName>
                                        </p:attrNameLst>
                                      </p:cBhvr>
                                      <p:tavLst>
                                        <p:tav tm="0">
                                          <p:val>
                                            <p:fltVal val="0"/>
                                          </p:val>
                                        </p:tav>
                                        <p:tav tm="100000">
                                          <p:val>
                                            <p:strVal val="#ppt_w"/>
                                          </p:val>
                                        </p:tav>
                                      </p:tavLst>
                                    </p:anim>
                                    <p:anim calcmode="lin" valueType="num">
                                      <p:cBhvr>
                                        <p:cTn id="70" dur="2000" fill="hold"/>
                                        <p:tgtEl>
                                          <p:spTgt spid="22"/>
                                        </p:tgtEl>
                                        <p:attrNameLst>
                                          <p:attrName>ppt_h</p:attrName>
                                        </p:attrNameLst>
                                      </p:cBhvr>
                                      <p:tavLst>
                                        <p:tav tm="0">
                                          <p:val>
                                            <p:fltVal val="0"/>
                                          </p:val>
                                        </p:tav>
                                        <p:tav tm="100000">
                                          <p:val>
                                            <p:strVal val="#ppt_h"/>
                                          </p:val>
                                        </p:tav>
                                      </p:tavLst>
                                    </p:anim>
                                    <p:animEffect transition="in" filter="fade">
                                      <p:cBhvr>
                                        <p:cTn id="71" dur="2000"/>
                                        <p:tgtEl>
                                          <p:spTgt spid="2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2000" fill="hold"/>
                                        <p:tgtEl>
                                          <p:spTgt spid="23"/>
                                        </p:tgtEl>
                                        <p:attrNameLst>
                                          <p:attrName>ppt_w</p:attrName>
                                        </p:attrNameLst>
                                      </p:cBhvr>
                                      <p:tavLst>
                                        <p:tav tm="0">
                                          <p:val>
                                            <p:fltVal val="0"/>
                                          </p:val>
                                        </p:tav>
                                        <p:tav tm="100000">
                                          <p:val>
                                            <p:strVal val="#ppt_w"/>
                                          </p:val>
                                        </p:tav>
                                      </p:tavLst>
                                    </p:anim>
                                    <p:anim calcmode="lin" valueType="num">
                                      <p:cBhvr>
                                        <p:cTn id="75" dur="2000" fill="hold"/>
                                        <p:tgtEl>
                                          <p:spTgt spid="23"/>
                                        </p:tgtEl>
                                        <p:attrNameLst>
                                          <p:attrName>ppt_h</p:attrName>
                                        </p:attrNameLst>
                                      </p:cBhvr>
                                      <p:tavLst>
                                        <p:tav tm="0">
                                          <p:val>
                                            <p:fltVal val="0"/>
                                          </p:val>
                                        </p:tav>
                                        <p:tav tm="100000">
                                          <p:val>
                                            <p:strVal val="#ppt_h"/>
                                          </p:val>
                                        </p:tav>
                                      </p:tavLst>
                                    </p:anim>
                                    <p:animEffect transition="in" filter="fade">
                                      <p:cBhvr>
                                        <p:cTn id="76" dur="2000"/>
                                        <p:tgtEl>
                                          <p:spTgt spid="2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2000" fill="hold"/>
                                        <p:tgtEl>
                                          <p:spTgt spid="9"/>
                                        </p:tgtEl>
                                        <p:attrNameLst>
                                          <p:attrName>ppt_w</p:attrName>
                                        </p:attrNameLst>
                                      </p:cBhvr>
                                      <p:tavLst>
                                        <p:tav tm="0">
                                          <p:val>
                                            <p:fltVal val="0"/>
                                          </p:val>
                                        </p:tav>
                                        <p:tav tm="100000">
                                          <p:val>
                                            <p:strVal val="#ppt_w"/>
                                          </p:val>
                                        </p:tav>
                                      </p:tavLst>
                                    </p:anim>
                                    <p:anim calcmode="lin" valueType="num">
                                      <p:cBhvr>
                                        <p:cTn id="80" dur="2000" fill="hold"/>
                                        <p:tgtEl>
                                          <p:spTgt spid="9"/>
                                        </p:tgtEl>
                                        <p:attrNameLst>
                                          <p:attrName>ppt_h</p:attrName>
                                        </p:attrNameLst>
                                      </p:cBhvr>
                                      <p:tavLst>
                                        <p:tav tm="0">
                                          <p:val>
                                            <p:fltVal val="0"/>
                                          </p:val>
                                        </p:tav>
                                        <p:tav tm="100000">
                                          <p:val>
                                            <p:strVal val="#ppt_h"/>
                                          </p:val>
                                        </p:tav>
                                      </p:tavLst>
                                    </p:anim>
                                    <p:animEffect transition="in" filter="fade">
                                      <p:cBhvr>
                                        <p:cTn id="8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26A0F07-FAC1-42F7-B1D3-E43D89918937}"/>
              </a:ext>
            </a:extLst>
          </p:cNvPr>
          <p:cNvSpPr>
            <a:spLocks noGrp="1"/>
          </p:cNvSpPr>
          <p:nvPr>
            <p:ph type="title"/>
          </p:nvPr>
        </p:nvSpPr>
        <p:spPr/>
        <p:txBody>
          <a:bodyPr/>
          <a:lstStyle/>
          <a:p>
            <a:r>
              <a:rPr lang="hu-HU" dirty="0"/>
              <a:t>A PÉLDÁNY, mint tárgy</a:t>
            </a:r>
          </a:p>
        </p:txBody>
      </p:sp>
      <p:sp>
        <p:nvSpPr>
          <p:cNvPr id="3" name="Tartalom helye 2">
            <a:extLst>
              <a:ext uri="{FF2B5EF4-FFF2-40B4-BE49-F238E27FC236}">
                <a16:creationId xmlns:a16="http://schemas.microsoft.com/office/drawing/2014/main" id="{3B71E849-39E1-4F82-B9D1-27F3E23E3784}"/>
              </a:ext>
            </a:extLst>
          </p:cNvPr>
          <p:cNvSpPr>
            <a:spLocks noGrp="1"/>
          </p:cNvSpPr>
          <p:nvPr>
            <p:ph idx="1"/>
          </p:nvPr>
        </p:nvSpPr>
        <p:spPr/>
        <p:txBody>
          <a:bodyPr>
            <a:normAutofit/>
          </a:bodyPr>
          <a:lstStyle/>
          <a:p>
            <a:endParaRPr lang="hu-HU" sz="1800" dirty="0"/>
          </a:p>
        </p:txBody>
      </p:sp>
      <p:pic>
        <p:nvPicPr>
          <p:cNvPr id="5" name="Kép 4">
            <a:extLst>
              <a:ext uri="{FF2B5EF4-FFF2-40B4-BE49-F238E27FC236}">
                <a16:creationId xmlns:a16="http://schemas.microsoft.com/office/drawing/2014/main" id="{FB28BDE4-E0A6-4554-AE3D-6E16E4ABF55E}"/>
              </a:ext>
            </a:extLst>
          </p:cNvPr>
          <p:cNvPicPr>
            <a:picLocks noChangeAspect="1"/>
          </p:cNvPicPr>
          <p:nvPr/>
        </p:nvPicPr>
        <p:blipFill>
          <a:blip r:embed="rId3"/>
          <a:stretch>
            <a:fillRect/>
          </a:stretch>
        </p:blipFill>
        <p:spPr>
          <a:xfrm>
            <a:off x="695325" y="762323"/>
            <a:ext cx="4243270" cy="5431962"/>
          </a:xfrm>
          <a:prstGeom prst="rect">
            <a:avLst/>
          </a:prstGeom>
        </p:spPr>
      </p:pic>
      <p:pic>
        <p:nvPicPr>
          <p:cNvPr id="9" name="Kép 8">
            <a:extLst>
              <a:ext uri="{FF2B5EF4-FFF2-40B4-BE49-F238E27FC236}">
                <a16:creationId xmlns:a16="http://schemas.microsoft.com/office/drawing/2014/main" id="{C76AA20D-D225-40B9-B5FB-888666CA1822}"/>
              </a:ext>
            </a:extLst>
          </p:cNvPr>
          <p:cNvPicPr>
            <a:picLocks noChangeAspect="1"/>
          </p:cNvPicPr>
          <p:nvPr/>
        </p:nvPicPr>
        <p:blipFill>
          <a:blip r:embed="rId4"/>
          <a:stretch>
            <a:fillRect/>
          </a:stretch>
        </p:blipFill>
        <p:spPr>
          <a:xfrm>
            <a:off x="695325" y="761470"/>
            <a:ext cx="6647922" cy="5415493"/>
          </a:xfrm>
          <a:prstGeom prst="rect">
            <a:avLst/>
          </a:prstGeom>
        </p:spPr>
      </p:pic>
      <p:pic>
        <p:nvPicPr>
          <p:cNvPr id="6" name="Kép 5">
            <a:extLst>
              <a:ext uri="{FF2B5EF4-FFF2-40B4-BE49-F238E27FC236}">
                <a16:creationId xmlns:a16="http://schemas.microsoft.com/office/drawing/2014/main" id="{363CDCE5-69E1-43D6-A750-B13B26CD0394}"/>
              </a:ext>
            </a:extLst>
          </p:cNvPr>
          <p:cNvPicPr>
            <a:picLocks noChangeAspect="1"/>
          </p:cNvPicPr>
          <p:nvPr/>
        </p:nvPicPr>
        <p:blipFill>
          <a:blip r:embed="rId5"/>
          <a:stretch>
            <a:fillRect/>
          </a:stretch>
        </p:blipFill>
        <p:spPr>
          <a:xfrm>
            <a:off x="6102818" y="299601"/>
            <a:ext cx="5468113" cy="6258798"/>
          </a:xfrm>
          <a:prstGeom prst="rect">
            <a:avLst/>
          </a:prstGeom>
          <a:ln w="38100">
            <a:solidFill>
              <a:schemeClr val="tx1"/>
            </a:solidFill>
          </a:ln>
          <a:effectLst>
            <a:outerShdw blurRad="177800" dist="139700" dir="2700000" algn="tl" rotWithShape="0">
              <a:prstClr val="black">
                <a:alpha val="40000"/>
              </a:prstClr>
            </a:outerShdw>
          </a:effectLst>
        </p:spPr>
      </p:pic>
    </p:spTree>
    <p:extLst>
      <p:ext uri="{BB962C8B-B14F-4D97-AF65-F5344CB8AC3E}">
        <p14:creationId xmlns:p14="http://schemas.microsoft.com/office/powerpoint/2010/main" val="160521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3EABD23E-418E-4DD0-9483-6B4479767963}"/>
              </a:ext>
            </a:extLst>
          </p:cNvPr>
          <p:cNvPicPr>
            <a:picLocks noChangeAspect="1"/>
          </p:cNvPicPr>
          <p:nvPr/>
        </p:nvPicPr>
        <p:blipFill>
          <a:blip r:embed="rId3"/>
          <a:stretch>
            <a:fillRect/>
          </a:stretch>
        </p:blipFill>
        <p:spPr>
          <a:xfrm>
            <a:off x="695325" y="903848"/>
            <a:ext cx="4131358" cy="5386898"/>
          </a:xfrm>
          <a:prstGeom prst="rect">
            <a:avLst/>
          </a:prstGeom>
        </p:spPr>
      </p:pic>
      <p:sp>
        <p:nvSpPr>
          <p:cNvPr id="2" name="Cím 1">
            <a:extLst>
              <a:ext uri="{FF2B5EF4-FFF2-40B4-BE49-F238E27FC236}">
                <a16:creationId xmlns:a16="http://schemas.microsoft.com/office/drawing/2014/main" id="{7E6504B1-FB0E-4C57-A8CC-C9B5DFA52F08}"/>
              </a:ext>
            </a:extLst>
          </p:cNvPr>
          <p:cNvSpPr>
            <a:spLocks noGrp="1"/>
          </p:cNvSpPr>
          <p:nvPr>
            <p:ph type="title"/>
          </p:nvPr>
        </p:nvSpPr>
        <p:spPr/>
        <p:txBody>
          <a:bodyPr/>
          <a:lstStyle/>
          <a:p>
            <a:r>
              <a:rPr lang="hu-HU" dirty="0" err="1"/>
              <a:t>Jacobus</a:t>
            </a:r>
            <a:r>
              <a:rPr lang="hu-HU" dirty="0"/>
              <a:t> </a:t>
            </a:r>
            <a:r>
              <a:rPr lang="hu-HU" dirty="0" err="1"/>
              <a:t>Palaeologus</a:t>
            </a:r>
            <a:r>
              <a:rPr lang="hu-HU" dirty="0"/>
              <a:t> művei az Enyedi-kódexben</a:t>
            </a:r>
          </a:p>
        </p:txBody>
      </p:sp>
      <p:pic>
        <p:nvPicPr>
          <p:cNvPr id="4" name="Kép 3">
            <a:extLst>
              <a:ext uri="{FF2B5EF4-FFF2-40B4-BE49-F238E27FC236}">
                <a16:creationId xmlns:a16="http://schemas.microsoft.com/office/drawing/2014/main" id="{A7263277-62A6-4B88-87AB-65A91D76F0BA}"/>
              </a:ext>
            </a:extLst>
          </p:cNvPr>
          <p:cNvPicPr>
            <a:picLocks noChangeAspect="1"/>
          </p:cNvPicPr>
          <p:nvPr/>
        </p:nvPicPr>
        <p:blipFill>
          <a:blip r:embed="rId4"/>
          <a:stretch>
            <a:fillRect/>
          </a:stretch>
        </p:blipFill>
        <p:spPr>
          <a:xfrm>
            <a:off x="2555412" y="1087626"/>
            <a:ext cx="8941263" cy="5019341"/>
          </a:xfrm>
          <a:prstGeom prst="rect">
            <a:avLst/>
          </a:prstGeom>
          <a:ln w="38100">
            <a:solidFill>
              <a:schemeClr val="tx1"/>
            </a:solidFill>
          </a:ln>
          <a:effectLst>
            <a:outerShdw blurRad="177800" dist="139700" dir="2700000" algn="tl" rotWithShape="0">
              <a:prstClr val="black">
                <a:alpha val="40000"/>
              </a:prstClr>
            </a:outerShdw>
          </a:effectLst>
        </p:spPr>
      </p:pic>
    </p:spTree>
    <p:extLst>
      <p:ext uri="{BB962C8B-B14F-4D97-AF65-F5344CB8AC3E}">
        <p14:creationId xmlns:p14="http://schemas.microsoft.com/office/powerpoint/2010/main" val="26584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144E05-57B6-4121-8818-00CCA197A452}"/>
              </a:ext>
            </a:extLst>
          </p:cNvPr>
          <p:cNvSpPr>
            <a:spLocks noGrp="1"/>
          </p:cNvSpPr>
          <p:nvPr>
            <p:ph type="title"/>
          </p:nvPr>
        </p:nvSpPr>
        <p:spPr/>
        <p:txBody>
          <a:bodyPr/>
          <a:lstStyle/>
          <a:p>
            <a:r>
              <a:rPr lang="hu-HU" dirty="0"/>
              <a:t>Konklúzió</a:t>
            </a:r>
          </a:p>
        </p:txBody>
      </p:sp>
      <p:sp>
        <p:nvSpPr>
          <p:cNvPr id="3" name="Tartalom helye 2">
            <a:extLst>
              <a:ext uri="{FF2B5EF4-FFF2-40B4-BE49-F238E27FC236}">
                <a16:creationId xmlns:a16="http://schemas.microsoft.com/office/drawing/2014/main" id="{B3C7DEE1-BB1B-40A4-834B-CA8447A62E37}"/>
              </a:ext>
            </a:extLst>
          </p:cNvPr>
          <p:cNvSpPr>
            <a:spLocks noGrp="1"/>
          </p:cNvSpPr>
          <p:nvPr>
            <p:ph idx="1"/>
          </p:nvPr>
        </p:nvSpPr>
        <p:spPr/>
        <p:txBody>
          <a:bodyPr>
            <a:normAutofit/>
          </a:bodyPr>
          <a:lstStyle/>
          <a:p>
            <a:r>
              <a:rPr lang="hu-HU" dirty="0"/>
              <a:t>A könyvtáros nézőpontjából a speciális dokumentumoknak erre a típusára is érvényes a könyvtári referencia modell</a:t>
            </a:r>
          </a:p>
          <a:p>
            <a:pPr lvl="1"/>
            <a:r>
              <a:rPr lang="hu-HU" dirty="0"/>
              <a:t>Javaslat: az entitások </a:t>
            </a:r>
            <a:r>
              <a:rPr lang="hu-HU" dirty="0" err="1"/>
              <a:t>diszjunktivitásának</a:t>
            </a:r>
            <a:r>
              <a:rPr lang="hu-HU" dirty="0"/>
              <a:t> megkötését ki kell egészíteni a Megjelenési forma és egy elemű példány-halmaz esetén az entitások közötti „átfedések” megengedésével, amelyek tulajdonságaikban térnek el egymástól</a:t>
            </a:r>
          </a:p>
          <a:p>
            <a:r>
              <a:rPr lang="hu-HU" dirty="0"/>
              <a:t>A kutatók nézetéből is jól használhatók a referencia modellek</a:t>
            </a:r>
          </a:p>
          <a:p>
            <a:pPr lvl="1"/>
            <a:r>
              <a:rPr lang="hu-HU" dirty="0"/>
              <a:t>Javaslat: Szükséges bevezetni az Ø (üres halmaz) a PÉLDÁNY entitásra (elveszett példány(ok), feltételezhető példány(ok) </a:t>
            </a:r>
          </a:p>
          <a:p>
            <a:pPr lvl="2"/>
            <a:r>
              <a:rPr lang="hu-HU" dirty="0"/>
              <a:t>A kutatók olyan műveket, kifejezési-, megjelenési formákat és példányokat is leírhatnak, amelyeket a könyvtárosok nem</a:t>
            </a:r>
          </a:p>
          <a:p>
            <a:r>
              <a:rPr lang="hu-HU" dirty="0"/>
              <a:t>Az egyes entitások adatrögzítésébe be kell vonni a kutatókat is (pl. MŰ-</a:t>
            </a:r>
            <a:r>
              <a:rPr lang="hu-HU" dirty="0" err="1"/>
              <a:t>vek</a:t>
            </a:r>
            <a:r>
              <a:rPr lang="hu-HU" dirty="0"/>
              <a:t>, Kifejezési- és Megjelenési formák, Példányok, Személyek) </a:t>
            </a:r>
          </a:p>
          <a:p>
            <a:pPr lvl="1"/>
            <a:r>
              <a:rPr lang="hu-HU" dirty="0"/>
              <a:t>Javaslat: </a:t>
            </a:r>
          </a:p>
          <a:p>
            <a:pPr lvl="2"/>
            <a:r>
              <a:rPr lang="hu-HU" dirty="0"/>
              <a:t>A kutatási ökoszisztéma bővítése, a kutatók tájékoztatása, oktatása (digitális bölcsészet kiterjesztése)</a:t>
            </a:r>
          </a:p>
          <a:p>
            <a:pPr lvl="2"/>
            <a:r>
              <a:rPr lang="hu-HU" dirty="0"/>
              <a:t>A könyvtári platform és névterek adatrögzítő felületeinek szabályozott megnyitása a kutatók felé</a:t>
            </a:r>
          </a:p>
          <a:p>
            <a:endParaRPr lang="hu-HU" dirty="0"/>
          </a:p>
        </p:txBody>
      </p:sp>
    </p:spTree>
    <p:extLst>
      <p:ext uri="{BB962C8B-B14F-4D97-AF65-F5344CB8AC3E}">
        <p14:creationId xmlns:p14="http://schemas.microsoft.com/office/powerpoint/2010/main" val="189164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CA3C056D-70B6-45C7-8251-CEEB42B7E562}"/>
              </a:ext>
            </a:extLst>
          </p:cNvPr>
          <p:cNvPicPr>
            <a:picLocks noChangeAspect="1"/>
          </p:cNvPicPr>
          <p:nvPr/>
        </p:nvPicPr>
        <p:blipFill>
          <a:blip r:embed="rId3"/>
          <a:stretch>
            <a:fillRect/>
          </a:stretch>
        </p:blipFill>
        <p:spPr>
          <a:xfrm>
            <a:off x="1605205" y="522666"/>
            <a:ext cx="8297078" cy="6335333"/>
          </a:xfrm>
          <a:prstGeom prst="rect">
            <a:avLst/>
          </a:prstGeom>
        </p:spPr>
      </p:pic>
      <p:sp>
        <p:nvSpPr>
          <p:cNvPr id="2" name="Cím 1">
            <a:extLst>
              <a:ext uri="{FF2B5EF4-FFF2-40B4-BE49-F238E27FC236}">
                <a16:creationId xmlns:a16="http://schemas.microsoft.com/office/drawing/2014/main" id="{E52EA289-3DBB-4BAC-9533-F2D4626A6F09}"/>
              </a:ext>
            </a:extLst>
          </p:cNvPr>
          <p:cNvSpPr>
            <a:spLocks noGrp="1"/>
          </p:cNvSpPr>
          <p:nvPr>
            <p:ph type="title"/>
          </p:nvPr>
        </p:nvSpPr>
        <p:spPr/>
        <p:txBody>
          <a:bodyPr/>
          <a:lstStyle/>
          <a:p>
            <a:r>
              <a:rPr lang="hu-HU" dirty="0"/>
              <a:t>LRM adatmodell</a:t>
            </a:r>
          </a:p>
        </p:txBody>
      </p:sp>
      <p:sp>
        <p:nvSpPr>
          <p:cNvPr id="7" name="Téglalap 6">
            <a:extLst>
              <a:ext uri="{FF2B5EF4-FFF2-40B4-BE49-F238E27FC236}">
                <a16:creationId xmlns:a16="http://schemas.microsoft.com/office/drawing/2014/main" id="{8D86DA1A-D0F8-469F-B3C7-F7585D737DEE}"/>
              </a:ext>
            </a:extLst>
          </p:cNvPr>
          <p:cNvSpPr/>
          <p:nvPr/>
        </p:nvSpPr>
        <p:spPr>
          <a:xfrm>
            <a:off x="1809946" y="640935"/>
            <a:ext cx="3186260" cy="6151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id="{A0F240A3-FFDB-496C-9CA1-0A156996D380}"/>
              </a:ext>
            </a:extLst>
          </p:cNvPr>
          <p:cNvSpPr txBox="1"/>
          <p:nvPr/>
        </p:nvSpPr>
        <p:spPr>
          <a:xfrm>
            <a:off x="4239268" y="640935"/>
            <a:ext cx="769763" cy="369332"/>
          </a:xfrm>
          <a:prstGeom prst="rect">
            <a:avLst/>
          </a:prstGeom>
          <a:noFill/>
        </p:spPr>
        <p:txBody>
          <a:bodyPr wrap="none" rtlCol="0">
            <a:spAutoFit/>
          </a:bodyPr>
          <a:lstStyle/>
          <a:p>
            <a:r>
              <a:rPr lang="hu-HU" b="1" dirty="0">
                <a:solidFill>
                  <a:srgbClr val="FF0000"/>
                </a:solidFill>
              </a:rPr>
              <a:t>WEMI</a:t>
            </a:r>
          </a:p>
        </p:txBody>
      </p:sp>
    </p:spTree>
    <p:extLst>
      <p:ext uri="{BB962C8B-B14F-4D97-AF65-F5344CB8AC3E}">
        <p14:creationId xmlns:p14="http://schemas.microsoft.com/office/powerpoint/2010/main" val="15867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CB9F00-02DF-4F66-9171-1AA9A1AC3AA7}"/>
              </a:ext>
            </a:extLst>
          </p:cNvPr>
          <p:cNvSpPr>
            <a:spLocks noGrp="1"/>
          </p:cNvSpPr>
          <p:nvPr>
            <p:ph type="title"/>
          </p:nvPr>
        </p:nvSpPr>
        <p:spPr/>
        <p:txBody>
          <a:bodyPr>
            <a:normAutofit/>
          </a:bodyPr>
          <a:lstStyle/>
          <a:p>
            <a:r>
              <a:rPr lang="hu-HU"/>
              <a:t>Enyedi György prédikációi</a:t>
            </a:r>
          </a:p>
        </p:txBody>
      </p:sp>
      <p:sp>
        <p:nvSpPr>
          <p:cNvPr id="3" name="Tartalom helye 2">
            <a:extLst>
              <a:ext uri="{FF2B5EF4-FFF2-40B4-BE49-F238E27FC236}">
                <a16:creationId xmlns:a16="http://schemas.microsoft.com/office/drawing/2014/main" id="{9E4D7769-DFFF-4851-BBC3-DAE9455AB394}"/>
              </a:ext>
            </a:extLst>
          </p:cNvPr>
          <p:cNvSpPr>
            <a:spLocks noGrp="1"/>
          </p:cNvSpPr>
          <p:nvPr>
            <p:ph idx="1"/>
          </p:nvPr>
        </p:nvSpPr>
        <p:spPr>
          <a:xfrm>
            <a:off x="626532" y="779646"/>
            <a:ext cx="5364899" cy="5397317"/>
          </a:xfrm>
        </p:spPr>
        <p:txBody>
          <a:bodyPr/>
          <a:lstStyle/>
          <a:p>
            <a:r>
              <a:rPr lang="hu-HU" dirty="0"/>
              <a:t>Enyedi György (1555-1597), erdélyi unitárius püspök</a:t>
            </a:r>
          </a:p>
          <a:p>
            <a:r>
              <a:rPr lang="hu-HU" dirty="0"/>
              <a:t>A beszédek 1592-97 között készültek és hangzottak el</a:t>
            </a:r>
          </a:p>
          <a:p>
            <a:r>
              <a:rPr lang="hu-HU" dirty="0"/>
              <a:t>A történetírói hagyomány szerint 213 beszédet tartott a püspök</a:t>
            </a:r>
          </a:p>
          <a:p>
            <a:endParaRPr lang="hu-HU" dirty="0"/>
          </a:p>
          <a:p>
            <a:r>
              <a:rPr lang="hu-HU" dirty="0"/>
              <a:t>Az egyik legnagyobb magyar nyelvű szövegkorpusz a 16 századból</a:t>
            </a:r>
          </a:p>
          <a:p>
            <a:r>
              <a:rPr lang="hu-HU" dirty="0"/>
              <a:t>Nincs korabeli nyomtatott kiadása</a:t>
            </a:r>
          </a:p>
          <a:p>
            <a:r>
              <a:rPr lang="hu-HU" dirty="0"/>
              <a:t>Szóbeliség és kéziratosság határterületén lévő szöveg-jelenség</a:t>
            </a:r>
          </a:p>
        </p:txBody>
      </p:sp>
      <p:pic>
        <p:nvPicPr>
          <p:cNvPr id="5" name="Kép 4">
            <a:extLst>
              <a:ext uri="{FF2B5EF4-FFF2-40B4-BE49-F238E27FC236}">
                <a16:creationId xmlns:a16="http://schemas.microsoft.com/office/drawing/2014/main" id="{4E39BB9C-FD24-4F18-AA8C-3D18654C7B04}"/>
              </a:ext>
            </a:extLst>
          </p:cNvPr>
          <p:cNvPicPr>
            <a:picLocks noChangeAspect="1"/>
          </p:cNvPicPr>
          <p:nvPr/>
        </p:nvPicPr>
        <p:blipFill rotWithShape="1">
          <a:blip r:embed="rId3"/>
          <a:srcRect r="17331"/>
          <a:stretch/>
        </p:blipFill>
        <p:spPr>
          <a:xfrm>
            <a:off x="5887933" y="0"/>
            <a:ext cx="6320135" cy="3399848"/>
          </a:xfrm>
          <a:prstGeom prst="rect">
            <a:avLst/>
          </a:prstGeom>
        </p:spPr>
      </p:pic>
      <p:pic>
        <p:nvPicPr>
          <p:cNvPr id="7" name="Kép 6">
            <a:extLst>
              <a:ext uri="{FF2B5EF4-FFF2-40B4-BE49-F238E27FC236}">
                <a16:creationId xmlns:a16="http://schemas.microsoft.com/office/drawing/2014/main" id="{FCEF96D4-1ABF-4921-B76C-8C1A24A50979}"/>
              </a:ext>
            </a:extLst>
          </p:cNvPr>
          <p:cNvPicPr>
            <a:picLocks noChangeAspect="1"/>
          </p:cNvPicPr>
          <p:nvPr/>
        </p:nvPicPr>
        <p:blipFill>
          <a:blip r:embed="rId4"/>
          <a:stretch>
            <a:fillRect/>
          </a:stretch>
        </p:blipFill>
        <p:spPr>
          <a:xfrm>
            <a:off x="6304066" y="3324984"/>
            <a:ext cx="5904002" cy="3399848"/>
          </a:xfrm>
          <a:prstGeom prst="rect">
            <a:avLst/>
          </a:prstGeom>
        </p:spPr>
      </p:pic>
      <p:sp>
        <p:nvSpPr>
          <p:cNvPr id="8" name="Téglalap 7">
            <a:extLst>
              <a:ext uri="{FF2B5EF4-FFF2-40B4-BE49-F238E27FC236}">
                <a16:creationId xmlns:a16="http://schemas.microsoft.com/office/drawing/2014/main" id="{83E59098-EE15-4E0B-B4AF-3CF42DE39F5F}"/>
              </a:ext>
            </a:extLst>
          </p:cNvPr>
          <p:cNvSpPr/>
          <p:nvPr/>
        </p:nvSpPr>
        <p:spPr>
          <a:xfrm>
            <a:off x="7978140" y="2777490"/>
            <a:ext cx="4126430" cy="251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664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9CCE9D9-B8F6-4FD9-A120-EFD2CC43EE29}"/>
              </a:ext>
            </a:extLst>
          </p:cNvPr>
          <p:cNvSpPr>
            <a:spLocks noGrp="1"/>
          </p:cNvSpPr>
          <p:nvPr>
            <p:ph type="title"/>
          </p:nvPr>
        </p:nvSpPr>
        <p:spPr/>
        <p:txBody>
          <a:bodyPr/>
          <a:lstStyle/>
          <a:p>
            <a:r>
              <a:rPr lang="hu-HU"/>
              <a:t>Források</a:t>
            </a:r>
          </a:p>
        </p:txBody>
      </p:sp>
      <p:sp>
        <p:nvSpPr>
          <p:cNvPr id="3" name="Tartalom helye 2">
            <a:extLst>
              <a:ext uri="{FF2B5EF4-FFF2-40B4-BE49-F238E27FC236}">
                <a16:creationId xmlns:a16="http://schemas.microsoft.com/office/drawing/2014/main" id="{081DAE25-33F6-4BD6-9192-7677090A622A}"/>
              </a:ext>
            </a:extLst>
          </p:cNvPr>
          <p:cNvSpPr>
            <a:spLocks noGrp="1"/>
          </p:cNvSpPr>
          <p:nvPr>
            <p:ph idx="1"/>
          </p:nvPr>
        </p:nvSpPr>
        <p:spPr/>
        <p:txBody>
          <a:bodyPr/>
          <a:lstStyle/>
          <a:p>
            <a:endParaRPr lang="hu-HU"/>
          </a:p>
        </p:txBody>
      </p:sp>
      <p:pic>
        <p:nvPicPr>
          <p:cNvPr id="5" name="Kép 4">
            <a:extLst>
              <a:ext uri="{FF2B5EF4-FFF2-40B4-BE49-F238E27FC236}">
                <a16:creationId xmlns:a16="http://schemas.microsoft.com/office/drawing/2014/main" id="{4B7FF8A8-4A2F-4F1E-909C-9A57BB0F5989}"/>
              </a:ext>
            </a:extLst>
          </p:cNvPr>
          <p:cNvPicPr>
            <a:picLocks noChangeAspect="1"/>
          </p:cNvPicPr>
          <p:nvPr/>
        </p:nvPicPr>
        <p:blipFill>
          <a:blip r:embed="rId3"/>
          <a:stretch>
            <a:fillRect/>
          </a:stretch>
        </p:blipFill>
        <p:spPr>
          <a:xfrm>
            <a:off x="2720736" y="78886"/>
            <a:ext cx="7350083" cy="6700228"/>
          </a:xfrm>
          <a:prstGeom prst="rect">
            <a:avLst/>
          </a:prstGeom>
        </p:spPr>
      </p:pic>
      <p:sp>
        <p:nvSpPr>
          <p:cNvPr id="4" name="Téglalap 3">
            <a:extLst>
              <a:ext uri="{FF2B5EF4-FFF2-40B4-BE49-F238E27FC236}">
                <a16:creationId xmlns:a16="http://schemas.microsoft.com/office/drawing/2014/main" id="{DDA94E3C-1282-45B0-B561-905FBA6D8525}"/>
              </a:ext>
            </a:extLst>
          </p:cNvPr>
          <p:cNvSpPr/>
          <p:nvPr/>
        </p:nvSpPr>
        <p:spPr>
          <a:xfrm>
            <a:off x="2846070" y="779646"/>
            <a:ext cx="3737610" cy="340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956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867379-DCD1-4FDE-A2CA-49645FE4B747}"/>
              </a:ext>
            </a:extLst>
          </p:cNvPr>
          <p:cNvSpPr>
            <a:spLocks noGrp="1"/>
          </p:cNvSpPr>
          <p:nvPr>
            <p:ph type="title"/>
          </p:nvPr>
        </p:nvSpPr>
        <p:spPr>
          <a:xfrm>
            <a:off x="87430" y="80916"/>
            <a:ext cx="12030776" cy="547870"/>
          </a:xfrm>
        </p:spPr>
        <p:txBody>
          <a:bodyPr>
            <a:normAutofit/>
          </a:bodyPr>
          <a:lstStyle/>
          <a:p>
            <a:r>
              <a:rPr lang="hu-HU"/>
              <a:t>A források feltárása</a:t>
            </a:r>
          </a:p>
        </p:txBody>
      </p:sp>
      <p:sp>
        <p:nvSpPr>
          <p:cNvPr id="3" name="Tartalom helye 2">
            <a:extLst>
              <a:ext uri="{FF2B5EF4-FFF2-40B4-BE49-F238E27FC236}">
                <a16:creationId xmlns:a16="http://schemas.microsoft.com/office/drawing/2014/main" id="{A69B0C42-8DBE-48BB-BBFD-AFC764CFF727}"/>
              </a:ext>
            </a:extLst>
          </p:cNvPr>
          <p:cNvSpPr>
            <a:spLocks noGrp="1"/>
          </p:cNvSpPr>
          <p:nvPr>
            <p:ph idx="1"/>
          </p:nvPr>
        </p:nvSpPr>
        <p:spPr>
          <a:xfrm>
            <a:off x="87430" y="740457"/>
            <a:ext cx="12030776" cy="5397317"/>
          </a:xfrm>
        </p:spPr>
        <p:txBody>
          <a:bodyPr/>
          <a:lstStyle/>
          <a:p>
            <a:r>
              <a:rPr lang="hu-HU"/>
              <a:t>Összefoglaló táblázat részlete</a:t>
            </a:r>
          </a:p>
        </p:txBody>
      </p:sp>
      <p:pic>
        <p:nvPicPr>
          <p:cNvPr id="6" name="Kép 5">
            <a:extLst>
              <a:ext uri="{FF2B5EF4-FFF2-40B4-BE49-F238E27FC236}">
                <a16:creationId xmlns:a16="http://schemas.microsoft.com/office/drawing/2014/main" id="{79FDA49F-E5C1-4873-A47F-C06C65C12D55}"/>
              </a:ext>
            </a:extLst>
          </p:cNvPr>
          <p:cNvPicPr>
            <a:picLocks noChangeAspect="1"/>
          </p:cNvPicPr>
          <p:nvPr/>
        </p:nvPicPr>
        <p:blipFill>
          <a:blip r:embed="rId3"/>
          <a:stretch>
            <a:fillRect/>
          </a:stretch>
        </p:blipFill>
        <p:spPr>
          <a:xfrm>
            <a:off x="306283" y="1491555"/>
            <a:ext cx="11702054" cy="5101749"/>
          </a:xfrm>
          <a:prstGeom prst="rect">
            <a:avLst/>
          </a:prstGeom>
          <a:ln w="38100">
            <a:solidFill>
              <a:schemeClr val="tx1"/>
            </a:solidFill>
          </a:ln>
        </p:spPr>
      </p:pic>
      <p:sp>
        <p:nvSpPr>
          <p:cNvPr id="5" name="Téglalap 4">
            <a:extLst>
              <a:ext uri="{FF2B5EF4-FFF2-40B4-BE49-F238E27FC236}">
                <a16:creationId xmlns:a16="http://schemas.microsoft.com/office/drawing/2014/main" id="{961DA563-4980-484C-A5E0-FAB3A32C0123}"/>
              </a:ext>
            </a:extLst>
          </p:cNvPr>
          <p:cNvSpPr/>
          <p:nvPr/>
        </p:nvSpPr>
        <p:spPr>
          <a:xfrm>
            <a:off x="306282" y="1660358"/>
            <a:ext cx="439675" cy="4932946"/>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a:extLst>
              <a:ext uri="{FF2B5EF4-FFF2-40B4-BE49-F238E27FC236}">
                <a16:creationId xmlns:a16="http://schemas.microsoft.com/office/drawing/2014/main" id="{153FDC76-D757-4D46-A253-30335FF480FD}"/>
              </a:ext>
            </a:extLst>
          </p:cNvPr>
          <p:cNvSpPr/>
          <p:nvPr/>
        </p:nvSpPr>
        <p:spPr>
          <a:xfrm>
            <a:off x="745957" y="1660358"/>
            <a:ext cx="847316" cy="4932946"/>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a:extLst>
              <a:ext uri="{FF2B5EF4-FFF2-40B4-BE49-F238E27FC236}">
                <a16:creationId xmlns:a16="http://schemas.microsoft.com/office/drawing/2014/main" id="{D7A1FE17-95B8-4FF6-BFCE-DD8E7A53A95E}"/>
              </a:ext>
            </a:extLst>
          </p:cNvPr>
          <p:cNvSpPr/>
          <p:nvPr/>
        </p:nvSpPr>
        <p:spPr>
          <a:xfrm>
            <a:off x="1564106" y="1491555"/>
            <a:ext cx="8734926" cy="782413"/>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a:extLst>
              <a:ext uri="{FF2B5EF4-FFF2-40B4-BE49-F238E27FC236}">
                <a16:creationId xmlns:a16="http://schemas.microsoft.com/office/drawing/2014/main" id="{524B869D-DA0C-4E5E-9FDE-5D399BA3006C}"/>
              </a:ext>
            </a:extLst>
          </p:cNvPr>
          <p:cNvSpPr/>
          <p:nvPr/>
        </p:nvSpPr>
        <p:spPr>
          <a:xfrm>
            <a:off x="8571506" y="2273968"/>
            <a:ext cx="461176" cy="4158637"/>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a:extLst>
              <a:ext uri="{FF2B5EF4-FFF2-40B4-BE49-F238E27FC236}">
                <a16:creationId xmlns:a16="http://schemas.microsoft.com/office/drawing/2014/main" id="{0E9DE70D-A42B-4107-B2BB-6C0FBB9170AB}"/>
              </a:ext>
            </a:extLst>
          </p:cNvPr>
          <p:cNvSpPr/>
          <p:nvPr/>
        </p:nvSpPr>
        <p:spPr>
          <a:xfrm>
            <a:off x="6004560" y="2273968"/>
            <a:ext cx="461176" cy="4319335"/>
          </a:xfrm>
          <a:prstGeom prst="rect">
            <a:avLst/>
          </a:prstGeom>
          <a:solidFill>
            <a:srgbClr val="FFC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787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fltVal val="0"/>
                                          </p:val>
                                        </p:tav>
                                        <p:tav tm="100000">
                                          <p:val>
                                            <p:strVal val="#ppt_w"/>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000" fill="hold"/>
                                        <p:tgtEl>
                                          <p:spTgt spid="8"/>
                                        </p:tgtEl>
                                        <p:attrNameLst>
                                          <p:attrName>ppt_w</p:attrName>
                                        </p:attrNameLst>
                                      </p:cBhvr>
                                      <p:tavLst>
                                        <p:tav tm="0">
                                          <p:val>
                                            <p:fltVal val="0"/>
                                          </p:val>
                                        </p:tav>
                                        <p:tav tm="100000">
                                          <p:val>
                                            <p:strVal val="#ppt_w"/>
                                          </p:val>
                                        </p:tav>
                                      </p:tavLst>
                                    </p:anim>
                                    <p:anim calcmode="lin" valueType="num">
                                      <p:cBhvr>
                                        <p:cTn id="29" dur="2000" fill="hold"/>
                                        <p:tgtEl>
                                          <p:spTgt spid="8"/>
                                        </p:tgtEl>
                                        <p:attrNameLst>
                                          <p:attrName>ppt_h</p:attrName>
                                        </p:attrNameLst>
                                      </p:cBhvr>
                                      <p:tavLst>
                                        <p:tav tm="0">
                                          <p:val>
                                            <p:fltVal val="0"/>
                                          </p:val>
                                        </p:tav>
                                        <p:tav tm="100000">
                                          <p:val>
                                            <p:strVal val="#ppt_h"/>
                                          </p:val>
                                        </p:tav>
                                      </p:tavLst>
                                    </p:anim>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000" fill="hold"/>
                                        <p:tgtEl>
                                          <p:spTgt spid="11"/>
                                        </p:tgtEl>
                                        <p:attrNameLst>
                                          <p:attrName>ppt_w</p:attrName>
                                        </p:attrNameLst>
                                      </p:cBhvr>
                                      <p:tavLst>
                                        <p:tav tm="0">
                                          <p:val>
                                            <p:fltVal val="0"/>
                                          </p:val>
                                        </p:tav>
                                        <p:tav tm="100000">
                                          <p:val>
                                            <p:strVal val="#ppt_w"/>
                                          </p:val>
                                        </p:tav>
                                      </p:tavLst>
                                    </p:anim>
                                    <p:anim calcmode="lin" valueType="num">
                                      <p:cBhvr>
                                        <p:cTn id="36" dur="2000" fill="hold"/>
                                        <p:tgtEl>
                                          <p:spTgt spid="11"/>
                                        </p:tgtEl>
                                        <p:attrNameLst>
                                          <p:attrName>ppt_h</p:attrName>
                                        </p:attrNameLst>
                                      </p:cBhvr>
                                      <p:tavLst>
                                        <p:tav tm="0">
                                          <p:val>
                                            <p:fltVal val="0"/>
                                          </p:val>
                                        </p:tav>
                                        <p:tav tm="100000">
                                          <p:val>
                                            <p:strVal val="#ppt_h"/>
                                          </p:val>
                                        </p:tav>
                                      </p:tavLst>
                                    </p:anim>
                                    <p:animEffect transition="in" filter="fad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CA36782-831E-435C-9F07-A861B5FD03A0}"/>
              </a:ext>
            </a:extLst>
          </p:cNvPr>
          <p:cNvSpPr>
            <a:spLocks noGrp="1"/>
          </p:cNvSpPr>
          <p:nvPr>
            <p:ph type="title"/>
          </p:nvPr>
        </p:nvSpPr>
        <p:spPr/>
        <p:txBody>
          <a:bodyPr>
            <a:normAutofit/>
          </a:bodyPr>
          <a:lstStyle/>
          <a:p>
            <a:r>
              <a:rPr lang="hu-HU"/>
              <a:t>A kutatás eredményei</a:t>
            </a:r>
          </a:p>
        </p:txBody>
      </p:sp>
      <p:sp>
        <p:nvSpPr>
          <p:cNvPr id="3" name="Tartalom helye 2">
            <a:extLst>
              <a:ext uri="{FF2B5EF4-FFF2-40B4-BE49-F238E27FC236}">
                <a16:creationId xmlns:a16="http://schemas.microsoft.com/office/drawing/2014/main" id="{B16FA749-275F-4E2D-9E74-D4E1B8B821FB}"/>
              </a:ext>
            </a:extLst>
          </p:cNvPr>
          <p:cNvSpPr>
            <a:spLocks noGrp="1"/>
          </p:cNvSpPr>
          <p:nvPr>
            <p:ph idx="1"/>
          </p:nvPr>
        </p:nvSpPr>
        <p:spPr>
          <a:xfrm>
            <a:off x="626774" y="814206"/>
            <a:ext cx="5005273" cy="5029200"/>
          </a:xfrm>
        </p:spPr>
        <p:txBody>
          <a:bodyPr>
            <a:normAutofit/>
          </a:bodyPr>
          <a:lstStyle/>
          <a:p>
            <a:r>
              <a:rPr lang="hu-HU" sz="2000" dirty="0"/>
              <a:t>Szöveghagyomány feltárása</a:t>
            </a:r>
          </a:p>
          <a:p>
            <a:pPr lvl="1"/>
            <a:r>
              <a:rPr lang="hu-HU" sz="1800" dirty="0"/>
              <a:t>Kéziratok számbavétele, nem könyvtári leírása</a:t>
            </a:r>
          </a:p>
          <a:p>
            <a:r>
              <a:rPr lang="hu-HU" sz="2000" dirty="0"/>
              <a:t>Kritikai kiadás I-IV kötet (2016-2021?) – Lovas Borbála (MTA-ELTE HECE – Magyar Unitárius Egyház)</a:t>
            </a:r>
          </a:p>
          <a:p>
            <a:endParaRPr lang="hu-HU" sz="2000" dirty="0"/>
          </a:p>
        </p:txBody>
      </p:sp>
      <p:pic>
        <p:nvPicPr>
          <p:cNvPr id="5" name="Kép 4">
            <a:extLst>
              <a:ext uri="{FF2B5EF4-FFF2-40B4-BE49-F238E27FC236}">
                <a16:creationId xmlns:a16="http://schemas.microsoft.com/office/drawing/2014/main" id="{635D4C5E-F046-4924-BDEA-D7C09C7C162A}"/>
              </a:ext>
            </a:extLst>
          </p:cNvPr>
          <p:cNvPicPr>
            <a:picLocks noChangeAspect="1"/>
          </p:cNvPicPr>
          <p:nvPr/>
        </p:nvPicPr>
        <p:blipFill>
          <a:blip r:embed="rId3"/>
          <a:stretch>
            <a:fillRect/>
          </a:stretch>
        </p:blipFill>
        <p:spPr>
          <a:xfrm>
            <a:off x="6096000" y="461943"/>
            <a:ext cx="5818071" cy="2532484"/>
          </a:xfrm>
          <a:prstGeom prst="rect">
            <a:avLst/>
          </a:prstGeom>
          <a:ln>
            <a:solidFill>
              <a:schemeClr val="tx1"/>
            </a:solidFill>
          </a:ln>
          <a:effectLst>
            <a:outerShdw blurRad="127000" dist="101600" dir="2700000" algn="tl" rotWithShape="0">
              <a:prstClr val="black">
                <a:alpha val="40000"/>
              </a:prstClr>
            </a:outerShdw>
          </a:effectLst>
        </p:spPr>
      </p:pic>
      <p:pic>
        <p:nvPicPr>
          <p:cNvPr id="7" name="Kép 6">
            <a:extLst>
              <a:ext uri="{FF2B5EF4-FFF2-40B4-BE49-F238E27FC236}">
                <a16:creationId xmlns:a16="http://schemas.microsoft.com/office/drawing/2014/main" id="{752F309A-C6AF-4387-B7BC-CE480507D18E}"/>
              </a:ext>
            </a:extLst>
          </p:cNvPr>
          <p:cNvPicPr>
            <a:picLocks noChangeAspect="1"/>
          </p:cNvPicPr>
          <p:nvPr/>
        </p:nvPicPr>
        <p:blipFill>
          <a:blip r:embed="rId4"/>
          <a:stretch>
            <a:fillRect/>
          </a:stretch>
        </p:blipFill>
        <p:spPr>
          <a:xfrm>
            <a:off x="6102818" y="3863574"/>
            <a:ext cx="5818071" cy="2609906"/>
          </a:xfrm>
          <a:prstGeom prst="rect">
            <a:avLst/>
          </a:prstGeom>
          <a:ln>
            <a:solidFill>
              <a:schemeClr val="tx1"/>
            </a:solidFill>
          </a:ln>
          <a:effectLst>
            <a:outerShdw blurRad="127000" dist="101600" dir="2700000" algn="tl" rotWithShape="0">
              <a:prstClr val="black">
                <a:alpha val="40000"/>
              </a:prstClr>
            </a:outerShdw>
          </a:effectLst>
        </p:spPr>
      </p:pic>
      <p:pic>
        <p:nvPicPr>
          <p:cNvPr id="9" name="Kép 8">
            <a:extLst>
              <a:ext uri="{FF2B5EF4-FFF2-40B4-BE49-F238E27FC236}">
                <a16:creationId xmlns:a16="http://schemas.microsoft.com/office/drawing/2014/main" id="{EC6D212C-B7A9-4E9D-A632-74DC2E8F7D9C}"/>
              </a:ext>
            </a:extLst>
          </p:cNvPr>
          <p:cNvPicPr>
            <a:picLocks noChangeAspect="1"/>
          </p:cNvPicPr>
          <p:nvPr/>
        </p:nvPicPr>
        <p:blipFill>
          <a:blip r:embed="rId5"/>
          <a:stretch>
            <a:fillRect/>
          </a:stretch>
        </p:blipFill>
        <p:spPr>
          <a:xfrm>
            <a:off x="2909036" y="2532484"/>
            <a:ext cx="5818071" cy="2506623"/>
          </a:xfrm>
          <a:prstGeom prst="rect">
            <a:avLst/>
          </a:prstGeom>
          <a:ln>
            <a:solidFill>
              <a:schemeClr val="tx1"/>
            </a:solidFill>
          </a:ln>
          <a:effectLst>
            <a:outerShdw blurRad="127000" dist="101600" dir="2700000" algn="tl" rotWithShape="0">
              <a:prstClr val="black">
                <a:alpha val="40000"/>
              </a:prstClr>
            </a:outerShdw>
          </a:effectLst>
        </p:spPr>
      </p:pic>
    </p:spTree>
    <p:extLst>
      <p:ext uri="{BB962C8B-B14F-4D97-AF65-F5344CB8AC3E}">
        <p14:creationId xmlns:p14="http://schemas.microsoft.com/office/powerpoint/2010/main" val="9893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DBEA9F-5B59-46B3-9340-B3949C37EE3B}"/>
              </a:ext>
            </a:extLst>
          </p:cNvPr>
          <p:cNvSpPr>
            <a:spLocks noGrp="1"/>
          </p:cNvSpPr>
          <p:nvPr>
            <p:ph type="title"/>
          </p:nvPr>
        </p:nvSpPr>
        <p:spPr/>
        <p:txBody>
          <a:bodyPr>
            <a:normAutofit/>
          </a:bodyPr>
          <a:lstStyle/>
          <a:p>
            <a:r>
              <a:rPr lang="hu-HU"/>
              <a:t>Speciális dokumentumok leírása</a:t>
            </a:r>
          </a:p>
        </p:txBody>
      </p:sp>
      <p:sp>
        <p:nvSpPr>
          <p:cNvPr id="3" name="Tartalom helye 2">
            <a:extLst>
              <a:ext uri="{FF2B5EF4-FFF2-40B4-BE49-F238E27FC236}">
                <a16:creationId xmlns:a16="http://schemas.microsoft.com/office/drawing/2014/main" id="{A1EA9B8D-D2B5-4050-8450-667E9B6EEDEB}"/>
              </a:ext>
            </a:extLst>
          </p:cNvPr>
          <p:cNvSpPr>
            <a:spLocks noGrp="1"/>
          </p:cNvSpPr>
          <p:nvPr>
            <p:ph idx="1"/>
          </p:nvPr>
        </p:nvSpPr>
        <p:spPr/>
        <p:txBody>
          <a:bodyPr>
            <a:normAutofit/>
          </a:bodyPr>
          <a:lstStyle/>
          <a:p>
            <a:r>
              <a:rPr lang="hu-HU" dirty="0"/>
              <a:t>MARC – általában gyűjteményi szabályozás</a:t>
            </a:r>
          </a:p>
          <a:p>
            <a:r>
              <a:rPr lang="hu-HU" dirty="0"/>
              <a:t>RDA</a:t>
            </a:r>
          </a:p>
          <a:p>
            <a:r>
              <a:rPr lang="hu-HU" dirty="0"/>
              <a:t>TEI 5</a:t>
            </a:r>
          </a:p>
          <a:p>
            <a:r>
              <a:rPr lang="hu-HU" dirty="0" err="1"/>
              <a:t>FRBRoo</a:t>
            </a:r>
            <a:endParaRPr lang="hu-HU" dirty="0"/>
          </a:p>
          <a:p>
            <a:r>
              <a:rPr lang="hu-HU" dirty="0"/>
              <a:t>egyedi fejlesztések</a:t>
            </a:r>
          </a:p>
          <a:p>
            <a:endParaRPr lang="hu-HU" dirty="0"/>
          </a:p>
          <a:p>
            <a:endParaRPr lang="hu-HU" dirty="0"/>
          </a:p>
          <a:p>
            <a:endParaRPr lang="hu-HU" dirty="0"/>
          </a:p>
          <a:p>
            <a:r>
              <a:rPr lang="hu-HU" sz="1200" dirty="0"/>
              <a:t>RBMS - </a:t>
            </a:r>
            <a:r>
              <a:rPr lang="hu-HU" sz="1200" dirty="0">
                <a:hlinkClick r:id="rId3"/>
              </a:rPr>
              <a:t>https://rbms.info/</a:t>
            </a:r>
            <a:r>
              <a:rPr lang="hu-HU" sz="1200" dirty="0"/>
              <a:t> - DCRM (</a:t>
            </a:r>
            <a:r>
              <a:rPr lang="en-US" sz="1200" dirty="0"/>
              <a:t>Descriptive Cataloging of Rare Materials</a:t>
            </a:r>
            <a:r>
              <a:rPr lang="hu-HU" sz="1200" dirty="0"/>
              <a:t>, </a:t>
            </a:r>
            <a:r>
              <a:rPr lang="en-US" sz="1200" dirty="0"/>
              <a:t>Descriptive Cataloging of Ancient, Medieval, Renaissance, and Early Modern Manuscripts </a:t>
            </a:r>
            <a:r>
              <a:rPr lang="hu-HU" sz="1200" dirty="0"/>
              <a:t>(2003))</a:t>
            </a:r>
          </a:p>
          <a:p>
            <a:r>
              <a:rPr lang="hu-HU" sz="1200" dirty="0"/>
              <a:t>CERL – </a:t>
            </a:r>
            <a:r>
              <a:rPr lang="hu-HU" sz="1200" dirty="0">
                <a:hlinkClick r:id="rId3"/>
              </a:rPr>
              <a:t>https://www.cerl.org/resources/other_mss_resources</a:t>
            </a:r>
            <a:endParaRPr lang="hu-HU" sz="1200" dirty="0"/>
          </a:p>
          <a:p>
            <a:r>
              <a:rPr lang="hu-HU" sz="1200" dirty="0"/>
              <a:t>ICCU – MANUS (</a:t>
            </a:r>
            <a:r>
              <a:rPr lang="hu-HU" sz="1200" dirty="0">
                <a:hlinkClick r:id="rId3"/>
              </a:rPr>
              <a:t>https://manus.iccu.sbn.it/</a:t>
            </a:r>
            <a:endParaRPr lang="hu-HU" sz="1200" dirty="0"/>
          </a:p>
          <a:p>
            <a:r>
              <a:rPr lang="hu-HU" sz="1200" dirty="0" err="1"/>
              <a:t>Manuscriptorium</a:t>
            </a:r>
            <a:r>
              <a:rPr lang="hu-HU" sz="1200" dirty="0"/>
              <a:t> (</a:t>
            </a:r>
            <a:r>
              <a:rPr lang="hu-HU" sz="1200" dirty="0">
                <a:hlinkClick r:id="rId3"/>
              </a:rPr>
              <a:t>http://www.manuscriptorium.com/</a:t>
            </a:r>
            <a:endParaRPr lang="hu-HU" sz="1200" dirty="0"/>
          </a:p>
          <a:p>
            <a:r>
              <a:rPr lang="hu-HU" sz="1200" dirty="0"/>
              <a:t>IFLA felmérés az RDA alkalmazásáról a speciális dokumentumokat őrző intézményekben (</a:t>
            </a:r>
            <a:r>
              <a:rPr lang="en-US" sz="1200" dirty="0">
                <a:hlinkClick r:id="rId3"/>
              </a:rPr>
              <a:t>IFLA Survey on Rare Materials Cataloguing with RDA</a:t>
            </a:r>
            <a:r>
              <a:rPr lang="hu-HU" sz="1200" dirty="0"/>
              <a:t>) – 2018</a:t>
            </a:r>
          </a:p>
          <a:p>
            <a:endParaRPr lang="hu-HU" dirty="0"/>
          </a:p>
        </p:txBody>
      </p:sp>
    </p:spTree>
    <p:extLst>
      <p:ext uri="{BB962C8B-B14F-4D97-AF65-F5344CB8AC3E}">
        <p14:creationId xmlns:p14="http://schemas.microsoft.com/office/powerpoint/2010/main" val="183679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8EF088-B1D9-4092-AEB1-C83983332434}"/>
              </a:ext>
            </a:extLst>
          </p:cNvPr>
          <p:cNvSpPr>
            <a:spLocks noGrp="1"/>
          </p:cNvSpPr>
          <p:nvPr>
            <p:ph type="title"/>
          </p:nvPr>
        </p:nvSpPr>
        <p:spPr/>
        <p:txBody>
          <a:bodyPr>
            <a:normAutofit/>
          </a:bodyPr>
          <a:lstStyle/>
          <a:p>
            <a:r>
              <a:rPr lang="hu-HU"/>
              <a:t>Könyvtáros nézet</a:t>
            </a:r>
          </a:p>
        </p:txBody>
      </p:sp>
      <p:sp>
        <p:nvSpPr>
          <p:cNvPr id="3" name="Tartalom helye 2">
            <a:extLst>
              <a:ext uri="{FF2B5EF4-FFF2-40B4-BE49-F238E27FC236}">
                <a16:creationId xmlns:a16="http://schemas.microsoft.com/office/drawing/2014/main" id="{08F97F05-6B40-4F04-AB26-DDA6EF733DE7}"/>
              </a:ext>
            </a:extLst>
          </p:cNvPr>
          <p:cNvSpPr>
            <a:spLocks noGrp="1"/>
          </p:cNvSpPr>
          <p:nvPr>
            <p:ph idx="1"/>
          </p:nvPr>
        </p:nvSpPr>
        <p:spPr>
          <a:xfrm>
            <a:off x="87430" y="779646"/>
            <a:ext cx="5037141" cy="5397317"/>
          </a:xfrm>
        </p:spPr>
        <p:txBody>
          <a:bodyPr/>
          <a:lstStyle/>
          <a:p>
            <a:r>
              <a:rPr lang="hu-HU" dirty="0"/>
              <a:t>Feldolgozottság</a:t>
            </a:r>
          </a:p>
          <a:p>
            <a:pPr lvl="1"/>
            <a:r>
              <a:rPr lang="hu-HU" dirty="0"/>
              <a:t>Alig vannak szabványos könyvtári leírások a kéziratokról</a:t>
            </a:r>
          </a:p>
          <a:p>
            <a:pPr lvl="1"/>
            <a:r>
              <a:rPr lang="hu-HU" dirty="0"/>
              <a:t>Katalógus cédula</a:t>
            </a:r>
          </a:p>
          <a:p>
            <a:pPr lvl="1"/>
            <a:r>
              <a:rPr lang="hu-HU" dirty="0"/>
              <a:t>Jegyzék</a:t>
            </a:r>
          </a:p>
          <a:p>
            <a:pPr lvl="1"/>
            <a:r>
              <a:rPr lang="hu-HU" dirty="0"/>
              <a:t>Nyomtatott katalógus</a:t>
            </a:r>
          </a:p>
        </p:txBody>
      </p:sp>
      <p:pic>
        <p:nvPicPr>
          <p:cNvPr id="9" name="Kép 8">
            <a:extLst>
              <a:ext uri="{FF2B5EF4-FFF2-40B4-BE49-F238E27FC236}">
                <a16:creationId xmlns:a16="http://schemas.microsoft.com/office/drawing/2014/main" id="{235116B2-D884-4B7D-B807-33C7FDA7FE9C}"/>
              </a:ext>
            </a:extLst>
          </p:cNvPr>
          <p:cNvPicPr>
            <a:picLocks noChangeAspect="1"/>
          </p:cNvPicPr>
          <p:nvPr/>
        </p:nvPicPr>
        <p:blipFill>
          <a:blip r:embed="rId3"/>
          <a:stretch>
            <a:fillRect/>
          </a:stretch>
        </p:blipFill>
        <p:spPr>
          <a:xfrm>
            <a:off x="5124571" y="544315"/>
            <a:ext cx="5241322" cy="3342127"/>
          </a:xfrm>
          <a:prstGeom prst="rect">
            <a:avLst/>
          </a:prstGeom>
          <a:ln w="19050">
            <a:solidFill>
              <a:schemeClr val="tx1"/>
            </a:solidFill>
          </a:ln>
          <a:effectLst>
            <a:outerShdw blurRad="152400" dist="76200" dir="2700000" algn="tl" rotWithShape="0">
              <a:prstClr val="black">
                <a:alpha val="70000"/>
              </a:prstClr>
            </a:outerShdw>
          </a:effectLst>
        </p:spPr>
      </p:pic>
      <p:pic>
        <p:nvPicPr>
          <p:cNvPr id="5" name="Kép 4">
            <a:extLst>
              <a:ext uri="{FF2B5EF4-FFF2-40B4-BE49-F238E27FC236}">
                <a16:creationId xmlns:a16="http://schemas.microsoft.com/office/drawing/2014/main" id="{2F9451B1-89E2-473E-9026-B1E4BB86B5F5}"/>
              </a:ext>
            </a:extLst>
          </p:cNvPr>
          <p:cNvPicPr>
            <a:picLocks noChangeAspect="1"/>
          </p:cNvPicPr>
          <p:nvPr/>
        </p:nvPicPr>
        <p:blipFill rotWithShape="1">
          <a:blip r:embed="rId4"/>
          <a:srcRect t="1892"/>
          <a:stretch/>
        </p:blipFill>
        <p:spPr>
          <a:xfrm>
            <a:off x="1030558" y="3154680"/>
            <a:ext cx="6906589" cy="2710386"/>
          </a:xfrm>
          <a:prstGeom prst="rect">
            <a:avLst/>
          </a:prstGeom>
          <a:ln w="19050">
            <a:solidFill>
              <a:schemeClr val="tx1"/>
            </a:solidFill>
          </a:ln>
          <a:effectLst>
            <a:outerShdw blurRad="152400" dist="76200" dir="2700000" algn="tl" rotWithShape="0">
              <a:prstClr val="black">
                <a:alpha val="70000"/>
              </a:prstClr>
            </a:outerShdw>
          </a:effectLst>
        </p:spPr>
      </p:pic>
      <p:pic>
        <p:nvPicPr>
          <p:cNvPr id="12" name="Kép 11">
            <a:extLst>
              <a:ext uri="{FF2B5EF4-FFF2-40B4-BE49-F238E27FC236}">
                <a16:creationId xmlns:a16="http://schemas.microsoft.com/office/drawing/2014/main" id="{80EC1668-586B-4999-87F7-D499130C5F40}"/>
              </a:ext>
            </a:extLst>
          </p:cNvPr>
          <p:cNvPicPr>
            <a:picLocks noChangeAspect="1"/>
          </p:cNvPicPr>
          <p:nvPr/>
        </p:nvPicPr>
        <p:blipFill>
          <a:blip r:embed="rId5"/>
          <a:stretch>
            <a:fillRect/>
          </a:stretch>
        </p:blipFill>
        <p:spPr>
          <a:xfrm>
            <a:off x="7745232" y="992934"/>
            <a:ext cx="3653861" cy="5717218"/>
          </a:xfrm>
          <a:prstGeom prst="rect">
            <a:avLst/>
          </a:prstGeom>
          <a:ln w="19050">
            <a:solidFill>
              <a:schemeClr val="tx1"/>
            </a:solidFill>
          </a:ln>
          <a:effectLst>
            <a:outerShdw blurRad="152400" dist="76200" dir="2700000" algn="tl" rotWithShape="0">
              <a:prstClr val="black">
                <a:alpha val="70000"/>
              </a:prstClr>
            </a:outerShdw>
          </a:effectLst>
        </p:spPr>
      </p:pic>
      <p:pic>
        <p:nvPicPr>
          <p:cNvPr id="15" name="Kép 14">
            <a:extLst>
              <a:ext uri="{FF2B5EF4-FFF2-40B4-BE49-F238E27FC236}">
                <a16:creationId xmlns:a16="http://schemas.microsoft.com/office/drawing/2014/main" id="{151332B3-CF4C-4288-99F7-BDF75359773F}"/>
              </a:ext>
            </a:extLst>
          </p:cNvPr>
          <p:cNvPicPr>
            <a:picLocks noChangeAspect="1"/>
          </p:cNvPicPr>
          <p:nvPr/>
        </p:nvPicPr>
        <p:blipFill>
          <a:blip r:embed="rId6"/>
          <a:stretch>
            <a:fillRect/>
          </a:stretch>
        </p:blipFill>
        <p:spPr>
          <a:xfrm>
            <a:off x="5875554" y="2541387"/>
            <a:ext cx="6026286" cy="1873834"/>
          </a:xfrm>
          <a:prstGeom prst="rect">
            <a:avLst/>
          </a:prstGeom>
          <a:ln w="19050">
            <a:solidFill>
              <a:schemeClr val="tx1"/>
            </a:solidFill>
          </a:ln>
          <a:effectLst>
            <a:outerShdw blurRad="152400" dist="76200" dir="2700000" algn="tl" rotWithShape="0">
              <a:prstClr val="black">
                <a:alpha val="70000"/>
              </a:prstClr>
            </a:outerShdw>
          </a:effectLst>
        </p:spPr>
      </p:pic>
      <p:pic>
        <p:nvPicPr>
          <p:cNvPr id="18" name="Kép 17">
            <a:extLst>
              <a:ext uri="{FF2B5EF4-FFF2-40B4-BE49-F238E27FC236}">
                <a16:creationId xmlns:a16="http://schemas.microsoft.com/office/drawing/2014/main" id="{35B3C196-B1A1-4DE8-A724-171E5DDD3A67}"/>
              </a:ext>
            </a:extLst>
          </p:cNvPr>
          <p:cNvPicPr>
            <a:picLocks noChangeAspect="1"/>
          </p:cNvPicPr>
          <p:nvPr/>
        </p:nvPicPr>
        <p:blipFill>
          <a:blip r:embed="rId7"/>
          <a:stretch>
            <a:fillRect/>
          </a:stretch>
        </p:blipFill>
        <p:spPr>
          <a:xfrm>
            <a:off x="4732089" y="4818298"/>
            <a:ext cx="6026286" cy="1670561"/>
          </a:xfrm>
          <a:prstGeom prst="rect">
            <a:avLst/>
          </a:prstGeom>
          <a:ln w="19050">
            <a:solidFill>
              <a:schemeClr val="tx1"/>
            </a:solidFill>
          </a:ln>
          <a:effectLst>
            <a:outerShdw blurRad="152400" dist="76200" dir="2700000" algn="tl" rotWithShape="0">
              <a:prstClr val="black">
                <a:alpha val="70000"/>
              </a:prstClr>
            </a:outerShdw>
          </a:effectLst>
        </p:spPr>
      </p:pic>
    </p:spTree>
    <p:extLst>
      <p:ext uri="{BB962C8B-B14F-4D97-AF65-F5344CB8AC3E}">
        <p14:creationId xmlns:p14="http://schemas.microsoft.com/office/powerpoint/2010/main" val="15529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2000" fill="hold"/>
                                        <p:tgtEl>
                                          <p:spTgt spid="12"/>
                                        </p:tgtEl>
                                        <p:attrNameLst>
                                          <p:attrName>ppt_w</p:attrName>
                                        </p:attrNameLst>
                                      </p:cBhvr>
                                      <p:tavLst>
                                        <p:tav tm="0">
                                          <p:val>
                                            <p:fltVal val="0"/>
                                          </p:val>
                                        </p:tav>
                                        <p:tav tm="100000">
                                          <p:val>
                                            <p:strVal val="#ppt_w"/>
                                          </p:val>
                                        </p:tav>
                                      </p:tavLst>
                                    </p:anim>
                                    <p:anim calcmode="lin" valueType="num">
                                      <p:cBhvr>
                                        <p:cTn id="22" dur="2000" fill="hold"/>
                                        <p:tgtEl>
                                          <p:spTgt spid="12"/>
                                        </p:tgtEl>
                                        <p:attrNameLst>
                                          <p:attrName>ppt_h</p:attrName>
                                        </p:attrNameLst>
                                      </p:cBhvr>
                                      <p:tavLst>
                                        <p:tav tm="0">
                                          <p:val>
                                            <p:fltVal val="0"/>
                                          </p:val>
                                        </p:tav>
                                        <p:tav tm="100000">
                                          <p:val>
                                            <p:strVal val="#ppt_h"/>
                                          </p:val>
                                        </p:tav>
                                      </p:tavLst>
                                    </p:anim>
                                    <p:animEffect transition="in" filter="fade">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000" fill="hold"/>
                                        <p:tgtEl>
                                          <p:spTgt spid="15"/>
                                        </p:tgtEl>
                                        <p:attrNameLst>
                                          <p:attrName>ppt_w</p:attrName>
                                        </p:attrNameLst>
                                      </p:cBhvr>
                                      <p:tavLst>
                                        <p:tav tm="0">
                                          <p:val>
                                            <p:fltVal val="0"/>
                                          </p:val>
                                        </p:tav>
                                        <p:tav tm="100000">
                                          <p:val>
                                            <p:strVal val="#ppt_w"/>
                                          </p:val>
                                        </p:tav>
                                      </p:tavLst>
                                    </p:anim>
                                    <p:anim calcmode="lin" valueType="num">
                                      <p:cBhvr>
                                        <p:cTn id="29" dur="2000" fill="hold"/>
                                        <p:tgtEl>
                                          <p:spTgt spid="15"/>
                                        </p:tgtEl>
                                        <p:attrNameLst>
                                          <p:attrName>ppt_h</p:attrName>
                                        </p:attrNameLst>
                                      </p:cBhvr>
                                      <p:tavLst>
                                        <p:tav tm="0">
                                          <p:val>
                                            <p:fltVal val="0"/>
                                          </p:val>
                                        </p:tav>
                                        <p:tav tm="100000">
                                          <p:val>
                                            <p:strVal val="#ppt_h"/>
                                          </p:val>
                                        </p:tav>
                                      </p:tavLst>
                                    </p:anim>
                                    <p:animEffect transition="in" filter="fade">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2000" fill="hold"/>
                                        <p:tgtEl>
                                          <p:spTgt spid="18"/>
                                        </p:tgtEl>
                                        <p:attrNameLst>
                                          <p:attrName>ppt_w</p:attrName>
                                        </p:attrNameLst>
                                      </p:cBhvr>
                                      <p:tavLst>
                                        <p:tav tm="0">
                                          <p:val>
                                            <p:fltVal val="0"/>
                                          </p:val>
                                        </p:tav>
                                        <p:tav tm="100000">
                                          <p:val>
                                            <p:strVal val="#ppt_w"/>
                                          </p:val>
                                        </p:tav>
                                      </p:tavLst>
                                    </p:anim>
                                    <p:anim calcmode="lin" valueType="num">
                                      <p:cBhvr>
                                        <p:cTn id="36" dur="2000" fill="hold"/>
                                        <p:tgtEl>
                                          <p:spTgt spid="18"/>
                                        </p:tgtEl>
                                        <p:attrNameLst>
                                          <p:attrName>ppt_h</p:attrName>
                                        </p:attrNameLst>
                                      </p:cBhvr>
                                      <p:tavLst>
                                        <p:tav tm="0">
                                          <p:val>
                                            <p:fltVal val="0"/>
                                          </p:val>
                                        </p:tav>
                                        <p:tav tm="100000">
                                          <p:val>
                                            <p:strVal val="#ppt_h"/>
                                          </p:val>
                                        </p:tav>
                                      </p:tavLst>
                                    </p:anim>
                                    <p:animEffect transition="in" filter="fade">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486434-B4AA-429E-9D66-3F2708134D9F}"/>
              </a:ext>
            </a:extLst>
          </p:cNvPr>
          <p:cNvSpPr>
            <a:spLocks noGrp="1"/>
          </p:cNvSpPr>
          <p:nvPr>
            <p:ph type="title"/>
          </p:nvPr>
        </p:nvSpPr>
        <p:spPr/>
        <p:txBody>
          <a:bodyPr/>
          <a:lstStyle/>
          <a:p>
            <a:r>
              <a:rPr lang="hu-HU" dirty="0"/>
              <a:t>Ágensek</a:t>
            </a:r>
          </a:p>
        </p:txBody>
      </p:sp>
      <p:pic>
        <p:nvPicPr>
          <p:cNvPr id="5" name="Tartalom helye 4">
            <a:extLst>
              <a:ext uri="{FF2B5EF4-FFF2-40B4-BE49-F238E27FC236}">
                <a16:creationId xmlns:a16="http://schemas.microsoft.com/office/drawing/2014/main" id="{3E9A28D7-EFB0-4736-871F-7C456CC60C67}"/>
              </a:ext>
            </a:extLst>
          </p:cNvPr>
          <p:cNvPicPr>
            <a:picLocks noGrp="1" noChangeAspect="1"/>
          </p:cNvPicPr>
          <p:nvPr>
            <p:ph idx="1"/>
          </p:nvPr>
        </p:nvPicPr>
        <p:blipFill>
          <a:blip r:embed="rId3"/>
          <a:stretch>
            <a:fillRect/>
          </a:stretch>
        </p:blipFill>
        <p:spPr>
          <a:xfrm>
            <a:off x="375580" y="730250"/>
            <a:ext cx="6709507" cy="5397500"/>
          </a:xfrm>
        </p:spPr>
      </p:pic>
      <p:pic>
        <p:nvPicPr>
          <p:cNvPr id="6" name="Kép 5">
            <a:extLst>
              <a:ext uri="{FF2B5EF4-FFF2-40B4-BE49-F238E27FC236}">
                <a16:creationId xmlns:a16="http://schemas.microsoft.com/office/drawing/2014/main" id="{282140C5-DC3C-4A1F-96BE-9CFCD77A3D95}"/>
              </a:ext>
            </a:extLst>
          </p:cNvPr>
          <p:cNvPicPr>
            <a:picLocks noChangeAspect="1"/>
          </p:cNvPicPr>
          <p:nvPr/>
        </p:nvPicPr>
        <p:blipFill>
          <a:blip r:embed="rId4"/>
          <a:stretch>
            <a:fillRect/>
          </a:stretch>
        </p:blipFill>
        <p:spPr>
          <a:xfrm>
            <a:off x="7085087" y="0"/>
            <a:ext cx="4886344" cy="2286424"/>
          </a:xfrm>
          <a:prstGeom prst="rect">
            <a:avLst/>
          </a:prstGeom>
        </p:spPr>
      </p:pic>
      <p:pic>
        <p:nvPicPr>
          <p:cNvPr id="7" name="Kép 6">
            <a:extLst>
              <a:ext uri="{FF2B5EF4-FFF2-40B4-BE49-F238E27FC236}">
                <a16:creationId xmlns:a16="http://schemas.microsoft.com/office/drawing/2014/main" id="{7C7F8860-A26D-4EE7-90A4-A506A9E7851A}"/>
              </a:ext>
            </a:extLst>
          </p:cNvPr>
          <p:cNvPicPr>
            <a:picLocks noChangeAspect="1"/>
          </p:cNvPicPr>
          <p:nvPr/>
        </p:nvPicPr>
        <p:blipFill rotWithShape="1">
          <a:blip r:embed="rId5"/>
          <a:srcRect t="38626"/>
          <a:stretch/>
        </p:blipFill>
        <p:spPr>
          <a:xfrm>
            <a:off x="7085087" y="2091517"/>
            <a:ext cx="4886344" cy="1699487"/>
          </a:xfrm>
          <a:prstGeom prst="rect">
            <a:avLst/>
          </a:prstGeom>
        </p:spPr>
      </p:pic>
      <p:pic>
        <p:nvPicPr>
          <p:cNvPr id="9" name="Kép 8">
            <a:extLst>
              <a:ext uri="{FF2B5EF4-FFF2-40B4-BE49-F238E27FC236}">
                <a16:creationId xmlns:a16="http://schemas.microsoft.com/office/drawing/2014/main" id="{1B042BF4-A003-4CC4-B644-AA3753CF2E2B}"/>
              </a:ext>
            </a:extLst>
          </p:cNvPr>
          <p:cNvPicPr>
            <a:picLocks noChangeAspect="1"/>
          </p:cNvPicPr>
          <p:nvPr/>
        </p:nvPicPr>
        <p:blipFill>
          <a:blip r:embed="rId6"/>
          <a:stretch>
            <a:fillRect/>
          </a:stretch>
        </p:blipFill>
        <p:spPr>
          <a:xfrm>
            <a:off x="7130361" y="3647691"/>
            <a:ext cx="4841070" cy="2220609"/>
          </a:xfrm>
          <a:prstGeom prst="rect">
            <a:avLst/>
          </a:prstGeom>
        </p:spPr>
      </p:pic>
    </p:spTree>
    <p:extLst>
      <p:ext uri="{BB962C8B-B14F-4D97-AF65-F5344CB8AC3E}">
        <p14:creationId xmlns:p14="http://schemas.microsoft.com/office/powerpoint/2010/main" val="3963172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A referencia modellek alkalmazása egy koraújkori dokumentumtípus esetében"/>
  <p:tag name="ISPRING_LMS_API_VERSION" val="SCORM 1.2"/>
  <p:tag name="ISPRING_ULTRA_SCORM_COURSE_ID" val="3FDBFC85-25C1-4E31-A1A2-F61C2194DB03"/>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w\uFFFDU\uFFFD{A3B9F7BE-68DD-48B7-B41C-7FAABA09952C}&quot;,&quot;C:\\Users\\nagy.zsuzsanna\\Documents\\prezentacio\\2021_04_27\\_kaldos_janos_referencia_modellek&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ORIGINAL_SIZ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FIRST_PUBLISH"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10360</TotalTime>
  <Words>2997</Words>
  <Application>Microsoft Office PowerPoint</Application>
  <PresentationFormat>Szélesvásznú</PresentationFormat>
  <Paragraphs>172</Paragraphs>
  <Slides>15</Slides>
  <Notes>15</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15</vt:i4>
      </vt:variant>
    </vt:vector>
  </HeadingPairs>
  <TitlesOfParts>
    <vt:vector size="23" baseType="lpstr">
      <vt:lpstr>Arial</vt:lpstr>
      <vt:lpstr>Calibri</vt:lpstr>
      <vt:lpstr>Calibri Light</vt:lpstr>
      <vt:lpstr>Courier New</vt:lpstr>
      <vt:lpstr>Garamond</vt:lpstr>
      <vt:lpstr>Symbol</vt:lpstr>
      <vt:lpstr>Times New Roman</vt:lpstr>
      <vt:lpstr>Office-téma</vt:lpstr>
      <vt:lpstr>A referencia modellek alkalmazása egy koraújkori dokumentumtípus esetében</vt:lpstr>
      <vt:lpstr>LRM adatmodell</vt:lpstr>
      <vt:lpstr>Enyedi György prédikációi</vt:lpstr>
      <vt:lpstr>Források</vt:lpstr>
      <vt:lpstr>A források feltárása</vt:lpstr>
      <vt:lpstr>A kutatás eredményei</vt:lpstr>
      <vt:lpstr>Speciális dokumentumok leírása</vt:lpstr>
      <vt:lpstr>Könyvtáros nézet</vt:lpstr>
      <vt:lpstr>Ágensek</vt:lpstr>
      <vt:lpstr>Enyedi György 60. beszédéne - Kutatói nézet</vt:lpstr>
      <vt:lpstr>Jelölések az előadásban</vt:lpstr>
      <vt:lpstr>I - E – Enyedi-kódex</vt:lpstr>
      <vt:lpstr>A PÉLDÁNY, mint tárgy</vt:lpstr>
      <vt:lpstr>Jacobus Palaeologus művei az Enyedi-kódexben</vt:lpstr>
      <vt:lpstr>Konklúzió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referencia modellek alkalmazása egy koraújkori dokumentumtípus esetében</dc:title>
  <dc:creator>János Káldos</dc:creator>
  <cp:lastModifiedBy>Nagy Zsuzsanna</cp:lastModifiedBy>
  <cp:revision>7</cp:revision>
  <dcterms:created xsi:type="dcterms:W3CDTF">2021-02-01T21:27:34Z</dcterms:created>
  <dcterms:modified xsi:type="dcterms:W3CDTF">2021-06-01T13:24:49Z</dcterms:modified>
</cp:coreProperties>
</file>