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7" r:id="rId2"/>
    <p:sldId id="293" r:id="rId3"/>
    <p:sldId id="262" r:id="rId4"/>
    <p:sldId id="287" r:id="rId5"/>
    <p:sldId id="261" r:id="rId6"/>
    <p:sldId id="269" r:id="rId7"/>
    <p:sldId id="268" r:id="rId8"/>
    <p:sldId id="288" r:id="rId9"/>
    <p:sldId id="281" r:id="rId10"/>
    <p:sldId id="289" r:id="rId11"/>
    <p:sldId id="290" r:id="rId12"/>
    <p:sldId id="292" r:id="rId13"/>
    <p:sldId id="294" r:id="rId14"/>
    <p:sldId id="295" r:id="rId15"/>
    <p:sldId id="297" r:id="rId16"/>
    <p:sldId id="296" r:id="rId17"/>
    <p:sldId id="298" r:id="rId18"/>
    <p:sldId id="300" r:id="rId19"/>
    <p:sldId id="299" r:id="rId20"/>
    <p:sldId id="301" r:id="rId21"/>
    <p:sldId id="302" r:id="rId22"/>
    <p:sldId id="284" r:id="rId23"/>
    <p:sldId id="285" r:id="rId24"/>
    <p:sldId id="303" r:id="rId25"/>
    <p:sldId id="304" r:id="rId26"/>
    <p:sldId id="28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25" autoAdjust="0"/>
  </p:normalViewPr>
  <p:slideViewPr>
    <p:cSldViewPr snapToGrid="0">
      <p:cViewPr varScale="1">
        <p:scale>
          <a:sx n="94" d="100"/>
          <a:sy n="94" d="100"/>
        </p:scale>
        <p:origin x="12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816F2-09EF-48A1-A00E-CE481E3A4443}" type="datetimeFigureOut">
              <a:rPr lang="hu-HU" smtClean="0"/>
              <a:t>2021. 05. 31.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A1BA-9341-42C1-991A-7D93BBBDD2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70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86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NVidia</a:t>
            </a:r>
            <a:r>
              <a:rPr lang="hu-HU" dirty="0" smtClean="0"/>
              <a:t> DGX A100: ~90M Ft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98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Felhő alapú tanítás:</a:t>
            </a:r>
            <a:r>
              <a:rPr lang="hu-HU" baseline="0" dirty="0" smtClean="0"/>
              <a:t> a hardver a szolgáltatónál, az eszközök távolról elérhetőek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411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28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Python: flexibilis, egyszerű szintaxis, CPP modulok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85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32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Igen, a TF is 2015ben jött ki, de előtte volt már </a:t>
            </a:r>
            <a:r>
              <a:rPr lang="hu-HU" dirty="0" err="1" smtClean="0"/>
              <a:t>Torch</a:t>
            </a:r>
            <a:r>
              <a:rPr lang="hu-HU" dirty="0" smtClean="0"/>
              <a:t> (2002?), </a:t>
            </a:r>
            <a:r>
              <a:rPr lang="hu-HU" dirty="0" err="1" smtClean="0"/>
              <a:t>Theano</a:t>
            </a:r>
            <a:r>
              <a:rPr lang="hu-HU" dirty="0" smtClean="0"/>
              <a:t> (2007?), </a:t>
            </a:r>
            <a:r>
              <a:rPr lang="hu-HU" dirty="0" err="1" smtClean="0"/>
              <a:t>Caffe</a:t>
            </a:r>
            <a:r>
              <a:rPr lang="hu-HU" dirty="0" smtClean="0"/>
              <a:t> (2013)</a:t>
            </a:r>
            <a:r>
              <a:rPr lang="hu-HU" baseline="0" dirty="0" smtClean="0"/>
              <a:t> is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C2D4B-D6F1-4DD6-8563-C695954D485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03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Tudományos publikációkban is alkalmazzák az innen kinyert adatokat vizualizációra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C2D4B-D6F1-4DD6-8563-C695954D485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94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493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689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672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07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590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C2D4B-D6F1-4DD6-8563-C695954D485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326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908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222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36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838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58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C2D4B-D6F1-4DD6-8563-C695954D485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88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To</a:t>
            </a:r>
            <a:r>
              <a:rPr lang="hu-HU" dirty="0" smtClean="0"/>
              <a:t> mention: </a:t>
            </a:r>
            <a:r>
              <a:rPr lang="hu-HU" dirty="0" err="1" smtClean="0"/>
              <a:t>reinforcement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dirty="0" err="1" smtClean="0"/>
              <a:t>semi-supervised</a:t>
            </a:r>
            <a:r>
              <a:rPr lang="hu-HU" dirty="0" smtClean="0"/>
              <a:t>, </a:t>
            </a:r>
            <a:r>
              <a:rPr lang="hu-HU" dirty="0" err="1" smtClean="0"/>
              <a:t>self-supervised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C2D4B-D6F1-4DD6-8563-C695954D485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66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44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0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93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23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A1BA-9341-42C1-991A-7D93BBBDD2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30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50176CB-6FB3-4177-968A-84F728045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07"/>
          <a:stretch/>
        </p:blipFill>
        <p:spPr>
          <a:xfrm>
            <a:off x="11058524" y="50751"/>
            <a:ext cx="1057275" cy="1189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719C7CE-658A-4303-B7B7-8791D34D0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51107"/>
          <a:stretch/>
        </p:blipFill>
        <p:spPr>
          <a:xfrm>
            <a:off x="11058524" y="50751"/>
            <a:ext cx="1057275" cy="11897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ience-cloud.hu/jupyterla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2382C442-CCFD-4927-86C3-15AD26593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00997"/>
            <a:ext cx="7766936" cy="1096899"/>
          </a:xfrm>
        </p:spPr>
        <p:txBody>
          <a:bodyPr>
            <a:normAutofit/>
          </a:bodyPr>
          <a:lstStyle/>
          <a:p>
            <a:r>
              <a:rPr lang="hu-HU" dirty="0" smtClean="0"/>
              <a:t>Kertész Gábor</a:t>
            </a:r>
            <a:endParaRPr lang="en-US" dirty="0"/>
          </a:p>
          <a:p>
            <a:r>
              <a:rPr lang="hu-HU" dirty="0" smtClean="0"/>
              <a:t>tudományos munkatárs, SZTAKI-LPDS</a:t>
            </a:r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07185F0-728C-4320-ADE1-969EDDAC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388188"/>
            <a:ext cx="2615107" cy="2092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6125194-FD13-4A0D-A63A-60B380E8F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65" y="3429000"/>
            <a:ext cx="4067976" cy="3040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B29B8420-0DC3-4748-9D79-2032B1762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818" y="422594"/>
            <a:ext cx="2082457" cy="1770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7BF18E4-C3ED-4E12-9058-CB73904E60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07" b="79557" l="58098" r="90976">
                        <a14:foregroundMark x1="80383" y1="32591" x2="80383" y2="32591"/>
                        <a14:foregroundMark x1="59847" y1="68106" x2="59847" y2="68106"/>
                        <a14:foregroundMark x1="62375" y1="75487" x2="62375" y2="75487"/>
                        <a14:foregroundMark x1="66130" y1="71727" x2="66130" y2="71727"/>
                        <a14:foregroundMark x1="69349" y1="72702" x2="69349" y2="72702"/>
                        <a14:foregroundMark x1="75862" y1="68106" x2="75862" y2="68106"/>
                        <a14:foregroundMark x1="78927" y1="69081" x2="78927" y2="69081"/>
                        <a14:foregroundMark x1="81149" y1="70474" x2="81149" y2="70474"/>
                        <a14:foregroundMark x1="88889" y1="70891" x2="88889" y2="70891"/>
                        <a14:foregroundMark x1="85441" y1="74513" x2="85441" y2="74513"/>
                      </a14:backgroundRemoval>
                    </a14:imgEffect>
                  </a14:imgLayer>
                </a14:imgProps>
              </a:ext>
            </a:extLst>
          </a:blip>
          <a:srcRect l="53988" t="16839" r="4914" b="13474"/>
          <a:stretch/>
        </p:blipFill>
        <p:spPr>
          <a:xfrm>
            <a:off x="2132976" y="4275681"/>
            <a:ext cx="1363287" cy="127184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AD72B97-F9BF-458A-B9A3-7263FC52C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/>
              <a:t>Gépi tanulás </a:t>
            </a:r>
            <a:r>
              <a:rPr lang="hu-HU" sz="4000" dirty="0"/>
              <a:t>az ELKH </a:t>
            </a:r>
            <a:r>
              <a:rPr lang="hu-HU" sz="4000" dirty="0" err="1"/>
              <a:t>Cloudon</a:t>
            </a:r>
            <a:endParaRPr lang="hu-H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567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mély tanulás költséges!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Tárhely</a:t>
            </a:r>
          </a:p>
          <a:p>
            <a:r>
              <a:rPr lang="hu-HU" dirty="0" smtClean="0"/>
              <a:t>Memória</a:t>
            </a:r>
          </a:p>
          <a:p>
            <a:r>
              <a:rPr lang="hu-HU" dirty="0" smtClean="0"/>
              <a:t>GPU</a:t>
            </a:r>
          </a:p>
          <a:p>
            <a:r>
              <a:rPr lang="hu-HU" dirty="0" smtClean="0"/>
              <a:t>Tápegység</a:t>
            </a:r>
          </a:p>
          <a:p>
            <a:r>
              <a:rPr lang="hu-HU" dirty="0" smtClean="0"/>
              <a:t>Hűtés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1979226"/>
            <a:ext cx="8096250" cy="45529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14944" y="6581001"/>
            <a:ext cx="4004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https://www.nvidia.com/en-us/data-center/dgx-a100/</a:t>
            </a:r>
          </a:p>
        </p:txBody>
      </p:sp>
    </p:spTree>
    <p:extLst>
      <p:ext uri="{BB962C8B-B14F-4D97-AF65-F5344CB8AC3E}">
        <p14:creationId xmlns:p14="http://schemas.microsoft.com/office/powerpoint/2010/main" val="37039166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1" y="730022"/>
            <a:ext cx="10421959" cy="5536666"/>
          </a:xfrm>
        </p:spPr>
      </p:pic>
      <p:sp>
        <p:nvSpPr>
          <p:cNvPr id="5" name="Szövegdoboz 4"/>
          <p:cNvSpPr txBox="1"/>
          <p:nvPr/>
        </p:nvSpPr>
        <p:spPr>
          <a:xfrm>
            <a:off x="5850692" y="6581001"/>
            <a:ext cx="6487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Kép forrása: https</a:t>
            </a:r>
            <a:r>
              <a:rPr lang="hu-HU" sz="1200" dirty="0"/>
              <a:t>://blogs.nvidia.com/blog/2020/03/25/connecting-to-office-workstation/</a:t>
            </a:r>
          </a:p>
        </p:txBody>
      </p:sp>
    </p:spTree>
    <p:extLst>
      <p:ext uri="{BB962C8B-B14F-4D97-AF65-F5344CB8AC3E}">
        <p14:creationId xmlns:p14="http://schemas.microsoft.com/office/powerpoint/2010/main" val="1498312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Modern gépi tanulás a felhőben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4448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Framework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757028"/>
          </a:xfrm>
        </p:spPr>
        <p:txBody>
          <a:bodyPr/>
          <a:lstStyle/>
          <a:p>
            <a:r>
              <a:rPr lang="hu-HU" dirty="0" err="1" smtClean="0"/>
              <a:t>TensorFlow</a:t>
            </a:r>
            <a:r>
              <a:rPr lang="hu-HU" dirty="0" smtClean="0"/>
              <a:t>, </a:t>
            </a:r>
            <a:r>
              <a:rPr lang="hu-HU" dirty="0" err="1" smtClean="0"/>
              <a:t>Keras</a:t>
            </a:r>
            <a:r>
              <a:rPr lang="hu-HU" dirty="0" smtClean="0"/>
              <a:t>, </a:t>
            </a:r>
            <a:r>
              <a:rPr lang="hu-HU" dirty="0" err="1" smtClean="0"/>
              <a:t>Pytorch</a:t>
            </a:r>
            <a:endParaRPr lang="hu-HU" dirty="0" smtClean="0"/>
          </a:p>
          <a:p>
            <a:pPr lvl="1"/>
            <a:r>
              <a:rPr lang="hu-HU" dirty="0" smtClean="0"/>
              <a:t>Python alapú keretrendszerek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2" y="2976879"/>
            <a:ext cx="6963718" cy="360412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034528" y="6581001"/>
            <a:ext cx="425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https://twitter.com/karpathy/status/972295865187512320</a:t>
            </a:r>
          </a:p>
        </p:txBody>
      </p:sp>
    </p:spTree>
    <p:extLst>
      <p:ext uri="{BB962C8B-B14F-4D97-AF65-F5344CB8AC3E}">
        <p14:creationId xmlns:p14="http://schemas.microsoft.com/office/powerpoint/2010/main" val="3325583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TensorFlow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Google </a:t>
            </a:r>
            <a:r>
              <a:rPr lang="hu-HU" dirty="0" err="1"/>
              <a:t>Brain</a:t>
            </a:r>
            <a:r>
              <a:rPr lang="hu-HU" dirty="0"/>
              <a:t> csapat által fejlesztett Python (C++, JS) függvénykönyvtár adatfolyam programozáshoz</a:t>
            </a:r>
          </a:p>
          <a:p>
            <a:r>
              <a:rPr lang="hu-HU" dirty="0"/>
              <a:t>2015 novemberében publikálták először</a:t>
            </a:r>
          </a:p>
          <a:p>
            <a:r>
              <a:rPr lang="hu-HU" dirty="0"/>
              <a:t>CPU/GPU támogatás, több platformon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7501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Keras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Felismerve, hogy a </a:t>
            </a:r>
            <a:r>
              <a:rPr lang="hu-HU" dirty="0" err="1" smtClean="0"/>
              <a:t>TensorFlow</a:t>
            </a:r>
            <a:r>
              <a:rPr lang="hu-HU" dirty="0" smtClean="0"/>
              <a:t> (és más </a:t>
            </a:r>
            <a:r>
              <a:rPr lang="hu-HU" dirty="0" err="1" smtClean="0"/>
              <a:t>frameworkok</a:t>
            </a:r>
            <a:r>
              <a:rPr lang="hu-HU" dirty="0" smtClean="0"/>
              <a:t>) jellemzően alacsony szintű hozzáférést adnak a fejlesztőknek, megjelent az igény a magas szintű </a:t>
            </a:r>
            <a:r>
              <a:rPr lang="hu-HU" dirty="0" err="1" smtClean="0"/>
              <a:t>APIkra</a:t>
            </a:r>
            <a:endParaRPr lang="hu-HU" dirty="0" smtClean="0"/>
          </a:p>
          <a:p>
            <a:pPr marL="0" lv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hu-HU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„</a:t>
            </a:r>
            <a:r>
              <a:rPr lang="en-US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Being </a:t>
            </a:r>
            <a:r>
              <a:rPr lang="en-US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able to go from idea to result with the least possible delay is key to doing good research</a:t>
            </a:r>
            <a:r>
              <a:rPr lang="en-US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.</a:t>
            </a:r>
            <a:r>
              <a:rPr lang="hu-HU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”</a:t>
            </a:r>
            <a:endParaRPr lang="hu-HU" dirty="0" smtClean="0"/>
          </a:p>
          <a:p>
            <a:r>
              <a:rPr lang="hu-HU" dirty="0" smtClean="0"/>
              <a:t>Francois </a:t>
            </a:r>
            <a:r>
              <a:rPr lang="hu-HU" dirty="0" err="1" smtClean="0"/>
              <a:t>Chollet</a:t>
            </a:r>
            <a:r>
              <a:rPr lang="hu-HU" dirty="0" smtClean="0"/>
              <a:t>, a Google mérnöke 2015 óta fejleszti</a:t>
            </a:r>
          </a:p>
          <a:p>
            <a:r>
              <a:rPr lang="hu-HU" dirty="0" smtClean="0"/>
              <a:t>Felső rétegként használható több </a:t>
            </a:r>
            <a:r>
              <a:rPr lang="hu-HU" dirty="0" err="1" smtClean="0"/>
              <a:t>framework</a:t>
            </a:r>
            <a:r>
              <a:rPr lang="hu-HU" dirty="0" smtClean="0"/>
              <a:t> felett is, például </a:t>
            </a:r>
            <a:r>
              <a:rPr lang="hu-HU" dirty="0" err="1" smtClean="0"/>
              <a:t>TensorFlow</a:t>
            </a:r>
            <a:r>
              <a:rPr lang="hu-HU" dirty="0" smtClean="0"/>
              <a:t> is alkalmazható mint </a:t>
            </a:r>
            <a:r>
              <a:rPr lang="hu-HU" dirty="0" err="1" smtClean="0"/>
              <a:t>Keras</a:t>
            </a:r>
            <a:r>
              <a:rPr lang="hu-HU" dirty="0" smtClean="0"/>
              <a:t> backend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61447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TensorBoard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2400"/>
          </a:xfrm>
        </p:spPr>
        <p:txBody>
          <a:bodyPr/>
          <a:lstStyle/>
          <a:p>
            <a:r>
              <a:rPr lang="hu-HU" dirty="0" smtClean="0"/>
              <a:t>Egy gyakran használt eszköz a fejlesztés támogatására</a:t>
            </a:r>
          </a:p>
          <a:p>
            <a:r>
              <a:rPr lang="hu-HU" dirty="0" smtClean="0"/>
              <a:t>Webes felületen követhető a modell tanítása során a különböző paraméterek változása, de a modell </a:t>
            </a:r>
            <a:r>
              <a:rPr lang="hu-HU" dirty="0" err="1" smtClean="0"/>
              <a:t>architekturája</a:t>
            </a:r>
            <a:r>
              <a:rPr lang="hu-HU" dirty="0" smtClean="0"/>
              <a:t> is vizualizálható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48024"/>
            <a:ext cx="4762500" cy="36016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16" y="3248023"/>
            <a:ext cx="6441984" cy="33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178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Jupyter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4432548" cy="4146082"/>
          </a:xfrm>
        </p:spPr>
        <p:txBody>
          <a:bodyPr/>
          <a:lstStyle/>
          <a:p>
            <a:r>
              <a:rPr lang="hu-HU" dirty="0" err="1" smtClean="0"/>
              <a:t>Jupyter</a:t>
            </a:r>
            <a:r>
              <a:rPr lang="hu-HU" dirty="0" smtClean="0"/>
              <a:t> Notebook</a:t>
            </a:r>
          </a:p>
          <a:p>
            <a:pPr lvl="1"/>
            <a:r>
              <a:rPr lang="hu-HU" dirty="0" smtClean="0"/>
              <a:t>Interaktív webes felületű környezet</a:t>
            </a:r>
          </a:p>
          <a:p>
            <a:r>
              <a:rPr lang="hu-HU" dirty="0" err="1" smtClean="0"/>
              <a:t>Jupyter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endParaRPr lang="hu-HU" dirty="0" smtClean="0"/>
          </a:p>
          <a:p>
            <a:pPr lvl="1"/>
            <a:r>
              <a:rPr lang="hu-HU" dirty="0" smtClean="0"/>
              <a:t>Komplett fejlesztőkörnyezet</a:t>
            </a:r>
          </a:p>
          <a:p>
            <a:r>
              <a:rPr lang="hu-HU" dirty="0" err="1" smtClean="0"/>
              <a:t>Jupyter</a:t>
            </a:r>
            <a:r>
              <a:rPr lang="hu-HU" dirty="0" smtClean="0"/>
              <a:t> </a:t>
            </a:r>
            <a:r>
              <a:rPr lang="hu-HU" dirty="0" err="1" smtClean="0"/>
              <a:t>Hub</a:t>
            </a:r>
            <a:endParaRPr lang="hu-HU" dirty="0" smtClean="0"/>
          </a:p>
          <a:p>
            <a:pPr lvl="1"/>
            <a:r>
              <a:rPr lang="hu-HU" dirty="0" smtClean="0"/>
              <a:t>Multi-</a:t>
            </a:r>
            <a:r>
              <a:rPr lang="hu-HU" dirty="0" err="1" smtClean="0"/>
              <a:t>user</a:t>
            </a:r>
            <a:r>
              <a:rPr lang="hu-HU" dirty="0" smtClean="0"/>
              <a:t> környezet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2316413"/>
            <a:ext cx="6920753" cy="342548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025842" y="6581001"/>
            <a:ext cx="831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Kép forrása</a:t>
            </a:r>
            <a:r>
              <a:rPr lang="hu-HU" sz="1200" dirty="0"/>
              <a:t>: https://towardsdatascience.com/elevate-your-jupyter-notebook-environment-experience-9bdd1101aa54</a:t>
            </a:r>
          </a:p>
        </p:txBody>
      </p:sp>
    </p:spTree>
    <p:extLst>
      <p:ext uri="{BB962C8B-B14F-4D97-AF65-F5344CB8AC3E}">
        <p14:creationId xmlns:p14="http://schemas.microsoft.com/office/powerpoint/2010/main" val="1182034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Referencia architektúrák @ ELKH </a:t>
            </a:r>
            <a:r>
              <a:rPr lang="hu-HU" dirty="0" err="1" smtClean="0"/>
              <a:t>Cloud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felhasználást segítő szolgáltatások referencia architektúrák formájában vannak megadva</a:t>
            </a:r>
          </a:p>
          <a:p>
            <a:r>
              <a:rPr lang="hu-HU" dirty="0" err="1" smtClean="0"/>
              <a:t>Occopus</a:t>
            </a:r>
            <a:r>
              <a:rPr lang="hu-HU" dirty="0" smtClean="0"/>
              <a:t> </a:t>
            </a:r>
            <a:r>
              <a:rPr lang="hu-HU" dirty="0" err="1" smtClean="0"/>
              <a:t>orkesztrációs</a:t>
            </a:r>
            <a:r>
              <a:rPr lang="hu-HU" dirty="0" smtClean="0"/>
              <a:t> eszköz segítségével kiépíthető a kívánt környezet</a:t>
            </a:r>
          </a:p>
          <a:p>
            <a:endParaRPr lang="hu-HU" dirty="0"/>
          </a:p>
          <a:p>
            <a:r>
              <a:rPr lang="hu-HU" dirty="0" err="1" smtClean="0"/>
              <a:t>Tensorflow</a:t>
            </a:r>
            <a:r>
              <a:rPr lang="hu-HU" dirty="0" smtClean="0"/>
              <a:t> &amp; </a:t>
            </a:r>
            <a:r>
              <a:rPr lang="hu-HU" dirty="0" err="1" smtClean="0"/>
              <a:t>Keras</a:t>
            </a:r>
            <a:r>
              <a:rPr lang="hu-HU" dirty="0" smtClean="0"/>
              <a:t>, </a:t>
            </a:r>
            <a:r>
              <a:rPr lang="hu-HU" dirty="0" err="1" smtClean="0"/>
              <a:t>Jupyter</a:t>
            </a:r>
            <a:r>
              <a:rPr lang="hu-HU" dirty="0"/>
              <a:t> </a:t>
            </a:r>
            <a:r>
              <a:rPr lang="hu-HU" dirty="0" smtClean="0"/>
              <a:t>Notebook / </a:t>
            </a:r>
            <a:r>
              <a:rPr lang="hu-HU" dirty="0" err="1" smtClean="0"/>
              <a:t>Jupyter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endParaRPr lang="hu-HU" dirty="0"/>
          </a:p>
          <a:p>
            <a:pPr lvl="1"/>
            <a:r>
              <a:rPr lang="hu-HU" dirty="0" smtClean="0"/>
              <a:t>Külön GPU-</a:t>
            </a:r>
            <a:r>
              <a:rPr lang="hu-HU" dirty="0" err="1" smtClean="0"/>
              <a:t>enabled</a:t>
            </a:r>
            <a:r>
              <a:rPr lang="hu-HU" dirty="0"/>
              <a:t> </a:t>
            </a:r>
            <a:r>
              <a:rPr lang="hu-HU" dirty="0" smtClean="0"/>
              <a:t>verzió</a:t>
            </a:r>
          </a:p>
        </p:txBody>
      </p:sp>
    </p:spTree>
    <p:extLst>
      <p:ext uri="{BB962C8B-B14F-4D97-AF65-F5344CB8AC3E}">
        <p14:creationId xmlns:p14="http://schemas.microsoft.com/office/powerpoint/2010/main" val="16422457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4242"/>
            <a:ext cx="10255348" cy="638872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107767" y="1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science-cloud.hu/jupyterlab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547431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gépi tanulás hardveres követelményei</a:t>
            </a:r>
            <a:endParaRPr lang="hu-HU" sz="3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9720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Elosztott gépi tanulás a felhőben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267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GPU feldolgozás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modell paraméterei és a tanítóminták az eszközre másolódnak, majd a mátrixműveletek párhuzamosan kerülnek végrehajtásra</a:t>
            </a:r>
            <a:endParaRPr lang="hu-HU" dirty="0"/>
          </a:p>
          <a:p>
            <a:r>
              <a:rPr lang="hu-HU" dirty="0"/>
              <a:t>Több GPU használatával a feldolgozás ideje elvben csökkenthető</a:t>
            </a:r>
          </a:p>
          <a:p>
            <a:pPr lvl="1"/>
            <a:r>
              <a:rPr lang="hu-HU" dirty="0"/>
              <a:t>Adatok szerinti felbontással az egyes gyorsítók a különböző részhalmazzal tanítják a modelljük másolatát</a:t>
            </a:r>
          </a:p>
          <a:p>
            <a:pPr lvl="1"/>
            <a:r>
              <a:rPr lang="hu-HU" dirty="0"/>
              <a:t>Azonban ekkor a GPU-k közötti kommunikáció lesz a szűk keresztmetszet, a paraméterek frissítésekor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28366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Elosztott feldolgozás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6150186" cy="388077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fizikai korlátok elérésekor érdemes elgondolkodni a horizontális skálázáson, azaz a feladat részfeladatokra bontásán és elosztott feldolgozásán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backpropagation</a:t>
            </a:r>
            <a:r>
              <a:rPr lang="hu-HU" dirty="0" smtClean="0"/>
              <a:t> algoritmus esetén sajnos ez nem triviális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adatdekompozíción</a:t>
            </a:r>
            <a:r>
              <a:rPr lang="hu-HU" dirty="0" smtClean="0"/>
              <a:t> alapuló megközelítés népszerű, és könnyen implementálható</a:t>
            </a:r>
          </a:p>
          <a:p>
            <a:pPr lvl="1"/>
            <a:r>
              <a:rPr lang="hu-HU" dirty="0" smtClean="0"/>
              <a:t>A modellről másolatok készülnek klaszter minden elemére</a:t>
            </a:r>
          </a:p>
          <a:p>
            <a:pPr lvl="1"/>
            <a:r>
              <a:rPr lang="hu-HU" dirty="0" smtClean="0"/>
              <a:t>Minden állomáson lezajlik a tanítás egy-egy </a:t>
            </a:r>
            <a:r>
              <a:rPr lang="hu-HU" dirty="0" err="1" smtClean="0"/>
              <a:t>kötegnyi</a:t>
            </a:r>
            <a:r>
              <a:rPr lang="hu-HU" dirty="0" smtClean="0"/>
              <a:t> tanítómintán</a:t>
            </a:r>
          </a:p>
          <a:p>
            <a:pPr lvl="1"/>
            <a:r>
              <a:rPr lang="hu-HU" dirty="0" smtClean="0"/>
              <a:t>A kiszámolt gradiensek megosztásra kerülnek egymással, a súlyparaméterek együtt kerülnek módosításra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6357" r="6530" b="7178"/>
          <a:stretch/>
        </p:blipFill>
        <p:spPr>
          <a:xfrm>
            <a:off x="7034784" y="2522111"/>
            <a:ext cx="5157216" cy="315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509760" y="6550223"/>
            <a:ext cx="277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https://eng.uber.com/horovod/</a:t>
            </a:r>
          </a:p>
        </p:txBody>
      </p:sp>
    </p:spTree>
    <p:extLst>
      <p:ext uri="{BB962C8B-B14F-4D97-AF65-F5344CB8AC3E}">
        <p14:creationId xmlns:p14="http://schemas.microsoft.com/office/powerpoint/2010/main" val="12756619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Elosztott mély tanulás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09345"/>
            <a:ext cx="10100394" cy="2401824"/>
          </a:xfrm>
        </p:spPr>
        <p:txBody>
          <a:bodyPr>
            <a:normAutofit/>
          </a:bodyPr>
          <a:lstStyle/>
          <a:p>
            <a:r>
              <a:rPr lang="hu-HU" dirty="0" smtClean="0"/>
              <a:t>Az elosztott mély tanulás sarokpontja a kommunikáció</a:t>
            </a:r>
          </a:p>
          <a:p>
            <a:pPr lvl="1"/>
            <a:r>
              <a:rPr lang="hu-HU" dirty="0" smtClean="0"/>
              <a:t>A gradiensek cseréje és a paraméterek módosítása költséges is lehet</a:t>
            </a:r>
          </a:p>
          <a:p>
            <a:pPr lvl="1"/>
            <a:r>
              <a:rPr lang="hu-HU" dirty="0" smtClean="0"/>
              <a:t>Nagyobb, mélyebb modell több paramétert jelent, amely nagyobb átviteli költséget eredményez</a:t>
            </a:r>
          </a:p>
          <a:p>
            <a:r>
              <a:rPr lang="hu-HU" dirty="0" smtClean="0"/>
              <a:t>Léteznek megoldások, amelyek magas hatékonyságot ígérnek a skálázáshoz </a:t>
            </a:r>
          </a:p>
          <a:p>
            <a:r>
              <a:rPr lang="hu-HU" b="1" dirty="0" smtClean="0"/>
              <a:t>Mély tanulási klasztert nem érdemes saját eszközökből kialakítani, az idő jelentős részében kihasználatlan lenne - éppen erre jó a felhő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76" y="4100975"/>
            <a:ext cx="6456426" cy="27760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509760" y="6550223"/>
            <a:ext cx="277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https://eng.uber.com/horovod/</a:t>
            </a:r>
          </a:p>
        </p:txBody>
      </p:sp>
    </p:spTree>
    <p:extLst>
      <p:ext uri="{BB962C8B-B14F-4D97-AF65-F5344CB8AC3E}">
        <p14:creationId xmlns:p14="http://schemas.microsoft.com/office/powerpoint/2010/main" val="1674421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Apache</a:t>
            </a:r>
            <a:r>
              <a:rPr lang="hu-HU" dirty="0" smtClean="0"/>
              <a:t> </a:t>
            </a:r>
            <a:r>
              <a:rPr lang="hu-HU" dirty="0" err="1" smtClean="0"/>
              <a:t>Spark</a:t>
            </a:r>
            <a:r>
              <a:rPr lang="hu-HU" dirty="0" smtClean="0"/>
              <a:t> </a:t>
            </a:r>
            <a:r>
              <a:rPr lang="hu-HU" dirty="0" err="1" smtClean="0"/>
              <a:t>MLlib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További, nem mély neuronhálókon alapuló gépi tanulási megoldásokra</a:t>
            </a:r>
          </a:p>
          <a:p>
            <a:r>
              <a:rPr lang="hu-HU" dirty="0" smtClean="0"/>
              <a:t>Skálázható megoldás, felhőben kiépíthető számítási klaszterekre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Az ELKH </a:t>
            </a:r>
            <a:r>
              <a:rPr lang="hu-HU" dirty="0" err="1" smtClean="0"/>
              <a:t>Cloud</a:t>
            </a:r>
            <a:r>
              <a:rPr lang="hu-HU" dirty="0" smtClean="0"/>
              <a:t> weboldalán elérhető referencia architektúrák között részletes leírás található </a:t>
            </a:r>
            <a:r>
              <a:rPr lang="hu-HU" dirty="0" err="1" smtClean="0"/>
              <a:t>Apache</a:t>
            </a:r>
            <a:r>
              <a:rPr lang="hu-HU" dirty="0" smtClean="0"/>
              <a:t> </a:t>
            </a:r>
            <a:r>
              <a:rPr lang="hu-HU" dirty="0" err="1" smtClean="0"/>
              <a:t>Spark</a:t>
            </a:r>
            <a:r>
              <a:rPr lang="hu-HU" dirty="0" smtClean="0"/>
              <a:t> klaszter telepítéséről Python vagy R fejlesztői környezettel</a:t>
            </a:r>
          </a:p>
        </p:txBody>
      </p:sp>
    </p:spTree>
    <p:extLst>
      <p:ext uri="{BB962C8B-B14F-4D97-AF65-F5344CB8AC3E}">
        <p14:creationId xmlns:p14="http://schemas.microsoft.com/office/powerpoint/2010/main" val="31753799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hu-HU" dirty="0" smtClean="0"/>
              <a:t>Gépi tanulás</a:t>
            </a:r>
          </a:p>
          <a:p>
            <a:pPr lvl="1"/>
            <a:r>
              <a:rPr lang="hu-HU" dirty="0" smtClean="0"/>
              <a:t>Nagy memória és számításigényű feladat, speciális eszközökkel hatékony</a:t>
            </a:r>
          </a:p>
          <a:p>
            <a:r>
              <a:rPr lang="hu-HU" dirty="0" smtClean="0"/>
              <a:t>Költségek</a:t>
            </a:r>
          </a:p>
          <a:p>
            <a:pPr lvl="1"/>
            <a:r>
              <a:rPr lang="hu-HU" dirty="0" smtClean="0"/>
              <a:t>Grafikus gyorsítók és szerverek költségesek, kihasználatlanság esetén nem gazdaságos ezeket beszerezni</a:t>
            </a:r>
          </a:p>
          <a:p>
            <a:pPr lvl="1"/>
            <a:r>
              <a:rPr lang="hu-HU" dirty="0" err="1" smtClean="0"/>
              <a:t>Üzemelttetés</a:t>
            </a:r>
            <a:r>
              <a:rPr lang="hu-HU" dirty="0" smtClean="0"/>
              <a:t>, fenntartás, karbantartás, fejlesztés</a:t>
            </a:r>
          </a:p>
          <a:p>
            <a:r>
              <a:rPr lang="hu-HU" dirty="0" smtClean="0"/>
              <a:t>ELKH </a:t>
            </a:r>
            <a:r>
              <a:rPr lang="hu-HU" dirty="0" err="1" smtClean="0"/>
              <a:t>Cloud</a:t>
            </a:r>
            <a:endParaRPr lang="hu-HU" dirty="0" smtClean="0"/>
          </a:p>
          <a:p>
            <a:pPr lvl="1"/>
            <a:r>
              <a:rPr lang="hu-HU" dirty="0" smtClean="0"/>
              <a:t>Felhő alapú tanítás, hatékony választás minden szempontból</a:t>
            </a:r>
          </a:p>
          <a:p>
            <a:pPr lvl="1"/>
            <a:r>
              <a:rPr lang="hu-HU" dirty="0" smtClean="0"/>
              <a:t>Elosztott gépi tanulás</a:t>
            </a:r>
          </a:p>
          <a:p>
            <a:pPr lvl="1"/>
            <a:r>
              <a:rPr lang="hu-HU" dirty="0" smtClean="0"/>
              <a:t>Szolgáltatástámogatás, referencia architektúrák</a:t>
            </a:r>
          </a:p>
          <a:p>
            <a:pPr lvl="2"/>
            <a:r>
              <a:rPr lang="hu-HU" dirty="0" err="1" smtClean="0"/>
              <a:t>Tensorflow</a:t>
            </a:r>
            <a:r>
              <a:rPr lang="hu-HU" dirty="0" smtClean="0"/>
              <a:t>, </a:t>
            </a:r>
            <a:r>
              <a:rPr lang="hu-HU" dirty="0" err="1" smtClean="0"/>
              <a:t>Jupyter</a:t>
            </a:r>
            <a:endParaRPr lang="hu-HU" dirty="0" smtClean="0"/>
          </a:p>
          <a:p>
            <a:pPr lvl="2"/>
            <a:r>
              <a:rPr lang="hu-HU" dirty="0" err="1" smtClean="0"/>
              <a:t>Apache</a:t>
            </a:r>
            <a:r>
              <a:rPr lang="hu-HU" dirty="0" smtClean="0"/>
              <a:t> </a:t>
            </a:r>
            <a:r>
              <a:rPr lang="hu-HU" dirty="0" err="1" smtClean="0"/>
              <a:t>Spark</a:t>
            </a:r>
            <a:r>
              <a:rPr lang="hu-HU" dirty="0" smtClean="0"/>
              <a:t>, </a:t>
            </a:r>
            <a:r>
              <a:rPr lang="hu-HU" dirty="0" err="1" smtClean="0"/>
              <a:t>Jupyter</a:t>
            </a:r>
            <a:r>
              <a:rPr lang="hu-HU" dirty="0" smtClean="0"/>
              <a:t> / </a:t>
            </a:r>
            <a:r>
              <a:rPr lang="hu-HU" dirty="0" err="1" smtClean="0"/>
              <a:t>RStudio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7293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kertesz.gabor@sztaki.hu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98225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704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Olyan megoldások, amelyeknél a működés, a teljesítmény tapasztalatszerzés által javul: </a:t>
            </a:r>
            <a:r>
              <a:rPr lang="hu-HU" b="1" dirty="0" smtClean="0"/>
              <a:t>tanulásra képes rendszerek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77334" y="3742944"/>
            <a:ext cx="8596668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Mesterséges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neurális háló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Döntési fa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Regressziós modellek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Támasztó-vektor gép (SVM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hálók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Genetikus algoritmus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KNN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K-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Gépi tanulás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65996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Gépi tanulás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Jellemzően két nagy csoportra szokás bontani:</a:t>
            </a:r>
          </a:p>
          <a:p>
            <a:r>
              <a:rPr lang="hu-HU" dirty="0" smtClean="0"/>
              <a:t>Felügyelt tanulás</a:t>
            </a:r>
          </a:p>
          <a:p>
            <a:r>
              <a:rPr lang="hu-HU" dirty="0" smtClean="0"/>
              <a:t>Felügyelet nélküli tanulás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Felügyelt tanulás esetén rendelkezésre állnak olyan tanítóminták, ahol </a:t>
            </a:r>
            <a:r>
              <a:rPr lang="hu-HU" b="1" dirty="0" smtClean="0"/>
              <a:t>ismert az elvárt kimenet</a:t>
            </a:r>
            <a:r>
              <a:rPr lang="hu-HU" dirty="0" smtClean="0"/>
              <a:t> is, így tanításkor mérhető a pontosság.</a:t>
            </a:r>
          </a:p>
          <a:p>
            <a:pPr marL="0" indent="0">
              <a:buNone/>
            </a:pPr>
            <a:r>
              <a:rPr lang="hu-HU" dirty="0" smtClean="0"/>
              <a:t>Felügyelet nélküli tanítás esetén </a:t>
            </a:r>
            <a:r>
              <a:rPr lang="hu-HU" b="1" dirty="0" err="1" smtClean="0"/>
              <a:t>címkézetlen</a:t>
            </a:r>
            <a:r>
              <a:rPr lang="hu-HU" b="1" dirty="0" smtClean="0"/>
              <a:t> adatok</a:t>
            </a:r>
            <a:r>
              <a:rPr lang="hu-HU" dirty="0" smtClean="0"/>
              <a:t> közötti összefüggések felismerése a cél, amely jellemzően csoportosítást, </a:t>
            </a:r>
            <a:r>
              <a:rPr lang="hu-HU" dirty="0" err="1" smtClean="0"/>
              <a:t>klaszterezést</a:t>
            </a:r>
            <a:r>
              <a:rPr lang="hu-HU" dirty="0" smtClean="0"/>
              <a:t> jelent.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1245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Data-</a:t>
            </a:r>
            <a:r>
              <a:rPr lang="hu-HU" dirty="0" err="1" smtClean="0"/>
              <a:t>driven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5562600" cy="4892991"/>
          </a:xfrm>
        </p:spPr>
        <p:txBody>
          <a:bodyPr/>
          <a:lstStyle/>
          <a:p>
            <a:r>
              <a:rPr lang="hu-HU" dirty="0" smtClean="0"/>
              <a:t>A gépi tanulás </a:t>
            </a:r>
            <a:r>
              <a:rPr lang="hu-HU" b="1" dirty="0" err="1" smtClean="0"/>
              <a:t>adatvezérelt</a:t>
            </a:r>
            <a:r>
              <a:rPr lang="hu-HU" dirty="0" smtClean="0"/>
              <a:t>: több tanítóminta jobb modelleket eredményez</a:t>
            </a:r>
          </a:p>
          <a:p>
            <a:r>
              <a:rPr lang="hu-HU" dirty="0" smtClean="0"/>
              <a:t>A nagy mennyiségű adat kezelése többszintű kihívás: „Big Data”</a:t>
            </a:r>
          </a:p>
          <a:p>
            <a:pPr lvl="1"/>
            <a:r>
              <a:rPr lang="hu-HU" dirty="0" smtClean="0"/>
              <a:t>Nagy mennyiségű adat tárolása, kezelése, feldolgozása</a:t>
            </a:r>
          </a:p>
          <a:p>
            <a:r>
              <a:rPr lang="hu-HU" dirty="0" smtClean="0"/>
              <a:t>Maga a feladat is nagy számításigényű</a:t>
            </a:r>
          </a:p>
          <a:p>
            <a:pPr lvl="1"/>
            <a:r>
              <a:rPr lang="hu-HU" dirty="0" smtClean="0"/>
              <a:t>Felhők, szuperszámítógépek szükségesek</a:t>
            </a:r>
          </a:p>
          <a:p>
            <a:pPr lvl="1"/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5505" r="4818" b="5094"/>
          <a:stretch/>
        </p:blipFill>
        <p:spPr>
          <a:xfrm>
            <a:off x="6815329" y="1373313"/>
            <a:ext cx="5284646" cy="502748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956976" y="6581001"/>
            <a:ext cx="4824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https://www.kdnuggets.com/2016/03/data-science-puzzle-explained.html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069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Mély Neurális Hálózatok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09713"/>
            <a:ext cx="8763000" cy="3289300"/>
          </a:xfrm>
        </p:spPr>
      </p:pic>
      <p:sp>
        <p:nvSpPr>
          <p:cNvPr id="5" name="Szövegdoboz 4"/>
          <p:cNvSpPr txBox="1"/>
          <p:nvPr/>
        </p:nvSpPr>
        <p:spPr>
          <a:xfrm>
            <a:off x="6940957" y="6581001"/>
            <a:ext cx="5370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Kép forrása: https://thedatascientist.com/what-deep-learning-is-and-isnt/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5157035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Mély Neurális Hálózatok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mély hálózat több rétegből áll, a rétegekben nagy számban vannak tanítható paraméterek</a:t>
            </a:r>
          </a:p>
          <a:p>
            <a:r>
              <a:rPr lang="hu-HU" dirty="0" smtClean="0"/>
              <a:t>Akkor teljesít kiemelkedően, ha nagy számú tanítóminta áll rendelkezésre (</a:t>
            </a:r>
            <a:r>
              <a:rPr lang="hu-HU" i="1" dirty="0" smtClean="0"/>
              <a:t>Big Data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Ha nincs elégséges számú tanítóminta, akkor lehet hogy a tanítási adatokra túlságosan illeszkedni fog a modell, és így nem általánosít majd jól (overfitting)</a:t>
            </a:r>
          </a:p>
          <a:p>
            <a:r>
              <a:rPr lang="hu-HU" dirty="0" smtClean="0"/>
              <a:t>A tanítás folyamata így memóriaigényes, és a számítási komplexitás magas</a:t>
            </a:r>
          </a:p>
        </p:txBody>
      </p:sp>
    </p:spTree>
    <p:extLst>
      <p:ext uri="{BB962C8B-B14F-4D97-AF65-F5344CB8AC3E}">
        <p14:creationId xmlns:p14="http://schemas.microsoft.com/office/powerpoint/2010/main" val="32611089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mély tanulás költséges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Háttértár</a:t>
            </a:r>
          </a:p>
          <a:p>
            <a:pPr lvl="1"/>
            <a:r>
              <a:rPr lang="hu-HU" dirty="0" smtClean="0"/>
              <a:t>Tanítóminták tárolására</a:t>
            </a:r>
          </a:p>
          <a:p>
            <a:pPr lvl="2"/>
            <a:r>
              <a:rPr lang="hu-HU" dirty="0" smtClean="0"/>
              <a:t>A tárterület mellett az elérési idő is számít!</a:t>
            </a:r>
          </a:p>
          <a:p>
            <a:r>
              <a:rPr lang="hu-HU" dirty="0" smtClean="0"/>
              <a:t>Memória</a:t>
            </a:r>
          </a:p>
          <a:p>
            <a:pPr lvl="1"/>
            <a:r>
              <a:rPr lang="hu-HU" dirty="0" smtClean="0"/>
              <a:t>A modell paramétereinek</a:t>
            </a:r>
          </a:p>
          <a:p>
            <a:pPr lvl="1"/>
            <a:r>
              <a:rPr lang="hu-HU" dirty="0" smtClean="0"/>
              <a:t>A tanítási lépés ideiglenes változóinak</a:t>
            </a:r>
          </a:p>
          <a:p>
            <a:pPr lvl="1"/>
            <a:r>
              <a:rPr lang="hu-HU" dirty="0" smtClean="0"/>
              <a:t>Az aktuális tanítómintáknak</a:t>
            </a:r>
          </a:p>
          <a:p>
            <a:r>
              <a:rPr lang="hu-HU" dirty="0" smtClean="0"/>
              <a:t>Számítási komplexitás</a:t>
            </a:r>
          </a:p>
          <a:p>
            <a:pPr lvl="1"/>
            <a:r>
              <a:rPr lang="hu-HU" u="sng" dirty="0" smtClean="0"/>
              <a:t>Rengeteg</a:t>
            </a:r>
            <a:r>
              <a:rPr lang="hu-HU" dirty="0" smtClean="0"/>
              <a:t> lépés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511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mély tanulás számítási komplexitása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90"/>
            <a:ext cx="7905834" cy="416705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tanítás folyamata </a:t>
            </a:r>
            <a:r>
              <a:rPr lang="hu-HU" dirty="0" smtClean="0"/>
              <a:t>memóriaigényes</a:t>
            </a:r>
            <a:r>
              <a:rPr lang="hu-HU" dirty="0"/>
              <a:t>, és a számítási komplexitás magas</a:t>
            </a:r>
          </a:p>
          <a:p>
            <a:r>
              <a:rPr lang="hu-HU" b="1" dirty="0"/>
              <a:t>A feladat azonban nagyszerűen párhuzamosítható multiprocesszoros környezetben, kifejezetten GPU </a:t>
            </a:r>
            <a:r>
              <a:rPr lang="hu-HU" b="1" dirty="0" smtClean="0"/>
              <a:t>gyorsítókkal</a:t>
            </a:r>
            <a:endParaRPr lang="hu-HU" dirty="0" smtClean="0"/>
          </a:p>
          <a:p>
            <a:r>
              <a:rPr lang="hu-HU" dirty="0" smtClean="0"/>
              <a:t>A mini batcheken alapuló </a:t>
            </a:r>
            <a:r>
              <a:rPr lang="hu-HU" dirty="0" err="1" smtClean="0"/>
              <a:t>backpropagation</a:t>
            </a:r>
            <a:r>
              <a:rPr lang="hu-HU" dirty="0" smtClean="0"/>
              <a:t> algoritmust lehetséges adatpárhuzamosan implementálni</a:t>
            </a:r>
          </a:p>
          <a:p>
            <a:pPr lvl="1"/>
            <a:r>
              <a:rPr lang="hu-HU" dirty="0" smtClean="0"/>
              <a:t>Erre nagyszerű eszköz a grafikus gyorsító, amely több ezer műveletvégző egységgel rendelkezik</a:t>
            </a:r>
          </a:p>
          <a:p>
            <a:pPr lvl="1"/>
            <a:r>
              <a:rPr lang="hu-HU" dirty="0" smtClean="0"/>
              <a:t>A 2010-es évek elején jelentek meg az első GPGPU-implementációk</a:t>
            </a:r>
          </a:p>
          <a:p>
            <a:r>
              <a:rPr lang="hu-HU" dirty="0" smtClean="0"/>
              <a:t>A hardvergyártók esetenként már dedikáltan multiprocesszoros feldolgozásra terveznek eszközöket</a:t>
            </a:r>
          </a:p>
          <a:p>
            <a:pPr lvl="1"/>
            <a:r>
              <a:rPr lang="hu-HU" dirty="0" smtClean="0"/>
              <a:t>Nem grafikai </a:t>
            </a:r>
            <a:r>
              <a:rPr lang="hu-HU" dirty="0" err="1" smtClean="0"/>
              <a:t>renderelésre</a:t>
            </a:r>
            <a:r>
              <a:rPr lang="hu-HU" dirty="0" smtClean="0"/>
              <a:t>, hanem kutatáshoz készülnek</a:t>
            </a:r>
          </a:p>
          <a:p>
            <a:pPr lvl="1"/>
            <a:r>
              <a:rPr lang="hu-HU" b="1" dirty="0" smtClean="0"/>
              <a:t>Ezen költséges eszközök beszerzése helyett felhő alapú, igény szerint történő felhasználásuk a logikus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32" y="3114529"/>
            <a:ext cx="3976878" cy="179275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57933" y="6622333"/>
            <a:ext cx="5451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https://www.nvidia.com/en-eu/geforce/graphics-cards/30-series/rtx-3090/</a:t>
            </a:r>
          </a:p>
        </p:txBody>
      </p:sp>
    </p:spTree>
    <p:extLst>
      <p:ext uri="{BB962C8B-B14F-4D97-AF65-F5344CB8AC3E}">
        <p14:creationId xmlns:p14="http://schemas.microsoft.com/office/powerpoint/2010/main" val="299099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épi tanulás az ELKH Cloudon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964</Words>
  <Application>Microsoft Office PowerPoint</Application>
  <PresentationFormat>Szélesvásznú</PresentationFormat>
  <Paragraphs>171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Wingdings 3</vt:lpstr>
      <vt:lpstr>Facet</vt:lpstr>
      <vt:lpstr>Gépi tanulás az ELKH Cloudon</vt:lpstr>
      <vt:lpstr>A gépi tanulás hardveres követelményei</vt:lpstr>
      <vt:lpstr>Gépi tanulás</vt:lpstr>
      <vt:lpstr>Gépi tanulás</vt:lpstr>
      <vt:lpstr>Data-driven</vt:lpstr>
      <vt:lpstr>Mély Neurális Hálózatok</vt:lpstr>
      <vt:lpstr>Mély Neurális Hálózatok</vt:lpstr>
      <vt:lpstr>A mély tanulás költséges</vt:lpstr>
      <vt:lpstr>A mély tanulás számítási komplexitása</vt:lpstr>
      <vt:lpstr>A mély tanulás költséges!</vt:lpstr>
      <vt:lpstr>PowerPoint-bemutató</vt:lpstr>
      <vt:lpstr>Modern gépi tanulás a felhőben</vt:lpstr>
      <vt:lpstr>Framework</vt:lpstr>
      <vt:lpstr>TensorFlow</vt:lpstr>
      <vt:lpstr>Keras</vt:lpstr>
      <vt:lpstr>TensorBoard</vt:lpstr>
      <vt:lpstr>Jupyter</vt:lpstr>
      <vt:lpstr>Referencia architektúrák @ ELKH Cloud</vt:lpstr>
      <vt:lpstr>PowerPoint-bemutató</vt:lpstr>
      <vt:lpstr>Elosztott gépi tanulás a felhőben</vt:lpstr>
      <vt:lpstr>GPU feldolgozás</vt:lpstr>
      <vt:lpstr>Elosztott feldolgozás</vt:lpstr>
      <vt:lpstr>Elosztott mély tanulás</vt:lpstr>
      <vt:lpstr>Apache Spark MLlib</vt:lpstr>
      <vt:lpstr>Összefoglalás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Gépi tanulás az ELKH Cloudon</dc:title>
  <dc:creator>Kertész Gábor</dc:creator>
  <cp:lastModifiedBy>Nagy Zsuzsanna</cp:lastModifiedBy>
  <cp:revision>48</cp:revision>
  <dcterms:created xsi:type="dcterms:W3CDTF">2020-10-26T12:16:22Z</dcterms:created>
  <dcterms:modified xsi:type="dcterms:W3CDTF">2021-05-31T09:01:58Z</dcterms:modified>
</cp:coreProperties>
</file>