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75" r:id="rId4"/>
    <p:sldId id="265" r:id="rId5"/>
    <p:sldId id="267" r:id="rId6"/>
    <p:sldId id="262" r:id="rId7"/>
    <p:sldId id="261" r:id="rId8"/>
    <p:sldId id="268" r:id="rId9"/>
    <p:sldId id="269" r:id="rId10"/>
    <p:sldId id="270" r:id="rId11"/>
    <p:sldId id="271" r:id="rId12"/>
    <p:sldId id="259" r:id="rId13"/>
  </p:sldIdLst>
  <p:sldSz cx="12192000" cy="6858000"/>
  <p:notesSz cx="6797675" cy="9929813"/>
  <p:custDataLst>
    <p:tags r:id="rId1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2"/>
    <p:restoredTop sz="94607"/>
  </p:normalViewPr>
  <p:slideViewPr>
    <p:cSldViewPr snapToGrid="0" snapToObjects="1">
      <p:cViewPr varScale="1">
        <p:scale>
          <a:sx n="115" d="100"/>
          <a:sy n="115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5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1"/>
              </a:solidFill>
              <a:ln w="1270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3"/>
              </a:solidFill>
              <a:ln w="1270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28336"/>
        <c:axId val="1043865472"/>
      </c:line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728336"/>
        <c:axId val="1043865472"/>
      </c:bar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AC1A5-D9D9-B34A-A2D4-CF96960AAB51}" type="doc">
      <dgm:prSet loTypeId="urn:microsoft.com/office/officeart/2005/8/layout/cycle8" loCatId="" qsTypeId="urn:microsoft.com/office/officeart/2005/8/quickstyle/3d9" qsCatId="3D" csTypeId="urn:microsoft.com/office/officeart/2005/8/colors/accent1_1" csCatId="accent1" phldr="1"/>
      <dgm:spPr/>
    </dgm:pt>
    <dgm:pt modelId="{45A7B2C5-D51D-E342-A2AF-F7317E6EAE23}">
      <dgm:prSet phldrT="[Szöveg]"/>
      <dgm:spPr/>
      <dgm:t>
        <a:bodyPr/>
        <a:lstStyle/>
        <a:p>
          <a:r>
            <a:rPr lang="hu-HU" b="1" dirty="0"/>
            <a:t>Ágazati, szakmai digitális kompetencia</a:t>
          </a:r>
        </a:p>
      </dgm:t>
    </dgm:pt>
    <dgm:pt modelId="{9D4153B6-08D5-2346-86DC-8920CE1EA27E}" type="parTrans" cxnId="{1385443E-ED83-214C-BB60-264CAEA3D4A4}">
      <dgm:prSet/>
      <dgm:spPr/>
      <dgm:t>
        <a:bodyPr/>
        <a:lstStyle/>
        <a:p>
          <a:endParaRPr lang="hu-HU"/>
        </a:p>
      </dgm:t>
    </dgm:pt>
    <dgm:pt modelId="{2A4690BB-4A6C-0946-AFA7-A5B1C14A7121}" type="sibTrans" cxnId="{1385443E-ED83-214C-BB60-264CAEA3D4A4}">
      <dgm:prSet/>
      <dgm:spPr/>
      <dgm:t>
        <a:bodyPr/>
        <a:lstStyle/>
        <a:p>
          <a:endParaRPr lang="hu-HU"/>
        </a:p>
      </dgm:t>
    </dgm:pt>
    <dgm:pt modelId="{62D406AB-5541-6F42-BA53-94412954AF96}">
      <dgm:prSet phldrT="[Szöveg]"/>
      <dgm:spPr/>
      <dgm:t>
        <a:bodyPr/>
        <a:lstStyle/>
        <a:p>
          <a:r>
            <a:rPr lang="hu-HU" b="1" dirty="0"/>
            <a:t>Kiegészítő, szakmai digitális kompetencia</a:t>
          </a:r>
        </a:p>
      </dgm:t>
    </dgm:pt>
    <dgm:pt modelId="{58AF7FC5-DB71-FE4D-AC35-F93A2CC0DD65}" type="parTrans" cxnId="{266033DF-EBD3-C844-B9EF-2610E7624BCB}">
      <dgm:prSet/>
      <dgm:spPr/>
      <dgm:t>
        <a:bodyPr/>
        <a:lstStyle/>
        <a:p>
          <a:endParaRPr lang="hu-HU"/>
        </a:p>
      </dgm:t>
    </dgm:pt>
    <dgm:pt modelId="{7EBD0723-D61B-5E4F-A70C-9AA3E261D9AD}" type="sibTrans" cxnId="{266033DF-EBD3-C844-B9EF-2610E7624BCB}">
      <dgm:prSet/>
      <dgm:spPr/>
      <dgm:t>
        <a:bodyPr/>
        <a:lstStyle/>
        <a:p>
          <a:endParaRPr lang="hu-HU"/>
        </a:p>
      </dgm:t>
    </dgm:pt>
    <dgm:pt modelId="{0BEF34B9-4631-E742-9464-0DB9033A428E}">
      <dgm:prSet phldrT="[Szöveg]"/>
      <dgm:spPr/>
      <dgm:t>
        <a:bodyPr/>
        <a:lstStyle/>
        <a:p>
          <a:r>
            <a:rPr lang="hu-HU" b="1" dirty="0"/>
            <a:t>Transzverzális digitális kompetencia</a:t>
          </a:r>
        </a:p>
      </dgm:t>
    </dgm:pt>
    <dgm:pt modelId="{2A7823E2-B24E-3E48-95A5-DCEF91746F3E}" type="parTrans" cxnId="{EBF3A553-7600-B442-9AB0-FE113EAFE3B4}">
      <dgm:prSet/>
      <dgm:spPr/>
      <dgm:t>
        <a:bodyPr/>
        <a:lstStyle/>
        <a:p>
          <a:endParaRPr lang="hu-HU"/>
        </a:p>
      </dgm:t>
    </dgm:pt>
    <dgm:pt modelId="{1448A495-5AC4-B842-BA6D-B057B32165ED}" type="sibTrans" cxnId="{EBF3A553-7600-B442-9AB0-FE113EAFE3B4}">
      <dgm:prSet/>
      <dgm:spPr/>
      <dgm:t>
        <a:bodyPr/>
        <a:lstStyle/>
        <a:p>
          <a:endParaRPr lang="hu-HU"/>
        </a:p>
      </dgm:t>
    </dgm:pt>
    <dgm:pt modelId="{9B9A4683-362B-3C4C-8B0B-F3C5F3F2C22A}" type="pres">
      <dgm:prSet presAssocID="{301AC1A5-D9D9-B34A-A2D4-CF96960AAB51}" presName="compositeShape" presStyleCnt="0">
        <dgm:presLayoutVars>
          <dgm:chMax val="7"/>
          <dgm:dir/>
          <dgm:resizeHandles val="exact"/>
        </dgm:presLayoutVars>
      </dgm:prSet>
      <dgm:spPr/>
    </dgm:pt>
    <dgm:pt modelId="{C1427C3F-6323-8F4F-B7B8-0E3C48F27DFE}" type="pres">
      <dgm:prSet presAssocID="{301AC1A5-D9D9-B34A-A2D4-CF96960AAB51}" presName="wedge1" presStyleLbl="node1" presStyleIdx="0" presStyleCnt="3"/>
      <dgm:spPr/>
      <dgm:t>
        <a:bodyPr/>
        <a:lstStyle/>
        <a:p>
          <a:endParaRPr lang="hu-HU"/>
        </a:p>
      </dgm:t>
    </dgm:pt>
    <dgm:pt modelId="{42A72B14-C157-4E46-98CD-BCA6A8D686DE}" type="pres">
      <dgm:prSet presAssocID="{301AC1A5-D9D9-B34A-A2D4-CF96960AAB51}" presName="dummy1a" presStyleCnt="0"/>
      <dgm:spPr/>
    </dgm:pt>
    <dgm:pt modelId="{34581539-1AFA-7A4D-85C9-9C70E69C985D}" type="pres">
      <dgm:prSet presAssocID="{301AC1A5-D9D9-B34A-A2D4-CF96960AAB51}" presName="dummy1b" presStyleCnt="0"/>
      <dgm:spPr/>
    </dgm:pt>
    <dgm:pt modelId="{AB921902-BF4E-D345-B41B-57FCE7962321}" type="pres">
      <dgm:prSet presAssocID="{301AC1A5-D9D9-B34A-A2D4-CF96960AAB5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E9C43D-984A-3D47-9F6D-0D89A4CC93C0}" type="pres">
      <dgm:prSet presAssocID="{301AC1A5-D9D9-B34A-A2D4-CF96960AAB51}" presName="wedge2" presStyleLbl="node1" presStyleIdx="1" presStyleCnt="3"/>
      <dgm:spPr/>
      <dgm:t>
        <a:bodyPr/>
        <a:lstStyle/>
        <a:p>
          <a:endParaRPr lang="hu-HU"/>
        </a:p>
      </dgm:t>
    </dgm:pt>
    <dgm:pt modelId="{9980E3DF-5ED5-6A4D-8973-7348C92B8654}" type="pres">
      <dgm:prSet presAssocID="{301AC1A5-D9D9-B34A-A2D4-CF96960AAB51}" presName="dummy2a" presStyleCnt="0"/>
      <dgm:spPr/>
    </dgm:pt>
    <dgm:pt modelId="{063E892E-8CF3-5A40-B496-93419D3E6763}" type="pres">
      <dgm:prSet presAssocID="{301AC1A5-D9D9-B34A-A2D4-CF96960AAB51}" presName="dummy2b" presStyleCnt="0"/>
      <dgm:spPr/>
    </dgm:pt>
    <dgm:pt modelId="{637295D4-BFD0-D74F-B3CE-AF8C65091B81}" type="pres">
      <dgm:prSet presAssocID="{301AC1A5-D9D9-B34A-A2D4-CF96960AAB5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82CAD1-D727-7042-A91B-CFAFDCE3D0BF}" type="pres">
      <dgm:prSet presAssocID="{301AC1A5-D9D9-B34A-A2D4-CF96960AAB51}" presName="wedge3" presStyleLbl="node1" presStyleIdx="2" presStyleCnt="3" custScaleX="105375" custScaleY="95724" custLinFactNeighborX="841" custLinFactNeighborY="281"/>
      <dgm:spPr/>
      <dgm:t>
        <a:bodyPr/>
        <a:lstStyle/>
        <a:p>
          <a:endParaRPr lang="hu-HU"/>
        </a:p>
      </dgm:t>
    </dgm:pt>
    <dgm:pt modelId="{F328DA75-D182-C54F-A907-F02B5049BE9A}" type="pres">
      <dgm:prSet presAssocID="{301AC1A5-D9D9-B34A-A2D4-CF96960AAB51}" presName="dummy3a" presStyleCnt="0"/>
      <dgm:spPr/>
    </dgm:pt>
    <dgm:pt modelId="{469AA096-A17B-D44F-9DB3-675FB012E796}" type="pres">
      <dgm:prSet presAssocID="{301AC1A5-D9D9-B34A-A2D4-CF96960AAB51}" presName="dummy3b" presStyleCnt="0"/>
      <dgm:spPr/>
    </dgm:pt>
    <dgm:pt modelId="{BC1C11F1-2797-8445-B6C7-108877FF8BB5}" type="pres">
      <dgm:prSet presAssocID="{301AC1A5-D9D9-B34A-A2D4-CF96960AAB5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C9E0E6-11A4-D042-9A94-DE8387E3B9B5}" type="pres">
      <dgm:prSet presAssocID="{2A4690BB-4A6C-0946-AFA7-A5B1C14A7121}" presName="arrowWedge1" presStyleLbl="fgSibTrans2D1" presStyleIdx="0" presStyleCnt="3"/>
      <dgm:spPr/>
    </dgm:pt>
    <dgm:pt modelId="{EBEB119E-7474-614D-AB1F-E8E00E228C63}" type="pres">
      <dgm:prSet presAssocID="{7EBD0723-D61B-5E4F-A70C-9AA3E261D9AD}" presName="arrowWedge2" presStyleLbl="fgSibTrans2D1" presStyleIdx="1" presStyleCnt="3"/>
      <dgm:spPr/>
    </dgm:pt>
    <dgm:pt modelId="{3A093888-1537-C447-A6A6-E4EFB9BE1B81}" type="pres">
      <dgm:prSet presAssocID="{1448A495-5AC4-B842-BA6D-B057B32165ED}" presName="arrowWedge3" presStyleLbl="fgSibTrans2D1" presStyleIdx="2" presStyleCnt="3"/>
      <dgm:spPr/>
    </dgm:pt>
  </dgm:ptLst>
  <dgm:cxnLst>
    <dgm:cxn modelId="{B6DAB986-997C-BB4F-B35A-8F6295AA89DE}" type="presOf" srcId="{45A7B2C5-D51D-E342-A2AF-F7317E6EAE23}" destId="{C1427C3F-6323-8F4F-B7B8-0E3C48F27DFE}" srcOrd="0" destOrd="0" presId="urn:microsoft.com/office/officeart/2005/8/layout/cycle8"/>
    <dgm:cxn modelId="{1385443E-ED83-214C-BB60-264CAEA3D4A4}" srcId="{301AC1A5-D9D9-B34A-A2D4-CF96960AAB51}" destId="{45A7B2C5-D51D-E342-A2AF-F7317E6EAE23}" srcOrd="0" destOrd="0" parTransId="{9D4153B6-08D5-2346-86DC-8920CE1EA27E}" sibTransId="{2A4690BB-4A6C-0946-AFA7-A5B1C14A7121}"/>
    <dgm:cxn modelId="{FAF0ED8A-C7E2-E84A-B8AB-FADCB1C324FF}" type="presOf" srcId="{62D406AB-5541-6F42-BA53-94412954AF96}" destId="{637295D4-BFD0-D74F-B3CE-AF8C65091B81}" srcOrd="1" destOrd="0" presId="urn:microsoft.com/office/officeart/2005/8/layout/cycle8"/>
    <dgm:cxn modelId="{939541CA-6156-444F-9547-C6CD12797B66}" type="presOf" srcId="{301AC1A5-D9D9-B34A-A2D4-CF96960AAB51}" destId="{9B9A4683-362B-3C4C-8B0B-F3C5F3F2C22A}" srcOrd="0" destOrd="0" presId="urn:microsoft.com/office/officeart/2005/8/layout/cycle8"/>
    <dgm:cxn modelId="{5B18CBB6-16F8-1546-9A20-1D829B22C6D0}" type="presOf" srcId="{0BEF34B9-4631-E742-9464-0DB9033A428E}" destId="{BC1C11F1-2797-8445-B6C7-108877FF8BB5}" srcOrd="1" destOrd="0" presId="urn:microsoft.com/office/officeart/2005/8/layout/cycle8"/>
    <dgm:cxn modelId="{829EAC12-82D2-7544-95B8-30DFDDBCFB86}" type="presOf" srcId="{45A7B2C5-D51D-E342-A2AF-F7317E6EAE23}" destId="{AB921902-BF4E-D345-B41B-57FCE7962321}" srcOrd="1" destOrd="0" presId="urn:microsoft.com/office/officeart/2005/8/layout/cycle8"/>
    <dgm:cxn modelId="{266033DF-EBD3-C844-B9EF-2610E7624BCB}" srcId="{301AC1A5-D9D9-B34A-A2D4-CF96960AAB51}" destId="{62D406AB-5541-6F42-BA53-94412954AF96}" srcOrd="1" destOrd="0" parTransId="{58AF7FC5-DB71-FE4D-AC35-F93A2CC0DD65}" sibTransId="{7EBD0723-D61B-5E4F-A70C-9AA3E261D9AD}"/>
    <dgm:cxn modelId="{14CDDDF7-9971-BF4C-9EC1-6BD82D322AFF}" type="presOf" srcId="{62D406AB-5541-6F42-BA53-94412954AF96}" destId="{D4E9C43D-984A-3D47-9F6D-0D89A4CC93C0}" srcOrd="0" destOrd="0" presId="urn:microsoft.com/office/officeart/2005/8/layout/cycle8"/>
    <dgm:cxn modelId="{E557250B-FF26-A840-89DD-45432CB43154}" type="presOf" srcId="{0BEF34B9-4631-E742-9464-0DB9033A428E}" destId="{3482CAD1-D727-7042-A91B-CFAFDCE3D0BF}" srcOrd="0" destOrd="0" presId="urn:microsoft.com/office/officeart/2005/8/layout/cycle8"/>
    <dgm:cxn modelId="{EBF3A553-7600-B442-9AB0-FE113EAFE3B4}" srcId="{301AC1A5-D9D9-B34A-A2D4-CF96960AAB51}" destId="{0BEF34B9-4631-E742-9464-0DB9033A428E}" srcOrd="2" destOrd="0" parTransId="{2A7823E2-B24E-3E48-95A5-DCEF91746F3E}" sibTransId="{1448A495-5AC4-B842-BA6D-B057B32165ED}"/>
    <dgm:cxn modelId="{534AC200-5E58-704C-8EEA-1D5FB6A6DC4D}" type="presParOf" srcId="{9B9A4683-362B-3C4C-8B0B-F3C5F3F2C22A}" destId="{C1427C3F-6323-8F4F-B7B8-0E3C48F27DFE}" srcOrd="0" destOrd="0" presId="urn:microsoft.com/office/officeart/2005/8/layout/cycle8"/>
    <dgm:cxn modelId="{846E7A50-F895-304B-9A39-CBF3BC26F9BF}" type="presParOf" srcId="{9B9A4683-362B-3C4C-8B0B-F3C5F3F2C22A}" destId="{42A72B14-C157-4E46-98CD-BCA6A8D686DE}" srcOrd="1" destOrd="0" presId="urn:microsoft.com/office/officeart/2005/8/layout/cycle8"/>
    <dgm:cxn modelId="{1C6330B3-25FD-5640-85AD-E2AFFDC21A1D}" type="presParOf" srcId="{9B9A4683-362B-3C4C-8B0B-F3C5F3F2C22A}" destId="{34581539-1AFA-7A4D-85C9-9C70E69C985D}" srcOrd="2" destOrd="0" presId="urn:microsoft.com/office/officeart/2005/8/layout/cycle8"/>
    <dgm:cxn modelId="{8B52DADB-3CF7-714D-B7DD-E8A4BF487244}" type="presParOf" srcId="{9B9A4683-362B-3C4C-8B0B-F3C5F3F2C22A}" destId="{AB921902-BF4E-D345-B41B-57FCE7962321}" srcOrd="3" destOrd="0" presId="urn:microsoft.com/office/officeart/2005/8/layout/cycle8"/>
    <dgm:cxn modelId="{A738579A-C2EF-D141-B9E2-7F3D6814EB67}" type="presParOf" srcId="{9B9A4683-362B-3C4C-8B0B-F3C5F3F2C22A}" destId="{D4E9C43D-984A-3D47-9F6D-0D89A4CC93C0}" srcOrd="4" destOrd="0" presId="urn:microsoft.com/office/officeart/2005/8/layout/cycle8"/>
    <dgm:cxn modelId="{C7EF3555-E787-4344-8A97-A3CDC70D7F04}" type="presParOf" srcId="{9B9A4683-362B-3C4C-8B0B-F3C5F3F2C22A}" destId="{9980E3DF-5ED5-6A4D-8973-7348C92B8654}" srcOrd="5" destOrd="0" presId="urn:microsoft.com/office/officeart/2005/8/layout/cycle8"/>
    <dgm:cxn modelId="{92B4AFCB-1FC7-EC41-8B1E-F8CA5F7340E2}" type="presParOf" srcId="{9B9A4683-362B-3C4C-8B0B-F3C5F3F2C22A}" destId="{063E892E-8CF3-5A40-B496-93419D3E6763}" srcOrd="6" destOrd="0" presId="urn:microsoft.com/office/officeart/2005/8/layout/cycle8"/>
    <dgm:cxn modelId="{81DB21C8-86B9-4F40-AF9C-5E087B077B2A}" type="presParOf" srcId="{9B9A4683-362B-3C4C-8B0B-F3C5F3F2C22A}" destId="{637295D4-BFD0-D74F-B3CE-AF8C65091B81}" srcOrd="7" destOrd="0" presId="urn:microsoft.com/office/officeart/2005/8/layout/cycle8"/>
    <dgm:cxn modelId="{52819DCA-51A6-A74E-8FA6-16E34933EC80}" type="presParOf" srcId="{9B9A4683-362B-3C4C-8B0B-F3C5F3F2C22A}" destId="{3482CAD1-D727-7042-A91B-CFAFDCE3D0BF}" srcOrd="8" destOrd="0" presId="urn:microsoft.com/office/officeart/2005/8/layout/cycle8"/>
    <dgm:cxn modelId="{E13E3551-95DA-C740-BDF2-A7B50D833FB1}" type="presParOf" srcId="{9B9A4683-362B-3C4C-8B0B-F3C5F3F2C22A}" destId="{F328DA75-D182-C54F-A907-F02B5049BE9A}" srcOrd="9" destOrd="0" presId="urn:microsoft.com/office/officeart/2005/8/layout/cycle8"/>
    <dgm:cxn modelId="{C9E52363-3BF9-7F42-968B-0525AEBAC5CF}" type="presParOf" srcId="{9B9A4683-362B-3C4C-8B0B-F3C5F3F2C22A}" destId="{469AA096-A17B-D44F-9DB3-675FB012E796}" srcOrd="10" destOrd="0" presId="urn:microsoft.com/office/officeart/2005/8/layout/cycle8"/>
    <dgm:cxn modelId="{CA127C63-24DC-1242-A5BC-36FD827A908C}" type="presParOf" srcId="{9B9A4683-362B-3C4C-8B0B-F3C5F3F2C22A}" destId="{BC1C11F1-2797-8445-B6C7-108877FF8BB5}" srcOrd="11" destOrd="0" presId="urn:microsoft.com/office/officeart/2005/8/layout/cycle8"/>
    <dgm:cxn modelId="{7B5A1D7E-8ED9-D441-9225-73924A389209}" type="presParOf" srcId="{9B9A4683-362B-3C4C-8B0B-F3C5F3F2C22A}" destId="{01C9E0E6-11A4-D042-9A94-DE8387E3B9B5}" srcOrd="12" destOrd="0" presId="urn:microsoft.com/office/officeart/2005/8/layout/cycle8"/>
    <dgm:cxn modelId="{C7F2A34F-C326-7740-A628-32A43EBBCC41}" type="presParOf" srcId="{9B9A4683-362B-3C4C-8B0B-F3C5F3F2C22A}" destId="{EBEB119E-7474-614D-AB1F-E8E00E228C63}" srcOrd="13" destOrd="0" presId="urn:microsoft.com/office/officeart/2005/8/layout/cycle8"/>
    <dgm:cxn modelId="{879E797E-0C9C-7A4F-B6A7-3E024D93730F}" type="presParOf" srcId="{9B9A4683-362B-3C4C-8B0B-F3C5F3F2C22A}" destId="{3A093888-1537-C447-A6A6-E4EFB9BE1B81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27C3F-6323-8F4F-B7B8-0E3C48F27DFE}">
      <dsp:nvSpPr>
        <dsp:cNvPr id="0" name=""/>
        <dsp:cNvSpPr/>
      </dsp:nvSpPr>
      <dsp:spPr>
        <a:xfrm>
          <a:off x="3797089" y="297274"/>
          <a:ext cx="3841698" cy="3841698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Ágazati, szakmai digitális kompetencia</a:t>
          </a:r>
        </a:p>
      </dsp:txBody>
      <dsp:txXfrm>
        <a:off x="5821755" y="1111348"/>
        <a:ext cx="1372035" cy="1143362"/>
      </dsp:txXfrm>
    </dsp:sp>
    <dsp:sp modelId="{D4E9C43D-984A-3D47-9F6D-0D89A4CC93C0}">
      <dsp:nvSpPr>
        <dsp:cNvPr id="0" name=""/>
        <dsp:cNvSpPr/>
      </dsp:nvSpPr>
      <dsp:spPr>
        <a:xfrm>
          <a:off x="3717968" y="434477"/>
          <a:ext cx="3841698" cy="3841698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Kiegészítő, szakmai digitális kompetencia</a:t>
          </a:r>
        </a:p>
      </dsp:txBody>
      <dsp:txXfrm>
        <a:off x="4632658" y="2927008"/>
        <a:ext cx="2058052" cy="1006159"/>
      </dsp:txXfrm>
    </dsp:sp>
    <dsp:sp modelId="{3482CAD1-D727-7042-A91B-CFAFDCE3D0BF}">
      <dsp:nvSpPr>
        <dsp:cNvPr id="0" name=""/>
        <dsp:cNvSpPr/>
      </dsp:nvSpPr>
      <dsp:spPr>
        <a:xfrm>
          <a:off x="3567910" y="390204"/>
          <a:ext cx="4048189" cy="3677426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Transzverzális digitális kompetencia</a:t>
          </a:r>
        </a:p>
      </dsp:txBody>
      <dsp:txXfrm>
        <a:off x="4036825" y="1169469"/>
        <a:ext cx="1445781" cy="1094472"/>
      </dsp:txXfrm>
    </dsp:sp>
    <dsp:sp modelId="{01C9E0E6-11A4-D042-9A94-DE8387E3B9B5}">
      <dsp:nvSpPr>
        <dsp:cNvPr id="0" name=""/>
        <dsp:cNvSpPr/>
      </dsp:nvSpPr>
      <dsp:spPr>
        <a:xfrm>
          <a:off x="3559586" y="59454"/>
          <a:ext cx="4317336" cy="431733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B119E-7474-614D-AB1F-E8E00E228C63}">
      <dsp:nvSpPr>
        <dsp:cNvPr id="0" name=""/>
        <dsp:cNvSpPr/>
      </dsp:nvSpPr>
      <dsp:spPr>
        <a:xfrm>
          <a:off x="3480148" y="196415"/>
          <a:ext cx="4317336" cy="431733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93888-1537-C447-A6A6-E4EFB9BE1B81}">
      <dsp:nvSpPr>
        <dsp:cNvPr id="0" name=""/>
        <dsp:cNvSpPr/>
      </dsp:nvSpPr>
      <dsp:spPr>
        <a:xfrm>
          <a:off x="3432052" y="71019"/>
          <a:ext cx="4317336" cy="431733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6D321-333F-B64E-BD22-75F1A6A3E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577A5-DB04-D14D-86AA-48C35FEEE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8AE2-5A70-8545-9BBD-5FFA416E962B}" type="datetimeFigureOut">
              <a:rPr lang="hu-HU" smtClean="0">
                <a:latin typeface="Roboto Regular" panose="02000000000000000000" pitchFamily="2" charset="0"/>
              </a:rPr>
              <a:t>2021. 06. 07.</a:t>
            </a:fld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C72F1-D224-9945-8203-636614BBF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1B18-AF74-994F-9341-CB4589DF2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63E8-FABC-B849-8D54-C8293E42EC40}" type="slidenum">
              <a:rPr lang="hu-HU" smtClean="0">
                <a:latin typeface="Roboto Regular" panose="02000000000000000000" pitchFamily="2" charset="0"/>
              </a:rPr>
              <a:t>‹#›</a:t>
            </a:fld>
            <a:endParaRPr lang="hu-HU" dirty="0">
              <a:latin typeface="Roboto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5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9220DA22-E23F-2742-9DA2-94CAEFFF3319}" type="datetimeFigureOut">
              <a:rPr lang="hu-HU" smtClean="0"/>
              <a:pPr/>
              <a:t>2021. 06. 07.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24217024-60A8-3B4E-A3D6-DC60ED2C9AB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26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6294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5931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750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65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095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486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713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336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38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762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021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815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9144000" cy="400795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Szerző</a:t>
            </a:r>
            <a:r>
              <a:rPr lang="en-US" dirty="0"/>
              <a:t> Neve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0E3F-6C71-F64B-82B1-30DA2495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32268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fld id="{666BD384-51CE-5844-8BE5-3B5DD89D5CA9}" type="datetime1">
              <a:rPr lang="hu-HU" smtClean="0"/>
              <a:t>2021. 06. 07.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03704369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3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48099252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k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6803282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3052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8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ő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9B31C-4237-C544-AD76-2D78D6D97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135" y="3469780"/>
            <a:ext cx="11125365" cy="533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E3C9BF-2CC0-F04B-B48B-96990D3F0B8E}"/>
              </a:ext>
            </a:extLst>
          </p:cNvPr>
          <p:cNvSpPr/>
          <p:nvPr userDrawn="1"/>
        </p:nvSpPr>
        <p:spPr>
          <a:xfrm>
            <a:off x="362073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E35EB-5589-6E45-B958-44238A178822}"/>
              </a:ext>
            </a:extLst>
          </p:cNvPr>
          <p:cNvSpPr/>
          <p:nvPr userDrawn="1"/>
        </p:nvSpPr>
        <p:spPr>
          <a:xfrm>
            <a:off x="4050186" y="3245982"/>
            <a:ext cx="448662" cy="4486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Roboto Regular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2C1E0-5B03-6B44-9D15-E328FC7FFA55}"/>
              </a:ext>
            </a:extLst>
          </p:cNvPr>
          <p:cNvCxnSpPr>
            <a:stCxn id="16" idx="2"/>
          </p:cNvCxnSpPr>
          <p:nvPr userDrawn="1"/>
        </p:nvCxnSpPr>
        <p:spPr>
          <a:xfrm flipH="1">
            <a:off x="1074592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D98D3-FF39-614A-BB96-A87CE5785B4B}"/>
              </a:ext>
            </a:extLst>
          </p:cNvPr>
          <p:cNvSpPr txBox="1"/>
          <p:nvPr userDrawn="1"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A550B-0566-084A-A4DE-522182E13DC3}"/>
              </a:ext>
            </a:extLst>
          </p:cNvPr>
          <p:cNvSpPr/>
          <p:nvPr userDrawn="1"/>
        </p:nvSpPr>
        <p:spPr>
          <a:xfrm>
            <a:off x="2429256" y="4203041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5135A1-2255-0E48-9867-79AC08B15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6650" y="3469780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A988D5-DB5F-BC4E-B8A9-6F46038F2E60}"/>
              </a:ext>
            </a:extLst>
          </p:cNvPr>
          <p:cNvSpPr txBox="1"/>
          <p:nvPr userDrawn="1"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AB543B-A3F4-2340-B619-1D33E9302238}"/>
              </a:ext>
            </a:extLst>
          </p:cNvPr>
          <p:cNvSpPr/>
          <p:nvPr userDrawn="1"/>
        </p:nvSpPr>
        <p:spPr>
          <a:xfrm>
            <a:off x="4628356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FFE02B-3469-6143-8F08-66E7A5DD5EB1}"/>
              </a:ext>
            </a:extLst>
          </p:cNvPr>
          <p:cNvCxnSpPr>
            <a:stCxn id="30" idx="2"/>
          </p:cNvCxnSpPr>
          <p:nvPr userDrawn="1"/>
        </p:nvCxnSpPr>
        <p:spPr>
          <a:xfrm flipH="1">
            <a:off x="5340875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3A6695-D1D7-D14C-AF4A-46371E404A51}"/>
              </a:ext>
            </a:extLst>
          </p:cNvPr>
          <p:cNvSpPr txBox="1"/>
          <p:nvPr userDrawn="1"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677704-B3B9-6F4E-8B1E-693EA0BF5DF4}"/>
              </a:ext>
            </a:extLst>
          </p:cNvPr>
          <p:cNvSpPr/>
          <p:nvPr userDrawn="1"/>
        </p:nvSpPr>
        <p:spPr>
          <a:xfrm>
            <a:off x="6684968" y="4203041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D1DF9B-D3EB-534D-A178-022AF83D4B5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362" y="3469780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CA5BA0-4A11-E74E-A2BF-BD13884E19FB}"/>
              </a:ext>
            </a:extLst>
          </p:cNvPr>
          <p:cNvSpPr txBox="1"/>
          <p:nvPr userDrawn="1"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29794E6-D39B-0246-A99B-4F2DBD07BDF1}"/>
              </a:ext>
            </a:extLst>
          </p:cNvPr>
          <p:cNvSpPr/>
          <p:nvPr userDrawn="1"/>
        </p:nvSpPr>
        <p:spPr>
          <a:xfrm>
            <a:off x="8493242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27B4E3-362D-C04A-A149-AC7795EBBBAE}"/>
              </a:ext>
            </a:extLst>
          </p:cNvPr>
          <p:cNvCxnSpPr>
            <a:stCxn id="36" idx="2"/>
          </p:cNvCxnSpPr>
          <p:nvPr userDrawn="1"/>
        </p:nvCxnSpPr>
        <p:spPr>
          <a:xfrm flipH="1">
            <a:off x="9205761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C00C7E-D8FC-3A47-995B-1FEB01FE12F3}"/>
              </a:ext>
            </a:extLst>
          </p:cNvPr>
          <p:cNvSpPr txBox="1"/>
          <p:nvPr userDrawn="1"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00EBB-7581-5C49-A846-B1A90386E6E8}"/>
              </a:ext>
            </a:extLst>
          </p:cNvPr>
          <p:cNvSpPr txBox="1"/>
          <p:nvPr userDrawn="1"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20907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C1379-D2AB-FE41-8185-8C8931C3E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894493-418A-A440-9B8B-35704710AAC7}"/>
              </a:ext>
            </a:extLst>
          </p:cNvPr>
          <p:cNvSpPr/>
          <p:nvPr userDrawn="1"/>
        </p:nvSpPr>
        <p:spPr>
          <a:xfrm>
            <a:off x="2653422" y="1209959"/>
            <a:ext cx="4412396" cy="4515249"/>
          </a:xfrm>
          <a:prstGeom prst="roundRect">
            <a:avLst/>
          </a:prstGeom>
          <a:solidFill>
            <a:srgbClr val="E7E5E5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Roboto Regular" panose="02000000000000000000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B00EB-F320-1C42-8641-7BF53B50B5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07976" y="1715472"/>
            <a:ext cx="34828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C1EA90-BFEE-6F48-ABFC-6AD7BD8B01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07976" y="2539384"/>
            <a:ext cx="3482830" cy="272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248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 mel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CCDF2-6F8E-7847-9FEA-FB37DB93C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1971" y="0"/>
            <a:ext cx="676002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B00EB-F320-1C42-8641-7BF53B50B5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7052" y="1078778"/>
            <a:ext cx="34828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C1EA90-BFEE-6F48-ABFC-6AD7BD8B01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7052" y="1902690"/>
            <a:ext cx="3482830" cy="272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80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togram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FC2A3-E4CF-B548-81F7-1EE6CF55374D}"/>
              </a:ext>
            </a:extLst>
          </p:cNvPr>
          <p:cNvSpPr txBox="1"/>
          <p:nvPr userDrawn="1"/>
        </p:nvSpPr>
        <p:spPr>
          <a:xfrm>
            <a:off x="2130929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1DF4B-4A01-9D48-943B-A8CB8F4CC1E9}"/>
              </a:ext>
            </a:extLst>
          </p:cNvPr>
          <p:cNvSpPr txBox="1"/>
          <p:nvPr userDrawn="1"/>
        </p:nvSpPr>
        <p:spPr>
          <a:xfrm>
            <a:off x="2130929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339F2-7AFE-5C41-9A4F-26967ED48D54}"/>
              </a:ext>
            </a:extLst>
          </p:cNvPr>
          <p:cNvSpPr txBox="1"/>
          <p:nvPr userDrawn="1"/>
        </p:nvSpPr>
        <p:spPr>
          <a:xfrm>
            <a:off x="2130929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ABFFD-803A-F149-B372-762408F8667F}"/>
              </a:ext>
            </a:extLst>
          </p:cNvPr>
          <p:cNvSpPr txBox="1"/>
          <p:nvPr userDrawn="1"/>
        </p:nvSpPr>
        <p:spPr>
          <a:xfrm>
            <a:off x="5917797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BBEF7-8CC3-E548-B20E-E74F0278C87F}"/>
              </a:ext>
            </a:extLst>
          </p:cNvPr>
          <p:cNvSpPr txBox="1"/>
          <p:nvPr userDrawn="1"/>
        </p:nvSpPr>
        <p:spPr>
          <a:xfrm>
            <a:off x="5917797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F0F08-FE53-5F4A-8FA3-D043894D97B2}"/>
              </a:ext>
            </a:extLst>
          </p:cNvPr>
          <p:cNvSpPr txBox="1"/>
          <p:nvPr userDrawn="1"/>
        </p:nvSpPr>
        <p:spPr>
          <a:xfrm>
            <a:off x="5917797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8C5B75-E6C4-5646-9F01-E8330733DA3A}"/>
              </a:ext>
            </a:extLst>
          </p:cNvPr>
          <p:cNvSpPr txBox="1"/>
          <p:nvPr userDrawn="1"/>
        </p:nvSpPr>
        <p:spPr>
          <a:xfrm>
            <a:off x="9699134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22683D-D290-204A-9694-F73B5E2C3DB1}"/>
              </a:ext>
            </a:extLst>
          </p:cNvPr>
          <p:cNvSpPr txBox="1"/>
          <p:nvPr userDrawn="1"/>
        </p:nvSpPr>
        <p:spPr>
          <a:xfrm>
            <a:off x="9699134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2DF900-B126-D648-BE05-E58B4364B4F8}"/>
              </a:ext>
            </a:extLst>
          </p:cNvPr>
          <p:cNvSpPr txBox="1"/>
          <p:nvPr userDrawn="1"/>
        </p:nvSpPr>
        <p:spPr>
          <a:xfrm>
            <a:off x="9699134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B3722-1708-1F48-B1FC-55CD6BA20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95" y="1299365"/>
            <a:ext cx="1260000" cy="12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A51E97-DE60-5746-A484-8208706349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0692" y="1321353"/>
            <a:ext cx="1260000" cy="12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1FD334-A876-1343-9DD6-9B04DE9099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9809" y="1344255"/>
            <a:ext cx="1260000" cy="12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1415B1-2837-4E41-9AB4-ED16DAF42F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715" y="2923679"/>
            <a:ext cx="1260000" cy="12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775D07-0F11-1E4A-AECD-B971E4803A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30692" y="2923679"/>
            <a:ext cx="1260000" cy="12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9502D0D-FEF0-974F-9149-2FFBD203EF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30920" y="2934485"/>
            <a:ext cx="1260000" cy="12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EABBD4-89C5-AB43-971B-2E8FA8198BA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2715" y="4508512"/>
            <a:ext cx="1260000" cy="126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51769F1-ACC0-F243-B19D-AC223C4507B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25162" y="4508512"/>
            <a:ext cx="1260000" cy="126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35BF6-6D1D-0040-8EF7-0A56FCAB659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39809" y="450851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2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zöveg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57E7E-E7FA-9449-9FD8-91DBCAE28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45C408F-371F-944A-B21E-B2F9AAAF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8C23168-2788-4349-BDFA-F091019A869C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EA7FC-1DB7-224E-A4BB-3F179F6E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490-95A7-5141-912D-824AB32AC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8958-7DF9-6349-9E32-D28A32B31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FB6A7DF-CE90-924C-9F94-64963986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597524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és magyar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3607FE-6038-7B4D-B0E0-DF445257E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5CC7237-6C61-0D43-9B05-D7149396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FD315C3A-3A22-FA44-87B5-9D2DB5C081BE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0B79B-4316-504C-AD73-E282545BF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26C9-C6F4-034B-93BE-FDB463CA210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Kép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C0CD-F850-CB42-9A34-4F8C888194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81D53-D64F-FF40-9EC2-ACC6F8EF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47282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15848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008C8A-4E16-6E48-A9D5-C1F5DB522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477D5-89CF-024E-8F8F-88DE54DBB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86E-4058-D94A-8A3C-747E295FE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D380F4-3AAE-8B40-8CBF-E0AF923E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33D3771A-315A-D549-9FB4-A2C06C2D7F0F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69C3EC-14FF-904D-89C2-746FFE80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24721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2159000" cy="400795"/>
          </a:xfrm>
        </p:spPr>
        <p:txBody>
          <a:bodyPr/>
          <a:lstStyle>
            <a:lvl1pPr marL="0" indent="0" algn="l">
              <a:buNone/>
              <a:defRPr sz="2400" cap="none" baseline="0">
                <a:solidFill>
                  <a:schemeClr val="tx2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Elérhetőségek</a:t>
            </a:r>
            <a:r>
              <a:rPr lang="en-US" dirty="0"/>
              <a:t>:</a:t>
            </a:r>
            <a:endParaRPr lang="hu-H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F673AC-CAE6-5945-B55F-B0BD4994E311}"/>
              </a:ext>
            </a:extLst>
          </p:cNvPr>
          <p:cNvSpPr txBox="1">
            <a:spLocks/>
          </p:cNvSpPr>
          <p:nvPr userDrawn="1"/>
        </p:nvSpPr>
        <p:spPr>
          <a:xfrm>
            <a:off x="3708400" y="2703708"/>
            <a:ext cx="5740400" cy="3880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400" kern="1200" cap="none" baseline="0">
                <a:solidFill>
                  <a:schemeClr val="tx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baseline="0" dirty="0" err="1">
                <a:solidFill>
                  <a:schemeClr val="accent2"/>
                </a:solidFill>
              </a:rPr>
              <a:t>csereldki@djnkft.hu</a:t>
            </a:r>
            <a:endParaRPr lang="hu-HU" b="1" i="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ejezetkezd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BF7D04-7120-DF4E-91AF-FBC17D38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55D8A22-734E-0344-A350-C770474C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C9339B56-68AC-3848-A34E-2A973C200DA2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FEF68-6C58-4C42-99F7-804086D5F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52728"/>
            <a:ext cx="10515600" cy="2578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36EE-0E79-5A41-BDF2-00691902E9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57943"/>
            <a:ext cx="10515600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alcíme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AB209E-E4E2-314C-85BE-F6D151E8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1789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B077E2-9507-EB42-A30B-383B68519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A09CD22-6892-3E43-90A2-B81505DD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F0C37F8-3DE9-B046-AC4E-1CF00AF82378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F9D82-14A3-8342-A2E7-6A38E2BD3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F10F-91A3-EB40-A4BE-D3EA4341AC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3526-3BAF-D94F-AA22-D56261096F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954D4E-A6CE-C249-ADA5-1205900C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88094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60B43D-D00F-874A-9079-12D2348DC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A423A1-EDFC-324C-8DAE-697C37B2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369FAC3D-0F39-A84B-958A-44E18801F346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5EE59-4711-BF4F-BD8C-09BF654F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27C9-46C8-1947-910A-5066E77CB2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D4AF6-16A1-F145-9F8E-A0EF2340A4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183DC-9D20-B344-8A5B-41749762CA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1148-FF09-1B43-9FE6-A8F82A627A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B01DCE-39F3-3B44-ACA4-1168D1A0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08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3722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é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7100"/>
            <a:ext cx="10515600" cy="7635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93169-5EB2-AB41-8E6E-4F1607567D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7AAE6-B39E-BC43-90D2-DE73A62E4FDA}"/>
              </a:ext>
            </a:extLst>
          </p:cNvPr>
          <p:cNvSpPr txBox="1"/>
          <p:nvPr userDrawn="1"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95D6DC8-2316-D244-AEA0-97437AE9E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69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E36D1-7595-844B-AD98-07638384904D}"/>
              </a:ext>
            </a:extLst>
          </p:cNvPr>
          <p:cNvSpPr txBox="1"/>
          <p:nvPr userDrawn="1"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0799C0-9067-B847-A16B-D59DFDAE8C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56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2A2EA-4385-694F-BD40-B3813CBA49EA}"/>
              </a:ext>
            </a:extLst>
          </p:cNvPr>
          <p:cNvSpPr txBox="1"/>
          <p:nvPr userDrawn="1"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</p:spTree>
    <p:extLst>
      <p:ext uri="{BB962C8B-B14F-4D97-AF65-F5344CB8AC3E}">
        <p14:creationId xmlns:p14="http://schemas.microsoft.com/office/powerpoint/2010/main" val="17055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9416114"/>
              </p:ext>
            </p:extLst>
          </p:nvPr>
        </p:nvGraphicFramePr>
        <p:xfrm>
          <a:off x="838200" y="2089340"/>
          <a:ext cx="10610088" cy="267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2522">
                  <a:extLst>
                    <a:ext uri="{9D8B030D-6E8A-4147-A177-3AD203B41FA5}">
                      <a16:colId xmlns:a16="http://schemas.microsoft.com/office/drawing/2014/main" val="2390405341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4231816501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8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800"/>
            <a:ext cx="10515600" cy="7508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2167800"/>
              </p:ext>
            </p:extLst>
          </p:nvPr>
        </p:nvGraphicFramePr>
        <p:xfrm>
          <a:off x="7443728" y="1128155"/>
          <a:ext cx="3509396" cy="4476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4698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1754698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61FA0-4705-F749-9C47-FF7F7C4B0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56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46F77-97D4-8043-8134-2F281E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here to edit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419-8F96-3D47-B5EF-C13513C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7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84" r:id="rId14"/>
    <p:sldLayoutId id="2147483691" r:id="rId15"/>
    <p:sldLayoutId id="2147483692" r:id="rId16"/>
    <p:sldLayoutId id="2147483680" r:id="rId17"/>
    <p:sldLayoutId id="2147483681" r:id="rId18"/>
    <p:sldLayoutId id="2147483679" r:id="rId19"/>
    <p:sldLayoutId id="2147483682" r:id="rId2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strike="noStrike" kern="1200" baseline="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30000"/>
        <a:buFont typeface="Wingdings" pitchFamily="2" charset="2"/>
        <a:buChar char="§"/>
        <a:defRPr sz="2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24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6A3-A0E0-534B-B259-EDEE2D12F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382555"/>
            <a:ext cx="11087100" cy="2203678"/>
          </a:xfrm>
        </p:spPr>
        <p:txBody>
          <a:bodyPr>
            <a:normAutofit fontScale="90000"/>
          </a:bodyPr>
          <a:lstStyle/>
          <a:p>
            <a:r>
              <a:rPr lang="hu-HU" dirty="0"/>
              <a:t>Digitális kompetencia-fejlesztés nemzetközi és hazai perspektívái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D1134-AB4D-F140-B09F-234FC98CF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Loboda Zoltán, Digitális kompetencia divízió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988A-C3B7-8F40-B9BE-08888967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2021.04.09.</a:t>
            </a:r>
          </a:p>
        </p:txBody>
      </p:sp>
    </p:spTree>
    <p:extLst>
      <p:ext uri="{BB962C8B-B14F-4D97-AF65-F5344CB8AC3E}">
        <p14:creationId xmlns:p14="http://schemas.microsoft.com/office/powerpoint/2010/main" val="32152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6BD4E8-F4B1-4EC5-AEC1-61C53182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ÁDKK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3D73DB-D748-42DC-BF83-9A85328A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3A2B2D-EA79-4548-A08C-33A027F9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Digitáliskompetencia fejlesztés nemzetközi és hazai perspektívái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6B334F07-F96B-46D0-A7D6-FB97D5B60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052" y="1718883"/>
            <a:ext cx="4937760" cy="4023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i="1" dirty="0"/>
              <a:t>Amit követtünk: </a:t>
            </a:r>
          </a:p>
          <a:p>
            <a:r>
              <a:rPr lang="hu-HU" dirty="0"/>
              <a:t>A szerkezet: 5 terület, 21 kompetenciaelem, 8 szint és azok leírása</a:t>
            </a:r>
            <a:br>
              <a:rPr lang="hu-HU" dirty="0"/>
            </a:br>
            <a:r>
              <a:rPr lang="hu-HU" dirty="0"/>
              <a:t>(95%-ban)</a:t>
            </a:r>
          </a:p>
          <a:p>
            <a:r>
              <a:rPr lang="hu-HU" dirty="0"/>
              <a:t>Amit kritikával kezeltünk, másképp csináltunk, kiegészítettünk:</a:t>
            </a:r>
          </a:p>
          <a:p>
            <a:pPr lvl="1"/>
            <a:r>
              <a:rPr lang="hu-HU" dirty="0"/>
              <a:t>Kevés számú példa sok </a:t>
            </a:r>
            <a:r>
              <a:rPr lang="hu-HU" dirty="0" err="1"/>
              <a:t>életszerűtlenséggel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Példaterületek az eredetiben: a munka világa=álláskeresés, tanulás, </a:t>
            </a:r>
            <a:br>
              <a:rPr lang="hu-HU" dirty="0"/>
            </a:br>
            <a:r>
              <a:rPr lang="hu-HU" dirty="0"/>
              <a:t>a magyar fejlesztésben: privát élettér és munka világa</a:t>
            </a:r>
          </a:p>
          <a:p>
            <a:pPr lvl="1"/>
            <a:r>
              <a:rPr lang="hu-HU" dirty="0"/>
              <a:t>Sok a 8 szint (ez nem hazai probléma)</a:t>
            </a:r>
          </a:p>
          <a:p>
            <a:pPr lvl="1"/>
            <a:r>
              <a:rPr lang="hu-HU" dirty="0"/>
              <a:t>EU-s szinten nincs értékelési, tanúsítási láb, a DigKomp rendszerben van</a:t>
            </a:r>
          </a:p>
          <a:p>
            <a:endParaRPr lang="hu-HU" dirty="0"/>
          </a:p>
        </p:txBody>
      </p:sp>
      <p:sp>
        <p:nvSpPr>
          <p:cNvPr id="7" name="Tartalom helye 3">
            <a:extLst>
              <a:ext uri="{FF2B5EF4-FFF2-40B4-BE49-F238E27FC236}">
                <a16:creationId xmlns:a16="http://schemas.microsoft.com/office/drawing/2014/main" id="{DD92D73D-A190-46AC-ACAC-4253E75C892B}"/>
              </a:ext>
            </a:extLst>
          </p:cNvPr>
          <p:cNvSpPr txBox="1">
            <a:spLocks/>
          </p:cNvSpPr>
          <p:nvPr/>
        </p:nvSpPr>
        <p:spPr>
          <a:xfrm>
            <a:off x="5760720" y="1718883"/>
            <a:ext cx="4937760" cy="40233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2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/>
              <a:t>Online szolgáltatások igénybevétele kapjon súlyt az állampolgári jártasságon belül</a:t>
            </a:r>
          </a:p>
          <a:p>
            <a:r>
              <a:rPr lang="hu-HU" sz="2000"/>
              <a:t>Szintdefiníciók a példák előtt (168)</a:t>
            </a:r>
          </a:p>
          <a:p>
            <a:r>
              <a:rPr lang="hu-HU" sz="2000"/>
              <a:t>Példák privát és munka  (lásd a digitális kompetencia felosztását: </a:t>
            </a:r>
            <a:br>
              <a:rPr lang="hu-HU" sz="2000"/>
            </a:br>
            <a:r>
              <a:rPr lang="hu-HU" sz="2000"/>
              <a:t>1. privát élettérben működő, 2. a munka világához kapcsolódó, </a:t>
            </a:r>
            <a:br>
              <a:rPr lang="hu-HU" sz="2000"/>
            </a:br>
            <a:r>
              <a:rPr lang="hu-HU" sz="2000"/>
              <a:t>3. szakmai tevékenységekhez kapcsolódó, 4. IT profi</a:t>
            </a:r>
          </a:p>
          <a:p>
            <a:r>
              <a:rPr lang="hu-HU" sz="2000"/>
              <a:t>Belső kapcsolódások jelzése: a keret analitikus jellegű, az életszerű példák komplexek, azaz több területet érinthetnek egyidejűleg. A kapcsolódó elemet a cellák szövegének végén számok jelzik.</a:t>
            </a:r>
            <a:br>
              <a:rPr lang="hu-HU" sz="2000"/>
            </a:br>
            <a:r>
              <a:rPr lang="hu-HU" sz="2000"/>
              <a:t>Ez a „réteg” plusz információ pl. képzőknek.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21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71C495-2DE6-418F-AE80-1D92EECB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20" y="927475"/>
            <a:ext cx="11185359" cy="752226"/>
          </a:xfrm>
        </p:spPr>
        <p:txBody>
          <a:bodyPr>
            <a:noAutofit/>
          </a:bodyPr>
          <a:lstStyle/>
          <a:p>
            <a:r>
              <a:rPr lang="hu-HU" sz="3200" dirty="0"/>
              <a:t>Állampolgári digitáliskompetencia kerete – DIGKOMP ÁDKK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5B10AD-6623-479D-ACE4-B48D8E4A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BAFAF1-4593-4FA4-82FC-77D8A35D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Digitáliskompetencia fejlesztés nemzetközi és hazai perspektívái</a:t>
            </a:r>
          </a:p>
        </p:txBody>
      </p:sp>
      <p:pic>
        <p:nvPicPr>
          <p:cNvPr id="6" name="Tartalom helye 6">
            <a:extLst>
              <a:ext uri="{FF2B5EF4-FFF2-40B4-BE49-F238E27FC236}">
                <a16:creationId xmlns:a16="http://schemas.microsoft.com/office/drawing/2014/main" id="{BF3AE156-32AF-4221-8753-6AFC963846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7379" y="2610005"/>
            <a:ext cx="3840535" cy="2346994"/>
          </a:xfrm>
          <a:prstGeom prst="rect">
            <a:avLst/>
          </a:prstGeom>
        </p:spPr>
      </p:pic>
      <p:pic>
        <p:nvPicPr>
          <p:cNvPr id="7" name="Tartalom helye 3">
            <a:extLst>
              <a:ext uri="{FF2B5EF4-FFF2-40B4-BE49-F238E27FC236}">
                <a16:creationId xmlns:a16="http://schemas.microsoft.com/office/drawing/2014/main" id="{224F78BA-D055-4314-B104-B61E6ADD9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914" y="1613648"/>
            <a:ext cx="7250765" cy="42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9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0AB69F-8CD6-44C5-8981-098FB3365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555"/>
            <a:ext cx="9144000" cy="2203678"/>
          </a:xfrm>
        </p:spPr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AD5F512-1D7A-4F61-ACDC-9ECCCAE11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78308"/>
            <a:ext cx="2203343" cy="400795"/>
          </a:xfrm>
        </p:spPr>
        <p:txBody>
          <a:bodyPr>
            <a:normAutofit lnSpcReduction="10000"/>
          </a:bodyPr>
          <a:lstStyle/>
          <a:p>
            <a:r>
              <a:rPr lang="hu-HU" cap="none" dirty="0"/>
              <a:t>Elérhetőségek: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52D213-09AB-41EC-AD6C-383FD57F6F1B}"/>
              </a:ext>
            </a:extLst>
          </p:cNvPr>
          <p:cNvSpPr txBox="1">
            <a:spLocks/>
          </p:cNvSpPr>
          <p:nvPr/>
        </p:nvSpPr>
        <p:spPr>
          <a:xfrm>
            <a:off x="3727342" y="2686164"/>
            <a:ext cx="4866468" cy="400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400" kern="1200" cap="all" baseline="0">
                <a:solidFill>
                  <a:schemeClr val="tx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cap="none" dirty="0">
                <a:solidFill>
                  <a:srgbClr val="00B050"/>
                </a:solidFill>
              </a:rPr>
              <a:t>loboda.zoltan@djnkft.hu </a:t>
            </a:r>
          </a:p>
        </p:txBody>
      </p:sp>
    </p:spTree>
    <p:extLst>
      <p:ext uri="{BB962C8B-B14F-4D97-AF65-F5344CB8AC3E}">
        <p14:creationId xmlns:p14="http://schemas.microsoft.com/office/powerpoint/2010/main" val="256957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58845-DF53-456A-8C67-0EE0E15A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Keretrendszerek használata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30DA69-FA63-41E9-8809-720B966D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C68C2F1-A9D2-4C43-A1A5-DEA4F5B1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Digitáliskompetencia fejlesztés nemzetközi és hazai perspektívái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95361B78-B6D2-4B00-AB52-74D35CB5E07A}"/>
              </a:ext>
            </a:extLst>
          </p:cNvPr>
          <p:cNvSpPr txBox="1">
            <a:spLocks/>
          </p:cNvSpPr>
          <p:nvPr/>
        </p:nvSpPr>
        <p:spPr>
          <a:xfrm>
            <a:off x="59029" y="3957100"/>
            <a:ext cx="2760073" cy="2237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000" dirty="0"/>
              <a:t>Kompetenciakeret -- a céges világban régóta ismert eszköz a cég céljainak és a munkavállalók teljesítményének </a:t>
            </a:r>
            <a:br>
              <a:rPr lang="hu-HU" sz="2000" dirty="0"/>
            </a:br>
            <a:r>
              <a:rPr lang="hu-HU" sz="2000" dirty="0"/>
              <a:t>összehangolásához, belső képzésekhez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06248F24-78D4-43EB-977A-1AD937C2E959}"/>
              </a:ext>
            </a:extLst>
          </p:cNvPr>
          <p:cNvSpPr txBox="1">
            <a:spLocks/>
          </p:cNvSpPr>
          <p:nvPr/>
        </p:nvSpPr>
        <p:spPr>
          <a:xfrm>
            <a:off x="8238936" y="1374480"/>
            <a:ext cx="3215054" cy="442985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sz="8266" dirty="0"/>
          </a:p>
          <a:p>
            <a:r>
              <a:rPr lang="hu-HU" sz="3800" dirty="0"/>
              <a:t>Szakmai </a:t>
            </a:r>
            <a:r>
              <a:rPr lang="hu-HU" sz="3800" b="1" dirty="0"/>
              <a:t>konszenzus</a:t>
            </a:r>
            <a:r>
              <a:rPr lang="hu-HU" sz="3800" dirty="0"/>
              <a:t> alapján leírják a </a:t>
            </a:r>
            <a:r>
              <a:rPr lang="hu-HU" sz="3800" b="1" dirty="0"/>
              <a:t>releváns</a:t>
            </a:r>
            <a:r>
              <a:rPr lang="hu-HU" sz="3800" dirty="0"/>
              <a:t> kompetencia elemek körét   (nem teljes)</a:t>
            </a:r>
          </a:p>
          <a:p>
            <a:r>
              <a:rPr lang="hu-HU" sz="3800" dirty="0"/>
              <a:t>Szerkezetük: digitáliskompetencia </a:t>
            </a:r>
            <a:r>
              <a:rPr lang="hu-HU" sz="3800" b="1" dirty="0"/>
              <a:t>területek</a:t>
            </a:r>
            <a:r>
              <a:rPr lang="hu-HU" sz="3800" dirty="0"/>
              <a:t>, </a:t>
            </a:r>
            <a:r>
              <a:rPr lang="hu-HU" sz="3800" b="1" dirty="0"/>
              <a:t>szintek</a:t>
            </a:r>
            <a:r>
              <a:rPr lang="hu-HU" sz="3800" dirty="0"/>
              <a:t> </a:t>
            </a:r>
          </a:p>
          <a:p>
            <a:r>
              <a:rPr lang="hu-HU" sz="3800" dirty="0"/>
              <a:t>A struktúrába szervezés célja az </a:t>
            </a:r>
            <a:r>
              <a:rPr lang="hu-HU" sz="3800" b="1" dirty="0"/>
              <a:t>átláthatóság</a:t>
            </a:r>
          </a:p>
          <a:p>
            <a:r>
              <a:rPr lang="hu-HU" sz="3800" b="1" dirty="0"/>
              <a:t>Közös nyelv </a:t>
            </a:r>
            <a:r>
              <a:rPr lang="hu-HU" sz="3800" dirty="0"/>
              <a:t>kialakítása   (+ magyarítás)</a:t>
            </a:r>
          </a:p>
          <a:p>
            <a:r>
              <a:rPr lang="hu-HU" sz="3800" dirty="0"/>
              <a:t>Tanulás támogatása: </a:t>
            </a:r>
            <a:r>
              <a:rPr lang="hu-HU" sz="3800" b="1" dirty="0"/>
              <a:t>útvonal</a:t>
            </a:r>
          </a:p>
          <a:p>
            <a:r>
              <a:rPr lang="hu-HU" sz="3800" dirty="0"/>
              <a:t>Folyamatos frissítés tárgyai </a:t>
            </a:r>
          </a:p>
          <a:p>
            <a:r>
              <a:rPr lang="hu-HU" sz="3800" dirty="0"/>
              <a:t>Többnyire táblázat (mátrix) forma</a:t>
            </a:r>
          </a:p>
          <a:p>
            <a:endParaRPr lang="hu-HU" dirty="0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B9EE7731-601A-47B8-996F-74169CB42DC6}"/>
              </a:ext>
            </a:extLst>
          </p:cNvPr>
          <p:cNvSpPr/>
          <p:nvPr/>
        </p:nvSpPr>
        <p:spPr>
          <a:xfrm>
            <a:off x="2203141" y="2755941"/>
            <a:ext cx="2317072" cy="1324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2543A660-ED3F-4F0D-9B99-84FF0F502CB0}"/>
              </a:ext>
            </a:extLst>
          </p:cNvPr>
          <p:cNvSpPr/>
          <p:nvPr/>
        </p:nvSpPr>
        <p:spPr>
          <a:xfrm>
            <a:off x="5262610" y="2122168"/>
            <a:ext cx="2163932" cy="972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9B589DA6-B135-4DAC-91D8-BB10295BE190}"/>
              </a:ext>
            </a:extLst>
          </p:cNvPr>
          <p:cNvSpPr/>
          <p:nvPr/>
        </p:nvSpPr>
        <p:spPr>
          <a:xfrm>
            <a:off x="5668807" y="3693667"/>
            <a:ext cx="2163932" cy="852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E561756E-6FE4-4BC9-8560-869C01952A90}"/>
              </a:ext>
            </a:extLst>
          </p:cNvPr>
          <p:cNvSpPr/>
          <p:nvPr/>
        </p:nvSpPr>
        <p:spPr>
          <a:xfrm>
            <a:off x="4943013" y="4994333"/>
            <a:ext cx="2163932" cy="87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B34B2C74-6EBA-48CC-8291-60497191EE2F}"/>
              </a:ext>
            </a:extLst>
          </p:cNvPr>
          <p:cNvCxnSpPr>
            <a:cxnSpLocks/>
          </p:cNvCxnSpPr>
          <p:nvPr/>
        </p:nvCxnSpPr>
        <p:spPr>
          <a:xfrm flipV="1">
            <a:off x="4267157" y="2656297"/>
            <a:ext cx="985465" cy="25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5D3F078-A9EE-42DB-8AE4-E96A41F23B13}"/>
              </a:ext>
            </a:extLst>
          </p:cNvPr>
          <p:cNvCxnSpPr>
            <a:cxnSpLocks/>
          </p:cNvCxnSpPr>
          <p:nvPr/>
        </p:nvCxnSpPr>
        <p:spPr>
          <a:xfrm>
            <a:off x="4586796" y="3623734"/>
            <a:ext cx="1082011" cy="362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C8B50BED-4E6A-4DDA-AAAC-D5A8EA71CC27}"/>
              </a:ext>
            </a:extLst>
          </p:cNvPr>
          <p:cNvCxnSpPr>
            <a:cxnSpLocks/>
          </p:cNvCxnSpPr>
          <p:nvPr/>
        </p:nvCxnSpPr>
        <p:spPr>
          <a:xfrm>
            <a:off x="3994212" y="4119795"/>
            <a:ext cx="1111928" cy="101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E00C51D-E03C-4EF3-8708-C7C935DE95E8}"/>
              </a:ext>
            </a:extLst>
          </p:cNvPr>
          <p:cNvSpPr txBox="1"/>
          <p:nvPr/>
        </p:nvSpPr>
        <p:spPr>
          <a:xfrm>
            <a:off x="2489447" y="3149045"/>
            <a:ext cx="1744461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51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Referenciakeretek használata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EE5A574-C661-4B80-9E50-D72445ADEE9E}"/>
              </a:ext>
            </a:extLst>
          </p:cNvPr>
          <p:cNvSpPr txBox="1"/>
          <p:nvPr/>
        </p:nvSpPr>
        <p:spPr>
          <a:xfrm>
            <a:off x="5888529" y="2141643"/>
            <a:ext cx="1724488" cy="92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1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stratégiai, szabályozási intézményesült eszköz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AABC90E-0E3E-4FF1-8CB5-6BB545A40D50}"/>
              </a:ext>
            </a:extLst>
          </p:cNvPr>
          <p:cNvSpPr txBox="1"/>
          <p:nvPr/>
        </p:nvSpPr>
        <p:spPr>
          <a:xfrm>
            <a:off x="5888529" y="3969690"/>
            <a:ext cx="162461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51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Képzés</a:t>
            </a:r>
            <a:r>
              <a:rPr lang="hu-HU" sz="135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11A80C84-2643-4F5B-95E0-F82DC8BC3E37}"/>
              </a:ext>
            </a:extLst>
          </p:cNvPr>
          <p:cNvSpPr txBox="1"/>
          <p:nvPr/>
        </p:nvSpPr>
        <p:spPr>
          <a:xfrm>
            <a:off x="5139433" y="5191773"/>
            <a:ext cx="1846904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51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Értékelés, tanúsítás, igazolás</a:t>
            </a:r>
          </a:p>
        </p:txBody>
      </p:sp>
    </p:spTree>
    <p:extLst>
      <p:ext uri="{BB962C8B-B14F-4D97-AF65-F5344CB8AC3E}">
        <p14:creationId xmlns:p14="http://schemas.microsoft.com/office/powerpoint/2010/main" val="285036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B90BD15-901D-4345-B185-F69EFFAA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C37F8-3DE9-B046-AC4E-1CF00AF82378}" type="datetime1">
              <a:rPr kumimoji="0" lang="hu-HU" sz="1600" b="1" i="0" u="none" strike="noStrike" kern="1200" cap="none" spc="0" normalizeH="0" baseline="0" noProof="0" smtClean="0">
                <a:ln>
                  <a:noFill/>
                </a:ln>
                <a:solidFill>
                  <a:srgbClr val="06AB71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2021. 06. 07.</a:t>
            </a:fld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06AB7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416CD85-8C5A-4161-BF19-B0738A52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all" spc="0" normalizeH="0" baseline="0" noProof="0">
                <a:ln>
                  <a:noFill/>
                </a:ln>
                <a:solidFill>
                  <a:srgbClr val="06AB71"/>
                </a:solidFill>
                <a:effectLst/>
                <a:uLnTx/>
                <a:uFillTx/>
                <a:ea typeface="+mn-ea"/>
                <a:cs typeface="+mn-cs"/>
              </a:rPr>
              <a:t>Prezentáció címe</a:t>
            </a:r>
            <a:endParaRPr kumimoji="0" lang="hu-HU" sz="1600" b="0" i="0" u="none" strike="noStrike" kern="1200" cap="all" spc="0" normalizeH="0" baseline="0" noProof="0" dirty="0">
              <a:ln>
                <a:noFill/>
              </a:ln>
              <a:solidFill>
                <a:srgbClr val="06AB7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CF5EA0F7-E834-4E0B-9972-57F56D2C78B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4886" y="593889"/>
            <a:ext cx="4205230" cy="5455219"/>
          </a:xfrm>
          <a:prstGeom prst="rect">
            <a:avLst/>
          </a:prstGeom>
        </p:spPr>
      </p:pic>
      <p:pic>
        <p:nvPicPr>
          <p:cNvPr id="8" name="Tartalom helye 7" descr="A képen térkép látható&#10;&#10;Automatikusan generált leírás">
            <a:extLst>
              <a:ext uri="{FF2B5EF4-FFF2-40B4-BE49-F238E27FC236}">
                <a16:creationId xmlns:a16="http://schemas.microsoft.com/office/drawing/2014/main" id="{64A5AF2A-C93C-47F1-A3DE-A2848E581A7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85238" y="1263192"/>
            <a:ext cx="6956388" cy="459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0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F2F62F-C099-4A08-9C33-A2392EAB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DigComp univerzum 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D6923D9-C4B2-462E-ADA2-4455506D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89D34F-4AA0-48B3-BCA0-E28361DC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Digitáliskompetencia fejlesztés nemzetközi és hazai perspektívái</a:t>
            </a:r>
          </a:p>
        </p:txBody>
      </p:sp>
      <p:pic>
        <p:nvPicPr>
          <p:cNvPr id="6" name="Kép 5" descr="A képen kirakós játék látható&#10;&#10;Automatikusan generált leírás">
            <a:extLst>
              <a:ext uri="{FF2B5EF4-FFF2-40B4-BE49-F238E27FC236}">
                <a16:creationId xmlns:a16="http://schemas.microsoft.com/office/drawing/2014/main" id="{54CDBB86-F84C-4680-801F-BE57B08AD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221705"/>
            <a:ext cx="4285472" cy="308610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314A205-6128-464F-BA25-96159640A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20" y="1810751"/>
            <a:ext cx="5823873" cy="39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5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6C9EDB-80DB-4271-893F-95CCB59F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Angol digitális készségkeret 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2EC0DF-067A-4C19-86AD-27A41768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7E4C38-969C-4746-B8B3-6CE7CC2F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Digitáliskompetencia fejlesztés nemzetközi és hazai perspektívái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345AA0D5-ABCA-44FA-A34E-18B835F9BD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4" y="1921157"/>
            <a:ext cx="5893217" cy="4022443"/>
          </a:xfrm>
        </p:spPr>
      </p:pic>
      <p:pic>
        <p:nvPicPr>
          <p:cNvPr id="7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3BC334F6-76EB-465E-A907-3E8A46C1F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29" y="1690688"/>
            <a:ext cx="5665571" cy="40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040D30-21E2-4F3E-9EA9-C270EA1C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b="1" dirty="0"/>
              <a:t>Québeci keret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863282-E0F0-4EB9-9480-99ABB866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ED49A8-5E04-4610-A11B-A05498DD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Digitáliskompetencia fejlesztés nemzetközi és hazai perspektívái</a:t>
            </a:r>
          </a:p>
        </p:txBody>
      </p:sp>
      <p:pic>
        <p:nvPicPr>
          <p:cNvPr id="6" name="Tartalom helye 5" descr="A képen szöveg, óra, vektorgrafika látható&#10;&#10;Automatikusan generált leírás">
            <a:extLst>
              <a:ext uri="{FF2B5EF4-FFF2-40B4-BE49-F238E27FC236}">
                <a16:creationId xmlns:a16="http://schemas.microsoft.com/office/drawing/2014/main" id="{673CA338-80D2-456F-BD27-437F6DBEC2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3107"/>
            <a:ext cx="4837490" cy="5220493"/>
          </a:xfrm>
        </p:spPr>
      </p:pic>
      <p:pic>
        <p:nvPicPr>
          <p:cNvPr id="7" name="Tartalom helye 8">
            <a:extLst>
              <a:ext uri="{FF2B5EF4-FFF2-40B4-BE49-F238E27FC236}">
                <a16:creationId xmlns:a16="http://schemas.microsoft.com/office/drawing/2014/main" id="{1A989C33-566C-4D63-91F7-9A840A3E029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12" y="1748589"/>
            <a:ext cx="4689082" cy="4386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1EF5EA-4514-4298-80AB-91561930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</p:spPr>
        <p:txBody>
          <a:bodyPr anchor="b">
            <a:normAutofit/>
          </a:bodyPr>
          <a:lstStyle/>
          <a:p>
            <a:r>
              <a:rPr lang="hu-HU" dirty="0"/>
              <a:t>Osztrák </a:t>
            </a:r>
            <a:r>
              <a:rPr lang="hu-HU" dirty="0" err="1"/>
              <a:t>digi.komp</a:t>
            </a:r>
            <a:r>
              <a:rPr lang="hu-HU" dirty="0"/>
              <a:t> </a:t>
            </a:r>
          </a:p>
        </p:txBody>
      </p:sp>
      <p:pic>
        <p:nvPicPr>
          <p:cNvPr id="6" name="Tartalom helye 6">
            <a:extLst>
              <a:ext uri="{FF2B5EF4-FFF2-40B4-BE49-F238E27FC236}">
                <a16:creationId xmlns:a16="http://schemas.microsoft.com/office/drawing/2014/main" id="{16234B33-C74F-46F5-B93D-147E750039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701" y="1825625"/>
            <a:ext cx="6400597" cy="40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51FC78AF-F4FF-4617-924C-5055E2FD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</p:spPr>
        <p:txBody>
          <a:bodyPr>
            <a:normAutofit/>
          </a:bodyPr>
          <a:lstStyle/>
          <a:p>
            <a:r>
              <a:rPr lang="hu-HU" dirty="0"/>
              <a:t>2021.04.09.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A215F6-44A5-416C-BFEE-65D395C9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Digitáliskompetencia fejlesztés nemzetközi és hazai perspektívái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31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rtalom helye 6">
            <a:extLst>
              <a:ext uri="{FF2B5EF4-FFF2-40B4-BE49-F238E27FC236}">
                <a16:creationId xmlns:a16="http://schemas.microsoft.com/office/drawing/2014/main" id="{F022DE72-2F39-4D1C-8619-031732FAF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844281"/>
              </p:ext>
            </p:extLst>
          </p:nvPr>
        </p:nvGraphicFramePr>
        <p:xfrm>
          <a:off x="225075" y="1142275"/>
          <a:ext cx="11174389" cy="45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281BF1F8-7FBC-4AA8-8EE8-F332DBFF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Digitáliskompetencia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399D0F-2391-42F9-B1EA-289929DE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902507-D618-49A2-B74E-D8F22EE3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Digitáliskompetencia fejlesztés nemzetközi és hazai perspektívái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BD69B47-02B4-44BA-BCF0-FC9451CD5540}"/>
              </a:ext>
            </a:extLst>
          </p:cNvPr>
          <p:cNvSpPr txBox="1"/>
          <p:nvPr/>
        </p:nvSpPr>
        <p:spPr>
          <a:xfrm>
            <a:off x="659119" y="1731962"/>
            <a:ext cx="2981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Állampolgári alapkészlet </a:t>
            </a:r>
          </a:p>
          <a:p>
            <a:r>
              <a:rPr lang="hu-HU" dirty="0"/>
              <a:t>- digitális eszközhasználati készség + bármilyen IKT használatot igénylő munkához szükséges kompetencia elemek</a:t>
            </a:r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94FCFF-1C42-4E4E-9A6B-0F971053C0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8" y="3642265"/>
            <a:ext cx="2623955" cy="175137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80CED14-ECF5-4AF2-BA46-B09C48DDDE39}"/>
              </a:ext>
            </a:extLst>
          </p:cNvPr>
          <p:cNvSpPr txBox="1"/>
          <p:nvPr/>
        </p:nvSpPr>
        <p:spPr>
          <a:xfrm>
            <a:off x="4554949" y="5206262"/>
            <a:ext cx="4025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Adott szakmai munkakör betöltéséhez szükséges digitális kompetencia összetevők, készségek </a:t>
            </a:r>
          </a:p>
          <a:p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EBABDC4-ED66-4670-905A-E3D4CC1D27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75" y="743174"/>
            <a:ext cx="2743202" cy="175110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D8C16801-20C2-4384-B814-21B26F2976F4}"/>
              </a:ext>
            </a:extLst>
          </p:cNvPr>
          <p:cNvSpPr txBox="1"/>
          <p:nvPr/>
        </p:nvSpPr>
        <p:spPr>
          <a:xfrm>
            <a:off x="8142744" y="2494277"/>
            <a:ext cx="325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Egy adott szektorban/ágazatban szükséges digitális kompetencia elemek + IKT készségek </a:t>
            </a:r>
          </a:p>
          <a:p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4AF107F-EB6E-40A9-86FA-85CC8E5F65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077" y="4046801"/>
            <a:ext cx="2771870" cy="18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4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FA5DF6-6CDD-4CDA-9374-22B5D710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err="1">
                <a:solidFill>
                  <a:schemeClr val="tx1"/>
                </a:solidFill>
              </a:rPr>
              <a:t>DigKomp</a:t>
            </a:r>
            <a:r>
              <a:rPr lang="hu-HU" sz="3600" b="1" dirty="0">
                <a:solidFill>
                  <a:schemeClr val="tx1"/>
                </a:solidFill>
              </a:rPr>
              <a:t> - Digitális Kompetencia Keretrendszer</a:t>
            </a:r>
            <a:endParaRPr lang="hu-HU" sz="36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2297BA7-8F6E-4E47-B158-9B8753F4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715949-67FF-4758-9ACE-1ABF7C90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Digitáliskompetencia fejlesztés nemzetközi és hazai perspektívái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8B6D892D-DF10-4885-8DE4-56C2ABA404BB}"/>
              </a:ext>
            </a:extLst>
          </p:cNvPr>
          <p:cNvSpPr/>
          <p:nvPr/>
        </p:nvSpPr>
        <p:spPr>
          <a:xfrm>
            <a:off x="587052" y="1690688"/>
            <a:ext cx="10574492" cy="13217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1341/2019 (VI.11.) Korm.hat.: </a:t>
            </a:r>
            <a:r>
              <a:rPr lang="hu-HU" sz="2000" dirty="0">
                <a:solidFill>
                  <a:schemeClr val="tx1"/>
                </a:solidFill>
              </a:rPr>
              <a:t>szerint a </a:t>
            </a:r>
            <a:r>
              <a:rPr lang="hu-HU" sz="2000" b="1" dirty="0">
                <a:solidFill>
                  <a:schemeClr val="tx1"/>
                </a:solidFill>
              </a:rPr>
              <a:t>Kormány célja</a:t>
            </a:r>
            <a:r>
              <a:rPr lang="hu-HU" sz="2000" dirty="0">
                <a:solidFill>
                  <a:schemeClr val="tx1"/>
                </a:solidFill>
              </a:rPr>
              <a:t>:" hogy a digitális felkészültség és kompetenciák hiánya miatt Magyarországon senki ne szoruljon ki a digitális világból és a digitális gazdaságból, továbbá folyamatosan bővüljön a digitálisan felkészült munkavállalók köre"</a:t>
            </a:r>
          </a:p>
        </p:txBody>
      </p:sp>
      <p:sp>
        <p:nvSpPr>
          <p:cNvPr id="7" name="Tartalom helye 1">
            <a:extLst>
              <a:ext uri="{FF2B5EF4-FFF2-40B4-BE49-F238E27FC236}">
                <a16:creationId xmlns:a16="http://schemas.microsoft.com/office/drawing/2014/main" id="{B37DDF5E-FAB7-4852-BD82-8636B655539A}"/>
              </a:ext>
            </a:extLst>
          </p:cNvPr>
          <p:cNvSpPr txBox="1">
            <a:spLocks/>
          </p:cNvSpPr>
          <p:nvPr/>
        </p:nvSpPr>
        <p:spPr>
          <a:xfrm>
            <a:off x="368508" y="3008437"/>
            <a:ext cx="3874629" cy="3231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hu-HU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b="1" dirty="0"/>
              <a:t>Profil alapú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b="1" dirty="0"/>
              <a:t>digitális-kompetencia keretrendszer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b="1" dirty="0"/>
              <a:t>létrehozása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hu-HU" b="1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hu-HU" b="1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sz="2000" b="1" dirty="0"/>
              <a:t>1341/2019. Korm.hat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sz="2000" b="1" dirty="0"/>
              <a:t>GINOP 6.1.2.- Digitális szakadék csökkentése projekt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67B465D-EECE-4CF5-A7BB-7EB8B041E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26" y="3115438"/>
            <a:ext cx="3493543" cy="3021914"/>
          </a:xfrm>
          <a:prstGeom prst="rect">
            <a:avLst/>
          </a:prstGeom>
        </p:spPr>
      </p:pic>
      <p:sp>
        <p:nvSpPr>
          <p:cNvPr id="9" name="Tartalom helye 1">
            <a:extLst>
              <a:ext uri="{FF2B5EF4-FFF2-40B4-BE49-F238E27FC236}">
                <a16:creationId xmlns:a16="http://schemas.microsoft.com/office/drawing/2014/main" id="{6282A7E0-3AD3-4A2C-9190-BD9B649A225A}"/>
              </a:ext>
            </a:extLst>
          </p:cNvPr>
          <p:cNvSpPr txBox="1">
            <a:spLocks/>
          </p:cNvSpPr>
          <p:nvPr/>
        </p:nvSpPr>
        <p:spPr>
          <a:xfrm>
            <a:off x="7819459" y="3131481"/>
            <a:ext cx="4004033" cy="3231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sz="2100" dirty="0"/>
              <a:t>Mit tesz lehetővé a </a:t>
            </a:r>
            <a:r>
              <a:rPr lang="hu-HU" sz="2100" dirty="0" err="1"/>
              <a:t>DigKomp</a:t>
            </a:r>
            <a:r>
              <a:rPr lang="hu-HU" sz="2100" dirty="0"/>
              <a:t> rendszer?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100" dirty="0"/>
              <a:t>A digitális kompetencia</a:t>
            </a:r>
          </a:p>
          <a:p>
            <a:pPr>
              <a:spcAft>
                <a:spcPts val="600"/>
              </a:spcAft>
            </a:pPr>
            <a:r>
              <a:rPr lang="hu-HU" sz="2100" dirty="0"/>
              <a:t>fejlesztését: önfejlesztés, gyakorlás - kapcsolat a Tanulástámogató Platformmal </a:t>
            </a:r>
          </a:p>
          <a:p>
            <a:pPr>
              <a:spcAft>
                <a:spcPts val="600"/>
              </a:spcAft>
            </a:pPr>
            <a:r>
              <a:rPr lang="hu-HU" sz="2100" dirty="0"/>
              <a:t>profil mérését és értékelését</a:t>
            </a:r>
          </a:p>
          <a:p>
            <a:pPr>
              <a:spcAft>
                <a:spcPts val="600"/>
              </a:spcAft>
            </a:pPr>
            <a:r>
              <a:rPr lang="hu-HU" sz="2100" dirty="0"/>
              <a:t>profilok kialakítását</a:t>
            </a:r>
          </a:p>
          <a:p>
            <a:pPr>
              <a:spcAft>
                <a:spcPts val="600"/>
              </a:spcAft>
            </a:pPr>
            <a:r>
              <a:rPr lang="hu-HU" sz="2100" dirty="0"/>
              <a:t>tanúsítvánnyal történő elismerését</a:t>
            </a:r>
          </a:p>
          <a:p>
            <a:pPr>
              <a:spcAft>
                <a:spcPts val="600"/>
              </a:spcAft>
            </a:pPr>
            <a:r>
              <a:rPr lang="hu-HU" sz="2100" dirty="0"/>
              <a:t>fejlesztésére irányuló képzések összegyűjtését és ajánlását</a:t>
            </a:r>
          </a:p>
          <a:p>
            <a:pPr>
              <a:spcAft>
                <a:spcPts val="600"/>
              </a:spcAft>
            </a:pPr>
            <a:endParaRPr lang="hu-HU" sz="2000" dirty="0"/>
          </a:p>
          <a:p>
            <a:pPr>
              <a:spcAft>
                <a:spcPts val="600"/>
              </a:spcAft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04830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Digitáliskompetencia fejlesztés nemzetközi és hazai perspektívái"/>
</p:tagLst>
</file>

<file path=ppt/theme/theme1.xml><?xml version="1.0" encoding="utf-8"?>
<a:theme xmlns:a="http://schemas.openxmlformats.org/drawingml/2006/main" name="djp_theme">
  <a:themeElements>
    <a:clrScheme name="DJP">
      <a:dk1>
        <a:srgbClr val="38464C"/>
      </a:dk1>
      <a:lt1>
        <a:srgbClr val="FFFFFF"/>
      </a:lt1>
      <a:dk2>
        <a:srgbClr val="000000"/>
      </a:dk2>
      <a:lt2>
        <a:srgbClr val="E7E5E5"/>
      </a:lt2>
      <a:accent1>
        <a:srgbClr val="ED1B34"/>
      </a:accent1>
      <a:accent2>
        <a:srgbClr val="06AB71"/>
      </a:accent2>
      <a:accent3>
        <a:srgbClr val="005392"/>
      </a:accent3>
      <a:accent4>
        <a:srgbClr val="FF9300"/>
      </a:accent4>
      <a:accent5>
        <a:srgbClr val="942092"/>
      </a:accent5>
      <a:accent6>
        <a:srgbClr val="FFD200"/>
      </a:accent6>
      <a:hlink>
        <a:srgbClr val="06AB71"/>
      </a:hlink>
      <a:folHlink>
        <a:srgbClr val="06AB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2" id="{DF0B0CFD-7071-40A9-9CE9-4501D214770C}" vid="{414468A8-7ECE-4FA1-BC61-F41C9E212D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djp_ppt_sablon (3)</Template>
  <TotalTime>1370</TotalTime>
  <Words>522</Words>
  <Application>Microsoft Office PowerPoint</Application>
  <PresentationFormat>Szélesvásznú</PresentationFormat>
  <Paragraphs>94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Roboto</vt:lpstr>
      <vt:lpstr>Roboto Light</vt:lpstr>
      <vt:lpstr>Roboto Regular</vt:lpstr>
      <vt:lpstr>Wingdings</vt:lpstr>
      <vt:lpstr>djp_theme</vt:lpstr>
      <vt:lpstr>Digitális kompetencia-fejlesztés nemzetközi és hazai perspektívái</vt:lpstr>
      <vt:lpstr>Keretrendszerek használata</vt:lpstr>
      <vt:lpstr>PowerPoint-bemutató</vt:lpstr>
      <vt:lpstr>DigComp univerzum </vt:lpstr>
      <vt:lpstr>Angol digitális készségkeret </vt:lpstr>
      <vt:lpstr>Québeci keret</vt:lpstr>
      <vt:lpstr>Osztrák digi.komp </vt:lpstr>
      <vt:lpstr>Digitáliskompetencia</vt:lpstr>
      <vt:lpstr>DigKomp - Digitális Kompetencia Keretrendszer</vt:lpstr>
      <vt:lpstr>ÁDKK </vt:lpstr>
      <vt:lpstr>Állampolgári digitáliskompetencia kerete – DIGKOMP ÁDKK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Digitáliskompetencia fejlesztés nemzetközi és hazai perspektívái</dc:title>
  <dc:creator>Kovács Katalin</dc:creator>
  <cp:lastModifiedBy>Nagy Zsuzsanna</cp:lastModifiedBy>
  <cp:revision>14</cp:revision>
  <cp:lastPrinted>2021-04-08T13:25:19Z</cp:lastPrinted>
  <dcterms:created xsi:type="dcterms:W3CDTF">2021-03-22T10:39:43Z</dcterms:created>
  <dcterms:modified xsi:type="dcterms:W3CDTF">2021-06-07T12:19:06Z</dcterms:modified>
</cp:coreProperties>
</file>