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6E973F-A118-46CF-9007-0AF8B5F05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3C35AFE-B367-4EB2-A7D0-EA58B73B5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A9B5D1-85B1-43BE-987E-4FD703D0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EF053B5-4C5C-4755-B65B-9065502E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6AD5F6C-44BB-419A-9CDE-267D1FE3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32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DED99C-5E3B-4EAB-9860-8596CAB0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138FF96-C81F-457B-AA26-DE110EEB0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AEBF21D-35E2-4412-B523-8EDD4E40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EFECF6-AB4A-45D4-BE20-265B5C01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400924-FB61-498E-B897-AC660E28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92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222E6B8-F7DC-4B19-B2D7-82DCA5A52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84679F4-4F10-47A7-8253-FFDF9D156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B1DE48-0701-42D0-8055-0B13B1D72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37E0B-1794-4009-A31D-4834D5B6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A632E9B-2136-4E15-9478-2AC94BFB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0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17DF8C-6196-493C-AA66-62A12EFAC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6417CA-E08B-462B-B4A7-5DA709699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B15647-1551-4013-8A8E-2BFEE5CE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06CEC4-6ABC-4852-8C74-CFB77BBDC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CBFFF9D-CEE4-4ADE-8C9E-64F5E8EA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13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8EFC91-C7B7-4781-B260-5AAF0B63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692AF21-B043-4073-84E6-29A348BF1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A2C78AD-493F-4FEF-A8E7-6DEC7031D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A245ED-4341-4991-B493-F5B84204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9D2D668-07DE-4962-8151-3F7FC2AF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110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195231-E2E4-450F-8342-EDCCC26B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0DC74E-04E0-4263-8C49-9294103DF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07CB68-26F1-4E97-9235-C725B7EBC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EA05A7D-60E2-482C-B1B1-CE9E0E26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B799A5F-041E-4E35-B0C1-1A7DF96D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C6D0E11-107A-4B5C-8BB5-EE435E02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0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A208A7-7743-4174-9FC9-480DE346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9A02172-C2A3-4F72-9E45-FC36C020B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E5CD2A7-3A7D-403C-BE0D-80303C90E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5F6595F-E136-427C-98B8-22F4B3469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495BCFB-83A6-4739-B7CD-F452F881F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9606B7D-EE82-4499-A40A-C7151BCE7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1FD3B40-27F9-4AC8-9851-9FB69A4B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C2A0BC8-3E30-4303-90FD-FBB9E407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07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772F75-D63A-49CB-B4B6-E9C1F7D9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CD1C1ED-FEC1-44CB-9A07-86A00C9C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8F2BFFE-EC41-4BEB-896F-BE9A2537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A6F9D69-2F52-4B92-8DC7-3A0A41E0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FF295D8-D692-4344-AAF6-908AEAA4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98ADB66-827C-41D8-9DDA-83756107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D490DF7-B463-4769-BA0A-4CD7531E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600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CC1103-4434-4991-BB3B-62C38760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130C82-301E-4124-BF2A-0C8BBF9A4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3ADAE88-35AC-4587-81F5-74CB61468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255615D-7870-4FB6-B2AE-E4EC7B2F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7A02F7-BE98-42C7-BD63-3D4187B1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2EA986A-DC7E-4BF2-A4ED-E91AA45C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640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6F9345-FAB7-4CEA-9B64-613C169E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C84ADA3-224A-451D-8A9D-ECBE93307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41D3341-0DB1-44B0-9E81-2B276B224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23B0A34-406E-43FD-A233-2D6DD9FE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DBE89DB-618B-4700-A7BC-7D38D38D1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3B8C741-07CC-4B32-91FD-A4986244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75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88430FC-6D7D-42F4-A00B-7E7BB6E42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B0701A-F4E9-4861-BE10-30F6AE730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F2DCB3-70D5-4467-BAC5-1ACAFA683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B718-3984-482E-BAA4-DD7838F6AF40}" type="datetimeFigureOut">
              <a:rPr lang="hu-HU" smtClean="0"/>
              <a:t>2021. 03. 29.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29F68CB-9535-44CF-96C0-A7AA7A568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935A1FE-FD6A-49E6-A80D-CBAEA968A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15A4-D700-4070-85E6-071F45085F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8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CDD9C7E-9440-48AC-8C73-A150D40C8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389" y="211959"/>
            <a:ext cx="3832225" cy="222334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sz="3600" b="1" i="0" u="none" strike="noStrike" baseline="0" dirty="0"/>
              <a:t>Az </a:t>
            </a:r>
            <a:r>
              <a:rPr lang="hu-HU" sz="3600" b="1" i="0" u="none" strike="noStrike" baseline="0" dirty="0" err="1"/>
              <a:t>infodémiától</a:t>
            </a:r>
            <a:r>
              <a:rPr lang="hu-HU" sz="3600" b="1" i="0" u="none" strike="noStrike" baseline="0" dirty="0"/>
              <a:t> a tudáskormányzásig: egy világjárvány tanulságaihoz</a:t>
            </a:r>
            <a:endParaRPr lang="hu-HU" sz="3600" b="1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43A4ED2-A458-4228-A907-84C41555A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9026" y="5567091"/>
            <a:ext cx="4161623" cy="107895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sz="2800" b="1" dirty="0"/>
              <a:t>Szakkönyvtári seregszemle </a:t>
            </a:r>
          </a:p>
          <a:p>
            <a:r>
              <a:rPr lang="hu-HU" sz="2800" dirty="0"/>
              <a:t>2021 március 31. </a:t>
            </a: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Kép 4" descr="A képen szöveg látható&#10;&#10;Automatikusan generált leírás">
            <a:extLst>
              <a:ext uri="{FF2B5EF4-FFF2-40B4-BE49-F238E27FC236}">
                <a16:creationId xmlns:a16="http://schemas.microsoft.com/office/drawing/2014/main" id="{B3C7F2DB-8949-4ACC-8E87-6F9863F408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0" r="1" b="11804"/>
          <a:stretch/>
        </p:blipFill>
        <p:spPr>
          <a:xfrm>
            <a:off x="356128" y="465243"/>
            <a:ext cx="7764462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D444F0F0-D813-4759-8883-DBF09A594D5D}"/>
              </a:ext>
            </a:extLst>
          </p:cNvPr>
          <p:cNvSpPr txBox="1"/>
          <p:nvPr/>
        </p:nvSpPr>
        <p:spPr>
          <a:xfrm>
            <a:off x="9373126" y="2675110"/>
            <a:ext cx="240790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sz="2400" i="1" dirty="0"/>
              <a:t>Z. Karvalics László</a:t>
            </a:r>
          </a:p>
        </p:txBody>
      </p:sp>
    </p:spTree>
    <p:extLst>
      <p:ext uri="{BB962C8B-B14F-4D97-AF65-F5344CB8AC3E}">
        <p14:creationId xmlns:p14="http://schemas.microsoft.com/office/powerpoint/2010/main" val="307517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B1CD78-656E-47B0-AA47-F1586700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1" y="94091"/>
            <a:ext cx="7802217" cy="73480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hu-HU" b="1" dirty="0" err="1"/>
              <a:t>Infodémia</a:t>
            </a:r>
            <a:r>
              <a:rPr lang="hu-HU" b="1" dirty="0"/>
              <a:t>-értelmezések 1.: </a:t>
            </a:r>
            <a:r>
              <a:rPr lang="hu-HU" sz="4400" i="1" dirty="0"/>
              <a:t>WHO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6DA7F6-0A93-45BB-AAD2-E0EF76DD9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39" y="1025123"/>
            <a:ext cx="11164957" cy="14504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i="1" dirty="0">
                <a:effectLst/>
                <a:ea typeface="Calibri" panose="020F0502020204030204" pitchFamily="34" charset="0"/>
              </a:rPr>
              <a:t>„A túlzott mennyiségű, hol helyes, hol pontatlan információ, amely megnehezíti a szavahihető ismeretforrások és a megbízható útmutatások fellelését, amikor szükség van rá … a biológiai fenyegetést súlyosbító információs mérgezés a terjedő tévhitekkel és semmire nem jó gyógyszerekkel”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F10CA96-13A2-4E4B-A396-A47F6C2F43FC}"/>
              </a:ext>
            </a:extLst>
          </p:cNvPr>
          <p:cNvSpPr txBox="1"/>
          <p:nvPr/>
        </p:nvSpPr>
        <p:spPr>
          <a:xfrm>
            <a:off x="5446643" y="2152382"/>
            <a:ext cx="390939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3600" b="1" dirty="0">
                <a:latin typeface="+mj-lt"/>
              </a:rPr>
              <a:t>Mi a gond vele</a:t>
            </a:r>
            <a:r>
              <a:rPr lang="hu-HU" sz="3600" dirty="0">
                <a:latin typeface="+mj-lt"/>
              </a:rPr>
              <a:t>?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CD6BE35-E0E6-49E7-99A8-7A96B6AD61FA}"/>
              </a:ext>
            </a:extLst>
          </p:cNvPr>
          <p:cNvSpPr txBox="1"/>
          <p:nvPr/>
        </p:nvSpPr>
        <p:spPr>
          <a:xfrm>
            <a:off x="265044" y="2902226"/>
            <a:ext cx="11661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Egyetlen információs modalitásra hangolt: </a:t>
            </a:r>
            <a:r>
              <a:rPr lang="hu-HU" sz="2400" i="1" dirty="0"/>
              <a:t>keresés/tájékozódás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Egyetlen </a:t>
            </a:r>
            <a:r>
              <a:rPr lang="hu-HU" sz="2400" dirty="0" err="1"/>
              <a:t>aktor</a:t>
            </a:r>
            <a:r>
              <a:rPr lang="hu-HU" sz="2400" dirty="0"/>
              <a:t> egyetlen </a:t>
            </a:r>
            <a:r>
              <a:rPr lang="hu-HU" sz="2400" dirty="0" err="1"/>
              <a:t>fenotípusának</a:t>
            </a:r>
            <a:r>
              <a:rPr lang="hu-HU" sz="2400" dirty="0"/>
              <a:t> a szempontját nagyítja fel: az információsan majdnem írástudatlan, rosszul </a:t>
            </a:r>
            <a:r>
              <a:rPr lang="hu-HU" sz="2400" i="1" dirty="0"/>
              <a:t>hírfogyasztó állampolgárét </a:t>
            </a:r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Két veszélyforrást azonosít: a keresett információ fellelésének </a:t>
            </a:r>
            <a:r>
              <a:rPr lang="hu-HU" sz="2400" i="1" dirty="0"/>
              <a:t>megnehezedését</a:t>
            </a:r>
            <a:r>
              <a:rPr lang="hu-HU" sz="2400" dirty="0"/>
              <a:t> és a téves információ </a:t>
            </a:r>
            <a:r>
              <a:rPr lang="hu-HU" sz="2400" i="1" dirty="0"/>
              <a:t>terjedését </a:t>
            </a:r>
            <a:r>
              <a:rPr lang="hu-HU" sz="2400" dirty="0"/>
              <a:t>(a tartalomtípustól teljesen függetlenül)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Hol áll meg a mérgezés és mi a hatása? Mi van a mérgezés után, mi következik belőle?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Mi a viszonya és aránya a „fertőzött” információnak az „egészséges” információhoz?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Az információs ökoszisztéma sok dimenzióban tagolt, az „ismeretforrások és útmutatások” univerzuma nagyságrendekkel nagyobb, mint a tévhiteké és hamis gyógymódoké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 túlzott mennyiségű információ (TMI) eleve </a:t>
            </a:r>
            <a:r>
              <a:rPr lang="hu-HU" sz="2400" i="1" dirty="0"/>
              <a:t>mítosz</a:t>
            </a:r>
          </a:p>
        </p:txBody>
      </p:sp>
      <p:pic>
        <p:nvPicPr>
          <p:cNvPr id="6" name="Picture 2" descr="The era of post-truth, post-veracity and charlatanism">
            <a:extLst>
              <a:ext uri="{FF2B5EF4-FFF2-40B4-BE49-F238E27FC236}">
                <a16:creationId xmlns:a16="http://schemas.microsoft.com/office/drawing/2014/main" id="{7B9F6565-3B35-4BA5-8192-36D21A098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957" y="80301"/>
            <a:ext cx="1695450" cy="83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1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040B30-8BCB-47E4-B1EE-DCD7BFC42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11887" cy="103960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hu-HU" b="1" dirty="0" err="1"/>
              <a:t>Infodémia</a:t>
            </a:r>
            <a:r>
              <a:rPr lang="hu-HU" b="1" dirty="0"/>
              <a:t>-értelmezések 2.: </a:t>
            </a:r>
            <a:r>
              <a:rPr lang="hu-HU" i="1" dirty="0"/>
              <a:t>ZKL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DC1A3C-7F21-4A19-96BC-453A8F909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76" y="1608725"/>
            <a:ext cx="8663609" cy="1182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i="1" u="none" strike="noStrike" baseline="0" dirty="0">
                <a:solidFill>
                  <a:srgbClr val="000000"/>
                </a:solidFill>
              </a:rPr>
              <a:t>„a járvánnyal szembeni védekezéshez szükséges cselekvőképességet meggyengítő hatások olyan együttese, amely az információs ökoszisztéma sajátosságaira és működésére vezethető vissza”</a:t>
            </a:r>
          </a:p>
          <a:p>
            <a:pPr marL="0" indent="0">
              <a:buNone/>
            </a:pPr>
            <a:endParaRPr lang="hu-HU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5A55280-9763-4635-B350-EAC0CB67E61E}"/>
              </a:ext>
            </a:extLst>
          </p:cNvPr>
          <p:cNvSpPr txBox="1"/>
          <p:nvPr/>
        </p:nvSpPr>
        <p:spPr>
          <a:xfrm>
            <a:off x="735496" y="2822713"/>
            <a:ext cx="10515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/>
              <a:t>Individuális információs ciklus </a:t>
            </a:r>
            <a:r>
              <a:rPr lang="hu-HU" dirty="0"/>
              <a:t>(reprezentáció- információképzés jelentésadással – feldolgozás – döntés – cselekvésutasítás – cselekvés - az eredmény visszacsatolása, reprezentáció 2)</a:t>
            </a:r>
          </a:p>
          <a:p>
            <a:r>
              <a:rPr lang="hu-HU" b="1" i="1" dirty="0"/>
              <a:t>Közösségi ciklus </a:t>
            </a:r>
            <a:r>
              <a:rPr lang="hu-HU" dirty="0"/>
              <a:t>– közvetített ismeretek létrehozása és fogyasztása, amelyet információs szerszámok, gépek és üzemek támogatnak,  jelentéscsere, kulturálisan megkonstruált jelentések, a személyes tapasztalat „betáplálása”, információs munkamegosztás </a:t>
            </a:r>
          </a:p>
          <a:p>
            <a:r>
              <a:rPr lang="hu-HU" dirty="0"/>
              <a:t>Túléléshelyzetben regeneráció </a:t>
            </a:r>
            <a:r>
              <a:rPr lang="hu-HU" dirty="0" err="1"/>
              <a:t>vs</a:t>
            </a:r>
            <a:r>
              <a:rPr lang="hu-HU" dirty="0"/>
              <a:t>. elkerülő viselkedés felértékelődik: </a:t>
            </a:r>
            <a:r>
              <a:rPr lang="hu-HU" b="1" i="1" dirty="0"/>
              <a:t>a </a:t>
            </a:r>
            <a:r>
              <a:rPr lang="hu-HU" b="1" i="1" dirty="0" err="1"/>
              <a:t>predikció</a:t>
            </a:r>
            <a:r>
              <a:rPr lang="hu-HU" b="1" i="1" dirty="0"/>
              <a:t> </a:t>
            </a:r>
            <a:r>
              <a:rPr lang="hu-HU" dirty="0"/>
              <a:t>és </a:t>
            </a:r>
            <a:r>
              <a:rPr lang="hu-HU" b="1" i="1" dirty="0"/>
              <a:t>a döntés, </a:t>
            </a:r>
            <a:r>
              <a:rPr lang="hu-HU" dirty="0"/>
              <a:t>hozzá a</a:t>
            </a:r>
            <a:r>
              <a:rPr lang="hu-HU" b="1" i="1" dirty="0"/>
              <a:t>  döntéstámogatás (Példa: Tajvan, Új-Zéland, </a:t>
            </a:r>
            <a:r>
              <a:rPr lang="hu-HU" b="1" i="1" dirty="0" err="1"/>
              <a:t>Kinsa</a:t>
            </a:r>
            <a:r>
              <a:rPr lang="hu-HU" b="1" i="1" dirty="0"/>
              <a:t> </a:t>
            </a:r>
            <a:r>
              <a:rPr lang="hu-HU" b="1" i="1" dirty="0" err="1"/>
              <a:t>vs</a:t>
            </a:r>
            <a:r>
              <a:rPr lang="hu-HU" b="1" i="1" dirty="0"/>
              <a:t>. CDC )</a:t>
            </a:r>
            <a:endParaRPr lang="hu-HU" sz="1800" b="1" i="1" dirty="0"/>
          </a:p>
          <a:p>
            <a:endParaRPr lang="hu-HU" sz="1800" dirty="0"/>
          </a:p>
          <a:p>
            <a:r>
              <a:rPr lang="hu-HU" sz="1800" u="sng" dirty="0"/>
              <a:t>A „meggyengítő hatások” információs magyarázata:</a:t>
            </a:r>
          </a:p>
          <a:p>
            <a:pPr marL="285750" indent="-285750">
              <a:buFontTx/>
              <a:buChar char="-"/>
            </a:pPr>
            <a:r>
              <a:rPr lang="hu-HU" dirty="0" err="1"/>
              <a:t>Episztémikus</a:t>
            </a:r>
            <a:r>
              <a:rPr lang="hu-HU" dirty="0"/>
              <a:t> rés (tudáshiány, tapasztalathiány, előzménynélküliség) No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vs</a:t>
            </a:r>
            <a:r>
              <a:rPr lang="hu-HU" dirty="0"/>
              <a:t>. No management </a:t>
            </a:r>
          </a:p>
          <a:p>
            <a:pPr marL="285750" indent="-285750">
              <a:buFontTx/>
              <a:buChar char="-"/>
            </a:pPr>
            <a:r>
              <a:rPr lang="hu-HU" dirty="0"/>
              <a:t>A meglévő tudást felülíró kontrollhatások a döntéseknél </a:t>
            </a:r>
            <a:r>
              <a:rPr lang="hu-HU" dirty="0" err="1"/>
              <a:t>Misinformation</a:t>
            </a:r>
            <a:r>
              <a:rPr lang="hu-HU" dirty="0"/>
              <a:t> </a:t>
            </a:r>
            <a:r>
              <a:rPr lang="hu-HU" dirty="0" err="1"/>
              <a:t>vs</a:t>
            </a:r>
            <a:r>
              <a:rPr lang="hu-HU" dirty="0"/>
              <a:t>. </a:t>
            </a:r>
            <a:r>
              <a:rPr lang="hu-HU" dirty="0" err="1"/>
              <a:t>Mismanagement</a:t>
            </a:r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A centralizált középszint deficitje: globális és lokális szinten kielégítő, sokszor innovatív, decentralizált, </a:t>
            </a:r>
            <a:r>
              <a:rPr lang="hu-HU" dirty="0" err="1"/>
              <a:t>multistakeholder</a:t>
            </a:r>
            <a:r>
              <a:rPr lang="hu-HU" dirty="0"/>
              <a:t> információs modellek 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D475431-4E91-4733-AACE-785E7DDA2551}"/>
              </a:ext>
            </a:extLst>
          </p:cNvPr>
          <p:cNvSpPr txBox="1"/>
          <p:nvPr/>
        </p:nvSpPr>
        <p:spPr>
          <a:xfrm>
            <a:off x="6546574" y="56189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B68783B5-5E1C-4419-91A1-4468BE13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885" y="678864"/>
            <a:ext cx="3208896" cy="179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5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A38B6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1843E3E-E1B9-4C52-84C7-A1FE8B9FC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214169" cy="1625210"/>
          </a:xfrm>
        </p:spPr>
        <p:txBody>
          <a:bodyPr>
            <a:normAutofit fontScale="90000"/>
          </a:bodyPr>
          <a:lstStyle/>
          <a:p>
            <a:pPr algn="r"/>
            <a:r>
              <a:rPr lang="hu-HU" sz="4100" b="1" dirty="0">
                <a:solidFill>
                  <a:srgbClr val="FFFFFF"/>
                </a:solidFill>
              </a:rPr>
              <a:t>Rendszerprobléma az információs problémák mögött </a:t>
            </a:r>
          </a:p>
        </p:txBody>
      </p:sp>
      <p:pic>
        <p:nvPicPr>
          <p:cNvPr id="1026" name="Picture 2" descr="3 Systemic problem 14th Gathering CDS - YouTube">
            <a:extLst>
              <a:ext uri="{FF2B5EF4-FFF2-40B4-BE49-F238E27FC236}">
                <a16:creationId xmlns:a16="http://schemas.microsoft.com/office/drawing/2014/main" id="{DAD519C3-141A-4394-A981-3A50AF1723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" r="2910" b="1"/>
          <a:stretch/>
        </p:blipFill>
        <p:spPr bwMode="auto">
          <a:xfrm>
            <a:off x="327547" y="321733"/>
            <a:ext cx="6410878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E93707-75FC-4D29-81ED-D9FAC89D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450166"/>
            <a:ext cx="4329798" cy="5942116"/>
          </a:xfrm>
        </p:spPr>
        <p:txBody>
          <a:bodyPr anchor="ctr">
            <a:normAutofit lnSpcReduction="10000"/>
          </a:bodyPr>
          <a:lstStyle/>
          <a:p>
            <a:r>
              <a:rPr lang="hu-HU" sz="2000" dirty="0">
                <a:solidFill>
                  <a:srgbClr val="FFFFFF"/>
                </a:solidFill>
              </a:rPr>
              <a:t>Információ-és tudásmenedzsment oldalról nézve: az információs ökoszisztéma alacsony hatékonyságú elemein túl lehet lépni, egy magasabb szintű információ-és tudáskormányzási kultúrával (</a:t>
            </a:r>
            <a:r>
              <a:rPr lang="hu-HU" sz="2000" i="1" dirty="0" err="1">
                <a:solidFill>
                  <a:srgbClr val="FFFFFF"/>
                </a:solidFill>
              </a:rPr>
              <a:t>information</a:t>
            </a:r>
            <a:r>
              <a:rPr lang="hu-HU" sz="2000" i="1" dirty="0">
                <a:solidFill>
                  <a:srgbClr val="FFFFFF"/>
                </a:solidFill>
              </a:rPr>
              <a:t> and </a:t>
            </a:r>
            <a:r>
              <a:rPr lang="hu-HU" sz="2000" i="1" dirty="0" err="1">
                <a:solidFill>
                  <a:srgbClr val="FFFFFF"/>
                </a:solidFill>
              </a:rPr>
              <a:t>knowledge</a:t>
            </a:r>
            <a:r>
              <a:rPr lang="hu-HU" sz="2000" i="1" dirty="0">
                <a:solidFill>
                  <a:srgbClr val="FFFFFF"/>
                </a:solidFill>
              </a:rPr>
              <a:t> </a:t>
            </a:r>
            <a:r>
              <a:rPr lang="hu-HU" sz="2000" i="1" dirty="0" err="1">
                <a:solidFill>
                  <a:srgbClr val="FFFFFF"/>
                </a:solidFill>
              </a:rPr>
              <a:t>governance</a:t>
            </a:r>
            <a:r>
              <a:rPr lang="hu-HU" sz="2000" dirty="0">
                <a:solidFill>
                  <a:srgbClr val="FFFFFF"/>
                </a:solidFill>
              </a:rPr>
              <a:t>)  </a:t>
            </a:r>
          </a:p>
          <a:p>
            <a:r>
              <a:rPr lang="hu-HU" sz="2000" dirty="0">
                <a:solidFill>
                  <a:srgbClr val="FFFFFF"/>
                </a:solidFill>
              </a:rPr>
              <a:t>A döntéseken, az együttműködési hajlandóságon és az alapvető értékválasztásokon azonban egy magasabb tudásszint sem változtat szignifikánsan - a mechanizmus alkalmatlan</a:t>
            </a:r>
          </a:p>
          <a:p>
            <a:r>
              <a:rPr lang="hu-HU" sz="2000" dirty="0">
                <a:solidFill>
                  <a:srgbClr val="FFFFFF"/>
                </a:solidFill>
              </a:rPr>
              <a:t>A mechanizmus: a 19. század bürokratikus kontrollforradalma során kialakult intézményi és irányítási logika </a:t>
            </a:r>
          </a:p>
          <a:p>
            <a:r>
              <a:rPr lang="hu-HU" sz="2000" dirty="0">
                <a:solidFill>
                  <a:srgbClr val="FFFFFF"/>
                </a:solidFill>
              </a:rPr>
              <a:t> A válságkezelésben megjelenik az új (posztbürokratikus), de a régi nehezen fogadja be </a:t>
            </a:r>
            <a:endParaRPr lang="hu-HU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4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F87EDFD-6172-4918-BE08-10492BA92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538" y="283192"/>
            <a:ext cx="8123583" cy="1082787"/>
          </a:xfrm>
        </p:spPr>
        <p:txBody>
          <a:bodyPr anchor="t">
            <a:normAutofit/>
          </a:bodyPr>
          <a:lstStyle/>
          <a:p>
            <a:pPr algn="ctr"/>
            <a:r>
              <a:rPr lang="hu-HU" sz="3200" b="1" dirty="0" err="1">
                <a:solidFill>
                  <a:schemeClr val="bg1"/>
                </a:solidFill>
              </a:rPr>
              <a:t>Infodémia</a:t>
            </a:r>
            <a:r>
              <a:rPr lang="hu-HU" sz="3200" b="1" dirty="0">
                <a:solidFill>
                  <a:schemeClr val="bg1"/>
                </a:solidFill>
              </a:rPr>
              <a:t>-értelmezések 3. </a:t>
            </a:r>
            <a:br>
              <a:rPr lang="hu-HU" sz="3200" b="1" dirty="0">
                <a:solidFill>
                  <a:schemeClr val="bg1"/>
                </a:solidFill>
              </a:rPr>
            </a:br>
            <a:r>
              <a:rPr lang="hu-HU" sz="3200" b="1" dirty="0">
                <a:solidFill>
                  <a:schemeClr val="bg1"/>
                </a:solidFill>
              </a:rPr>
              <a:t>Az eredeti jelentés (David J. </a:t>
            </a:r>
            <a:r>
              <a:rPr lang="hu-HU" sz="3200" b="1" dirty="0" err="1">
                <a:solidFill>
                  <a:schemeClr val="bg1"/>
                </a:solidFill>
              </a:rPr>
              <a:t>Rothkopf</a:t>
            </a:r>
            <a:r>
              <a:rPr lang="hu-HU" sz="3200" b="1" dirty="0">
                <a:solidFill>
                  <a:schemeClr val="bg1"/>
                </a:solidFill>
              </a:rPr>
              <a:t>, 2003)</a:t>
            </a:r>
          </a:p>
        </p:txBody>
      </p:sp>
      <p:pic>
        <p:nvPicPr>
          <p:cNvPr id="2050" name="Picture 2" descr="Communicating in the post-truth era | Fenton">
            <a:extLst>
              <a:ext uri="{FF2B5EF4-FFF2-40B4-BE49-F238E27FC236}">
                <a16:creationId xmlns:a16="http://schemas.microsoft.com/office/drawing/2014/main" id="{321588D8-EC71-4C6C-808A-A03BEFAADB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6" r="21721"/>
          <a:stretch/>
        </p:blipFill>
        <p:spPr bwMode="auto">
          <a:xfrm>
            <a:off x="1497774" y="2694796"/>
            <a:ext cx="2940499" cy="2613974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BFA8F6-5EAD-4DA4-93F5-BFB11619F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719" y="1394275"/>
            <a:ext cx="9400562" cy="1080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i="1" u="none" strike="noStrike" baseline="0" dirty="0">
                <a:solidFill>
                  <a:schemeClr val="bg1">
                    <a:alpha val="80000"/>
                  </a:schemeClr>
                </a:solidFill>
              </a:rPr>
              <a:t>„a félelemmel, spekulációval és pletykával kevert ténydarabkák korszerű információtechnológiának köszönhető szélsebes és további torzulásokat eredményező világméretű terjedése”</a:t>
            </a:r>
            <a:endParaRPr lang="hu-HU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2653494-57E7-4867-BE51-CE65CC523143}"/>
              </a:ext>
            </a:extLst>
          </p:cNvPr>
          <p:cNvSpPr txBox="1"/>
          <p:nvPr/>
        </p:nvSpPr>
        <p:spPr>
          <a:xfrm>
            <a:off x="228245" y="5342286"/>
            <a:ext cx="554970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2800" dirty="0" err="1"/>
              <a:t>Infodémia</a:t>
            </a:r>
            <a:r>
              <a:rPr lang="hu-HU" sz="2800" dirty="0"/>
              <a:t> + </a:t>
            </a:r>
            <a:r>
              <a:rPr lang="hu-HU" sz="2800" dirty="0" err="1"/>
              <a:t>fake</a:t>
            </a:r>
            <a:r>
              <a:rPr lang="hu-HU" sz="2800" dirty="0"/>
              <a:t> </a:t>
            </a:r>
            <a:r>
              <a:rPr lang="hu-HU" sz="2800" dirty="0" err="1"/>
              <a:t>news</a:t>
            </a:r>
            <a:r>
              <a:rPr lang="hu-HU" sz="2800" dirty="0"/>
              <a:t> = post-</a:t>
            </a:r>
            <a:r>
              <a:rPr lang="hu-HU" sz="2800" dirty="0" err="1"/>
              <a:t>truth</a:t>
            </a:r>
            <a:r>
              <a:rPr lang="hu-HU" sz="2800" dirty="0"/>
              <a:t>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5A2F2B15-A9FC-41F4-A138-C84773DCE219}"/>
              </a:ext>
            </a:extLst>
          </p:cNvPr>
          <p:cNvSpPr txBox="1"/>
          <p:nvPr/>
        </p:nvSpPr>
        <p:spPr>
          <a:xfrm>
            <a:off x="6279040" y="2760254"/>
            <a:ext cx="572198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2800" dirty="0">
                <a:solidFill>
                  <a:schemeClr val="bg1"/>
                </a:solidFill>
              </a:rPr>
              <a:t>Még egy mítosz:  óriási jelentősége van a szennyezett hírvilágnak </a:t>
            </a:r>
          </a:p>
          <a:p>
            <a:pPr>
              <a:spcAft>
                <a:spcPts val="600"/>
              </a:spcAft>
            </a:pPr>
            <a:r>
              <a:rPr lang="hu-HU" sz="2800" dirty="0">
                <a:solidFill>
                  <a:schemeClr val="bg1"/>
                </a:solidFill>
              </a:rPr>
              <a:t>A tiszteletre méltó erőfeszítések (ellenhatások) – </a:t>
            </a:r>
            <a:r>
              <a:rPr lang="hu-HU" sz="2800" dirty="0" err="1">
                <a:solidFill>
                  <a:schemeClr val="bg1"/>
                </a:solidFill>
              </a:rPr>
              <a:t>fact</a:t>
            </a:r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dirty="0" err="1">
                <a:solidFill>
                  <a:schemeClr val="bg1"/>
                </a:solidFill>
              </a:rPr>
              <a:t>checking</a:t>
            </a:r>
            <a:r>
              <a:rPr lang="hu-HU" sz="2800" dirty="0">
                <a:solidFill>
                  <a:schemeClr val="bg1"/>
                </a:solidFill>
              </a:rPr>
              <a:t> oldalak, kritikai médiaműveltség, progresszív könyvtárak színvonalas információs szolgáltatásai - is tüneti kezelések a rendszerprobléma árnyékában </a:t>
            </a:r>
          </a:p>
        </p:txBody>
      </p:sp>
    </p:spTree>
    <p:extLst>
      <p:ext uri="{BB962C8B-B14F-4D97-AF65-F5344CB8AC3E}">
        <p14:creationId xmlns:p14="http://schemas.microsoft.com/office/powerpoint/2010/main" val="219222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94C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17FA11C-8351-49DB-9CD7-519D399C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05150" cy="14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rgbClr val="FFFFFF"/>
                </a:solidFill>
              </a:rPr>
              <a:t>Köszönöm</a:t>
            </a:r>
            <a:r>
              <a:rPr lang="en-US" sz="3600" dirty="0">
                <a:solidFill>
                  <a:srgbClr val="FFFFFF"/>
                </a:solidFill>
              </a:rPr>
              <a:t> a </a:t>
            </a:r>
            <a:r>
              <a:rPr lang="en-US" sz="3600" dirty="0" err="1">
                <a:solidFill>
                  <a:srgbClr val="FFFFFF"/>
                </a:solidFill>
              </a:rPr>
              <a:t>figyelmet</a:t>
            </a:r>
            <a:r>
              <a:rPr lang="en-US" sz="360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E9FB8E6E-8E99-45CD-A23C-B852DEA42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1" r="7143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B2133E4-01C2-4BAC-9BF5-61188547CB91}"/>
              </a:ext>
            </a:extLst>
          </p:cNvPr>
          <p:cNvSpPr txBox="1"/>
          <p:nvPr/>
        </p:nvSpPr>
        <p:spPr>
          <a:xfrm>
            <a:off x="9093496" y="2700373"/>
            <a:ext cx="242316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dirty="0">
                <a:solidFill>
                  <a:schemeClr val="accent1"/>
                </a:solidFill>
              </a:rPr>
              <a:t>Z. Karvalics László</a:t>
            </a:r>
          </a:p>
          <a:p>
            <a:pPr algn="ctr"/>
            <a:r>
              <a:rPr lang="hu-HU" dirty="0">
                <a:solidFill>
                  <a:schemeClr val="accent1"/>
                </a:solidFill>
              </a:rPr>
              <a:t>laszlo.karvalics@iask.hu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3DDEEF1-78C9-4D4D-8564-3D9295E732E2}"/>
              </a:ext>
            </a:extLst>
          </p:cNvPr>
          <p:cNvSpPr txBox="1"/>
          <p:nvPr/>
        </p:nvSpPr>
        <p:spPr>
          <a:xfrm>
            <a:off x="8857397" y="4135272"/>
            <a:ext cx="3016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Vezető kutató, </a:t>
            </a:r>
            <a:r>
              <a:rPr lang="hu-HU" i="1" dirty="0">
                <a:solidFill>
                  <a:schemeClr val="bg1"/>
                </a:solidFill>
              </a:rPr>
              <a:t>Felsőbbfokú Tanulmányok Intézete, Kőszeg</a:t>
            </a:r>
          </a:p>
          <a:p>
            <a:r>
              <a:rPr lang="hu-HU" dirty="0">
                <a:solidFill>
                  <a:schemeClr val="bg1"/>
                </a:solidFill>
              </a:rPr>
              <a:t>Egyetemi docens, </a:t>
            </a:r>
            <a:r>
              <a:rPr lang="hu-HU" i="1" dirty="0">
                <a:solidFill>
                  <a:schemeClr val="bg1"/>
                </a:solidFill>
              </a:rPr>
              <a:t>SZTE BTK</a:t>
            </a:r>
          </a:p>
        </p:txBody>
      </p:sp>
    </p:spTree>
    <p:extLst>
      <p:ext uri="{BB962C8B-B14F-4D97-AF65-F5344CB8AC3E}">
        <p14:creationId xmlns:p14="http://schemas.microsoft.com/office/powerpoint/2010/main" val="5185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535</Words>
  <Application>Microsoft Office PowerPoint</Application>
  <PresentationFormat>Szélesvásznú</PresentationFormat>
  <Paragraphs>43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Office-téma</vt:lpstr>
      <vt:lpstr>Az infodémiától a tudáskormányzásig: egy világjárvány tanulságaihoz</vt:lpstr>
      <vt:lpstr>Infodémia-értelmezések 1.: WHO </vt:lpstr>
      <vt:lpstr>Infodémia-értelmezések 2.: ZKL </vt:lpstr>
      <vt:lpstr>Rendszerprobléma az információs problémák mögött </vt:lpstr>
      <vt:lpstr>Infodémia-értelmezések 3.  Az eredeti jelentés (David J. Rothkopf, 2003)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infodémiától a tudáskormányzásig: egy világjárvány tanulságaihoz</dc:title>
  <dc:creator>Layos</dc:creator>
  <cp:lastModifiedBy>Layos</cp:lastModifiedBy>
  <cp:revision>20</cp:revision>
  <dcterms:created xsi:type="dcterms:W3CDTF">2021-03-29T15:43:39Z</dcterms:created>
  <dcterms:modified xsi:type="dcterms:W3CDTF">2021-03-30T19:14:38Z</dcterms:modified>
</cp:coreProperties>
</file>