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Roboto Mono Light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ource Code Pro" panose="020B0604020202020204" charset="0"/>
      <p:regular r:id="rId36"/>
      <p:bold r:id="rId37"/>
      <p:italic r:id="rId38"/>
      <p:boldItalic r:id="rId39"/>
    </p:embeddedFont>
    <p:embeddedFont>
      <p:font typeface="Roboto Mono" panose="020B0604020202020204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Sok szó esik egy ideje az OAIS-ról és csomagjairól. De mi az egésznek az értelme?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21d7d920b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21d7d920b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21d7d920b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21d7d920b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21d7d920b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21d7d920b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511a1e7f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511a1e7f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511a1e7f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511a1e7f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2000-es évek elején a LoC webarchiválásba kezdett, amelynek a hatalmas adattömegét nem volt praktikus CD-ken és DVD-ken mozgatni fizikailag. Ekkor elkezdtek archivált tartalmakat FTP-zni. Sok volt a hiba. Erre találták ki a BagIt-et 2008-ban.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511a1e7f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511a1e7f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Már az is jó, ha a nagymama üvegbe teszi a lekvárt, de még jobb, ha címke is van rajta.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21d7d920b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21d7d920b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Kis túlzással 100 év múlva is tökéletesen kezelhető és értelmezhető marad a digitális objektum. (Ukrán háború)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Fontos információk: miért nincs benne egy levél (mert vírusos), miért vannak benne ideiglenes (TMP) fájlok (mert az írói kézirat különböző fázisait tartalmazzák) stb.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Reference Information: az identifikációs eljárás megnevezése (pl. ISBN)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Semantic: sokféle lehet, pl. a dokumentum nyelve, kódolása (pl. Gárdonyi titkosírása) stb.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21d7d920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21d7d920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Weboldalak fájlokként, közösségimédia-exportok, adatbázisok, teljes gépekről mentések stb.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csomagok önmagukban megállják a helyüket, magukat értelmezik. Ne az archiválandó anyag szolgálja ki a szoftvert, hanem a szoftver szolgálja ki az archiválandó anyagot.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511a1e7f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511a1e7f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21d7d920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21d7d920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b="1" u="sng">
                <a:solidFill>
                  <a:schemeClr val="dk1"/>
                </a:solidFill>
              </a:rPr>
              <a:t>E</a:t>
            </a:r>
            <a:r>
              <a:rPr lang="hu" sz="1300" b="1">
                <a:solidFill>
                  <a:schemeClr val="dk1"/>
                </a:solidFill>
              </a:rPr>
              <a:t>uropean </a:t>
            </a:r>
            <a:r>
              <a:rPr lang="hu" sz="1300" b="1" u="sng">
                <a:solidFill>
                  <a:schemeClr val="dk1"/>
                </a:solidFill>
              </a:rPr>
              <a:t>A</a:t>
            </a:r>
            <a:r>
              <a:rPr lang="hu" sz="1300" b="1">
                <a:solidFill>
                  <a:schemeClr val="dk1"/>
                </a:solidFill>
              </a:rPr>
              <a:t>rchival </a:t>
            </a:r>
            <a:r>
              <a:rPr lang="hu" sz="1300" b="1" u="sng">
                <a:solidFill>
                  <a:schemeClr val="dk1"/>
                </a:solidFill>
              </a:rPr>
              <a:t>R</a:t>
            </a:r>
            <a:r>
              <a:rPr lang="hu" sz="1300" b="1">
                <a:solidFill>
                  <a:schemeClr val="dk1"/>
                </a:solidFill>
              </a:rPr>
              <a:t>ecords and </a:t>
            </a:r>
            <a:r>
              <a:rPr lang="hu" sz="1300" b="1" u="sng">
                <a:solidFill>
                  <a:schemeClr val="dk1"/>
                </a:solidFill>
              </a:rPr>
              <a:t>K</a:t>
            </a:r>
            <a:r>
              <a:rPr lang="hu" sz="1300" b="1">
                <a:solidFill>
                  <a:schemeClr val="dk1"/>
                </a:solidFill>
              </a:rPr>
              <a:t>nowledge Preservation, 2014-től az Európai Bizottság támogatásával.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511a1e7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511a1e7f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Már korábban is felmerült az igény arra, hogy bizonyos digitális objektumok egy fájlban elérhetőek legyenek. Az EML és a WARC olyan konténerek, amelyekbe bele van csomagolva minden.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21d7d920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21d7d920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511a1e7f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511a1e7f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511a1e7f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511a1e7f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3ed5586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3ed5586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511a1e7f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511a1e7f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511a1e7f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511a1e7f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511a1e7f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511a1e7f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511a1e7f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511a1e7f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511a1e7f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511a1e7f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Tulajdonképpen egyszerű szövegfájlok (ilyen értelemben hasonlítanak az XML alapfilozófiájához).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11a1e7f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11a1e7f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11a1e7f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511a1e7f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bináris tartalmat is beléjük lehet szövegként kódolni (base64).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511a1e7f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511a1e7f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Ezekkel az a baj, hogy összekeverik a metaadatot és a valódi tartalmat. Mintha a nagymama a befőtt címkéjét az üvegbe tenné. A metaadatok adatbázisokban tárolása régi módszer, de ezzel az eljárással viszont valamelyest elszakad egymástól az adat és a metaadat.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21d7d920b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21d7d920b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680" dirty="0"/>
              <a:t>Ne csak útra csomagoljunk!</a:t>
            </a:r>
            <a:endParaRPr sz="368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680" dirty="0"/>
              <a:t>Miért fontos a csomagolás</a:t>
            </a:r>
            <a:endParaRPr sz="368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3680" dirty="0"/>
              <a:t>a digitális megőrzésben?</a:t>
            </a:r>
            <a:endParaRPr sz="368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500"/>
              <a:t>Kalcsó Gyula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500"/>
              <a:t>Országos Széchényi Könyvtár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500"/>
              <a:t>Digitális Bölcsészeti Központ</a:t>
            </a:r>
            <a:endParaRPr sz="25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MSZ ISO 14721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8615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hu" sz="2000" i="1">
                <a:solidFill>
                  <a:srgbClr val="000000"/>
                </a:solidFill>
              </a:rPr>
              <a:t>Űradat- és információközvetítő rendszerek. Nyílt Archívumi Információs Rendszer (OAIS). Referenciamodell</a:t>
            </a:r>
            <a:endParaRPr sz="2000" i="1">
              <a:solidFill>
                <a:srgbClr val="000000"/>
              </a:solidFill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hu" sz="2000">
                <a:solidFill>
                  <a:srgbClr val="000000"/>
                </a:solidFill>
              </a:rPr>
              <a:t>A Magyar Szabványügyi Testület MSZT/MB 508 „Információ és dokumentáció” nemzeti szabványosító műszaki bizottsága végezte a honosítást.</a:t>
            </a:r>
            <a:endParaRPr sz="2000">
              <a:solidFill>
                <a:srgbClr val="000000"/>
              </a:solidFill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hu" sz="2000">
                <a:solidFill>
                  <a:srgbClr val="000000"/>
                </a:solidFill>
              </a:rPr>
              <a:t>A bizottság elnöke Dancs Szabolcs (OSZK), helyettese Bilicsi Erika (MTAK), titkára Csík Gabriella főosztályvezető-helyettes.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050" y="986625"/>
            <a:ext cx="2369150" cy="316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5756075" y="4151825"/>
            <a:ext cx="2369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900" b="1">
                <a:latin typeface="Source Code Pro"/>
                <a:ea typeface="Source Code Pro"/>
                <a:cs typeface="Source Code Pro"/>
                <a:sym typeface="Source Code Pro"/>
              </a:rPr>
              <a:t>Az MSZ ISO 14721:2022-es szabvány. Fotó: Biró Bettina, OSZK Könyvtártudományi Szakkönyvtár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631" y="135731"/>
            <a:ext cx="7443788" cy="487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OAIS-csomagok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4240200" cy="3388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u" sz="2000">
                <a:solidFill>
                  <a:srgbClr val="000000"/>
                </a:solidFill>
              </a:rPr>
              <a:t>A digitális megőrzés (Digital Preservation) kulcsfontosságú tevékenységei</a:t>
            </a:r>
            <a:endParaRPr sz="2000">
              <a:solidFill>
                <a:srgbClr val="000000"/>
              </a:solidFill>
            </a:endParaRPr>
          </a:p>
          <a:p>
            <a:pPr marL="800100" lvl="0" indent="-254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-"/>
            </a:pPr>
            <a:r>
              <a:rPr lang="hu" sz="2000" b="1">
                <a:solidFill>
                  <a:srgbClr val="000000"/>
                </a:solidFill>
              </a:rPr>
              <a:t>Ingest</a:t>
            </a:r>
            <a:r>
              <a:rPr lang="hu" sz="2000">
                <a:solidFill>
                  <a:srgbClr val="000000"/>
                </a:solidFill>
              </a:rPr>
              <a:t> = bejuttatás/bevitel ~ befogadás/átvétel/gyarapítás</a:t>
            </a:r>
            <a:endParaRPr sz="2000">
              <a:solidFill>
                <a:srgbClr val="000000"/>
              </a:solidFill>
            </a:endParaRPr>
          </a:p>
          <a:p>
            <a:pPr marL="80010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-"/>
            </a:pPr>
            <a:r>
              <a:rPr lang="hu" sz="2000" b="1">
                <a:solidFill>
                  <a:srgbClr val="000000"/>
                </a:solidFill>
              </a:rPr>
              <a:t>Preservation, Administration</a:t>
            </a:r>
            <a:r>
              <a:rPr lang="hu" sz="2000">
                <a:solidFill>
                  <a:srgbClr val="000000"/>
                </a:solidFill>
              </a:rPr>
              <a:t> = megőrzés, adminisztráció</a:t>
            </a:r>
            <a:endParaRPr sz="2000">
              <a:solidFill>
                <a:srgbClr val="000000"/>
              </a:solidFill>
            </a:endParaRPr>
          </a:p>
          <a:p>
            <a:pPr marL="80010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  <a:buChar char="-"/>
            </a:pPr>
            <a:r>
              <a:rPr lang="hu" sz="2000" b="1">
                <a:solidFill>
                  <a:srgbClr val="000000"/>
                </a:solidFill>
              </a:rPr>
              <a:t>Access</a:t>
            </a:r>
            <a:r>
              <a:rPr lang="hu" sz="2000">
                <a:solidFill>
                  <a:srgbClr val="000000"/>
                </a:solidFill>
              </a:rPr>
              <a:t> = hozzáférés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u" sz="2000">
                <a:solidFill>
                  <a:srgbClr val="000000"/>
                </a:solidFill>
              </a:rPr>
              <a:t>Az OAIS referenciamodell különféle információs csomagokat ír elő</a:t>
            </a:r>
            <a:endParaRPr sz="2000">
              <a:solidFill>
                <a:srgbClr val="000000"/>
              </a:solidFill>
            </a:endParaRPr>
          </a:p>
          <a:p>
            <a:pPr marL="1257300" lvl="0" indent="-254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hu" sz="2000">
                <a:solidFill>
                  <a:srgbClr val="000000"/>
                </a:solidFill>
              </a:rPr>
              <a:t>Submission Information Package (</a:t>
            </a:r>
            <a:r>
              <a:rPr lang="hu" sz="2000" b="1">
                <a:solidFill>
                  <a:srgbClr val="000000"/>
                </a:solidFill>
              </a:rPr>
              <a:t>SIP</a:t>
            </a:r>
            <a:r>
              <a:rPr lang="hu" sz="2000">
                <a:solidFill>
                  <a:srgbClr val="000000"/>
                </a:solidFill>
              </a:rPr>
              <a:t>) = átadás/átvétel</a:t>
            </a:r>
            <a:endParaRPr sz="2000">
              <a:solidFill>
                <a:srgbClr val="000000"/>
              </a:solidFill>
            </a:endParaRPr>
          </a:p>
          <a:p>
            <a:pPr marL="125730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hu" sz="2000">
                <a:solidFill>
                  <a:srgbClr val="000000"/>
                </a:solidFill>
              </a:rPr>
              <a:t>Archival Information Package (</a:t>
            </a:r>
            <a:r>
              <a:rPr lang="hu" sz="2000" b="1">
                <a:solidFill>
                  <a:srgbClr val="000000"/>
                </a:solidFill>
              </a:rPr>
              <a:t>AIP</a:t>
            </a:r>
            <a:r>
              <a:rPr lang="hu" sz="2000">
                <a:solidFill>
                  <a:srgbClr val="000000"/>
                </a:solidFill>
              </a:rPr>
              <a:t>) = megőrzés, adminisztráció</a:t>
            </a:r>
            <a:endParaRPr sz="2000">
              <a:solidFill>
                <a:srgbClr val="000000"/>
              </a:solidFill>
            </a:endParaRPr>
          </a:p>
          <a:p>
            <a:pPr marL="1257300" lvl="0" indent="-25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rebuchet MS"/>
              <a:buAutoNum type="arabicPeriod"/>
            </a:pPr>
            <a:r>
              <a:rPr lang="hu" sz="2000">
                <a:solidFill>
                  <a:srgbClr val="000000"/>
                </a:solidFill>
              </a:rPr>
              <a:t>Dissemination Information Package (</a:t>
            </a:r>
            <a:r>
              <a:rPr lang="hu" sz="2000" b="1">
                <a:solidFill>
                  <a:srgbClr val="000000"/>
                </a:solidFill>
              </a:rPr>
              <a:t>DIP</a:t>
            </a:r>
            <a:r>
              <a:rPr lang="hu" sz="2000">
                <a:solidFill>
                  <a:srgbClr val="000000"/>
                </a:solidFill>
              </a:rPr>
              <a:t>) = szolgáltatás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u" sz="2000">
                <a:solidFill>
                  <a:srgbClr val="000000"/>
                </a:solidFill>
              </a:rPr>
              <a:t>Előírja azt is, hogy milyen típusú metaadatokat kell az információs csomagoknak tartalmazniuk.</a:t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13" y="1497895"/>
            <a:ext cx="3816875" cy="21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Csomagolásfilozófia</a:t>
            </a:r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913" y="0"/>
            <a:ext cx="665018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BagIt-csomagszerkezet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&lt;base directory&gt;/</a:t>
            </a:r>
            <a:endParaRPr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lang="hu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bagit.txt</a:t>
            </a:r>
            <a:endParaRPr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lang="hu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manifest-&lt;algorithm&gt;.txt</a:t>
            </a:r>
            <a:endParaRPr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[additional tag files]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lang="hu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data/</a:t>
            </a:r>
            <a:endParaRPr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     |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     +-- </a:t>
            </a:r>
            <a:r>
              <a:rPr lang="hu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[payload files]</a:t>
            </a:r>
            <a:endParaRPr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[tag directories]/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|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hu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+-- [tag files]</a:t>
            </a:r>
            <a:endParaRPr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4251900" y="4568875"/>
            <a:ext cx="4892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/>
              <a:t>https://datatracker.ietf.org/doc/html/rfc8493</a:t>
            </a:r>
            <a:endParaRPr sz="1700"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175" y="1262050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53675" y="203850"/>
            <a:ext cx="88368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/>
              <a:t>Az OAIS archival information package (AIP) felépítése és metaadatai</a:t>
            </a:r>
            <a:endParaRPr sz="1900"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081" y="798950"/>
            <a:ext cx="6709989" cy="42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/>
          <p:nvPr/>
        </p:nvSpPr>
        <p:spPr>
          <a:xfrm>
            <a:off x="2691675" y="980750"/>
            <a:ext cx="769500" cy="600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5990869" y="2112544"/>
            <a:ext cx="727200" cy="600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2293813" y="2138956"/>
            <a:ext cx="769500" cy="54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3770900" y="3265575"/>
            <a:ext cx="769500" cy="600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6895313" y="3249831"/>
            <a:ext cx="769500" cy="63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4701063" y="4318588"/>
            <a:ext cx="769500" cy="63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5065519" y="3249831"/>
            <a:ext cx="769500" cy="63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>
            <a:off x="5533325" y="4318600"/>
            <a:ext cx="769500" cy="63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6439825" y="4334350"/>
            <a:ext cx="769500" cy="600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5610875" y="980750"/>
            <a:ext cx="769500" cy="600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3513613" y="4350100"/>
            <a:ext cx="769500" cy="600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csomagolás lényege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hu" sz="2100"/>
              <a:t>A bonyolult struktúrájú, sok fájlból álló digitális objektumokat egyben tartja.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hu" sz="2100"/>
              <a:t>Nagy fájlmennyiség esetén könnyebben kezelhetővé teszi a digitális objektumot.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hu" sz="2100"/>
              <a:t>Mivel a csomagban minden szükséges metaadat is benne van, ezért nincs szükség speciális szoftverekre az értelmezhetőséghez.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hu" sz="2100"/>
              <a:t>Ha a csomag minden eleme szabványos, biztosítja a hosszú távú megőrzést.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hu" sz="2100"/>
              <a:t>A csomag szabványos formában tárolt metaadatai meglévő rendszerek által is hasznosíthatók.</a:t>
            </a:r>
            <a:endParaRPr sz="21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Példák</a:t>
            </a:r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E-Ark-csomagszerkezet (AIP)</a:t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52125"/>
            <a:ext cx="9143998" cy="244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97685"/>
            <a:ext cx="2414251" cy="124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/>
        </p:nvSpPr>
        <p:spPr>
          <a:xfrm>
            <a:off x="5671675" y="4351225"/>
            <a:ext cx="290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/>
              <a:t>https://earkaip.dilcis.eu/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03650" y="450150"/>
            <a:ext cx="7152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Előzmények: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EML és WARC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4572000" y="27047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u" sz="2320"/>
              <a:t>-csomagszerkezet (AIP)</a:t>
            </a:r>
            <a:endParaRPr sz="2320"/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050" y="274813"/>
            <a:ext cx="4348425" cy="4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000" y="893475"/>
            <a:ext cx="7282001" cy="368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/>
        </p:nvSpPr>
        <p:spPr>
          <a:xfrm>
            <a:off x="296050" y="4627900"/>
            <a:ext cx="853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https://www.archivematica.org/en/docs/archivematica-1.13/user-manual/archival-storage/aip-structure/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4572000" y="231238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logs mappa</a:t>
            </a: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688" y="909551"/>
            <a:ext cx="6982625" cy="39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050" y="274813"/>
            <a:ext cx="4348425" cy="4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4644475" y="224100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objects mappa</a:t>
            </a:r>
            <a:endParaRPr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951" y="951251"/>
            <a:ext cx="6976099" cy="38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050" y="267663"/>
            <a:ext cx="4348425" cy="4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62875" y="881050"/>
            <a:ext cx="4509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Mailbag-csomag-szerkezet</a:t>
            </a:r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2"/>
          </p:nvPr>
        </p:nvSpPr>
        <p:spPr>
          <a:xfrm>
            <a:off x="4572000" y="163475"/>
            <a:ext cx="4407000" cy="48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&lt;base directory&gt;/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bagit.txt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bag-info.txt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mailbag.csv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manifest-&lt;algorithm&gt;.txt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tagmanifest-&lt;algorithm&gt;.txt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data/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+-- mbox/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     +-- [payload files]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+-- pdf/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     +-- [payload files]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+-- warc/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     +-- [payload files]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+-- attachments/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+-- [Mailbag-Message-ID]/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|     +-- [payload files]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+-- [Mailbag-Message-ID]/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|     +-- [payload files]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hu" sz="117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…</a:t>
            </a:r>
            <a:endParaRPr sz="117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endParaRPr sz="116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1" name="Google Shape;231;p36"/>
          <p:cNvSpPr txBox="1">
            <a:spLocks noGrp="1"/>
          </p:cNvSpPr>
          <p:nvPr>
            <p:ph type="subTitle" idx="1"/>
          </p:nvPr>
        </p:nvSpPr>
        <p:spPr>
          <a:xfrm>
            <a:off x="265500" y="2439700"/>
            <a:ext cx="4045200" cy="26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900"/>
              <a:t>https://archives.albany.edu/mailbag/</a:t>
            </a:r>
            <a:endParaRPr sz="1900"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Tanulságok</a:t>
            </a:r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Csomagolni kell! A csomagolás a digitális megőrzés új útja.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Ehhez kell egy konceptuális keretrendszer (OAIS)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Az adott célhoz kell igazítani a csomagszerkezetet (nem lehet megúszni a tervezést)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A payloadon kívül mindennek szabványosnak, hosszú távon értelmezhetőnek (tartósnak) kell lennie (az AIP-ban a payloadnak is).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(Megvan hozzá a magyar szabvány, ideje szélesebb körben alkalmazni!)</a:t>
            </a:r>
            <a:endParaRPr/>
          </a:p>
        </p:txBody>
      </p:sp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Köszönöm a figyelmet.</a:t>
            </a: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89213" y="3181675"/>
            <a:ext cx="221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800">
                <a:solidFill>
                  <a:schemeClr val="dk1"/>
                </a:solidFill>
              </a:rPr>
              <a:t>RFC 822 (1982)</a:t>
            </a:r>
            <a:endParaRPr sz="21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43375"/>
            <a:ext cx="2791825" cy="8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13" y="0"/>
            <a:ext cx="800916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150" y="50325"/>
            <a:ext cx="642371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4" y="666513"/>
            <a:ext cx="9074300" cy="381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775" y="0"/>
            <a:ext cx="49204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Metaadat és payload szétválasztása és újra összekapcsolása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Open Archival Information System referenciamodell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0192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" sz="1900">
                <a:solidFill>
                  <a:srgbClr val="000000"/>
                </a:solidFill>
              </a:rPr>
              <a:t>A 2012-es </a:t>
            </a:r>
            <a:r>
              <a:rPr lang="hu" sz="1900" i="1">
                <a:solidFill>
                  <a:srgbClr val="000000"/>
                </a:solidFill>
              </a:rPr>
              <a:t>Magenta Book</a:t>
            </a:r>
            <a:r>
              <a:rPr lang="hu" sz="1900">
                <a:solidFill>
                  <a:srgbClr val="000000"/>
                </a:solidFill>
              </a:rPr>
              <a:t> → ISO-szabvány (14721:2012)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" sz="1900">
                <a:solidFill>
                  <a:srgbClr val="000000"/>
                </a:solidFill>
              </a:rPr>
              <a:t>Magas szintű elméleti modell a digitális környezetben keletkező adat/információ hosszú távú megőrzésére.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775" y="1228675"/>
            <a:ext cx="2667218" cy="39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 rotWithShape="1">
          <a:blip r:embed="rId4">
            <a:alphaModFix/>
          </a:blip>
          <a:srcRect b="24568"/>
          <a:stretch/>
        </p:blipFill>
        <p:spPr>
          <a:xfrm>
            <a:off x="835725" y="3159975"/>
            <a:ext cx="4749138" cy="19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5303" y="189197"/>
            <a:ext cx="1066998" cy="5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355650" y="2667925"/>
            <a:ext cx="570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/>
              <a:t>https://public.ccsds.org/pubs/650x0m2.pdf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Diavetítés a képernyőre (16:9 oldalarány)</PresentationFormat>
  <Paragraphs>114</Paragraphs>
  <Slides>25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Roboto Mono Light</vt:lpstr>
      <vt:lpstr>Calibri</vt:lpstr>
      <vt:lpstr>Arial</vt:lpstr>
      <vt:lpstr>Source Code Pro</vt:lpstr>
      <vt:lpstr>Roboto Mono</vt:lpstr>
      <vt:lpstr>Trebuchet MS</vt:lpstr>
      <vt:lpstr>Simple Light</vt:lpstr>
      <vt:lpstr>Ne csak útra csomagoljunk! Miért fontos a csomagolás a digitális megőrzésben?</vt:lpstr>
      <vt:lpstr>Előzmények: EML és WARC</vt:lpstr>
      <vt:lpstr>PowerPoint-bemutató</vt:lpstr>
      <vt:lpstr>PowerPoint-bemutató</vt:lpstr>
      <vt:lpstr>PowerPoint-bemutató</vt:lpstr>
      <vt:lpstr>PowerPoint-bemutató</vt:lpstr>
      <vt:lpstr>PowerPoint-bemutató</vt:lpstr>
      <vt:lpstr>Metaadat és payload szétválasztása és újra összekapcsolása</vt:lpstr>
      <vt:lpstr>Open Archival Information System referenciamodell</vt:lpstr>
      <vt:lpstr>MSZ ISO 14721</vt:lpstr>
      <vt:lpstr>PowerPoint-bemutató</vt:lpstr>
      <vt:lpstr>OAIS-csomagok</vt:lpstr>
      <vt:lpstr>Csomagolásfilozófia</vt:lpstr>
      <vt:lpstr>PowerPoint-bemutató</vt:lpstr>
      <vt:lpstr>A BagIt-csomagszerkezet</vt:lpstr>
      <vt:lpstr>Az OAIS archival information package (AIP) felépítése és metaadatai</vt:lpstr>
      <vt:lpstr>A csomagolás lényege</vt:lpstr>
      <vt:lpstr>Példák</vt:lpstr>
      <vt:lpstr>Az E-Ark-csomagszerkezet (AIP)</vt:lpstr>
      <vt:lpstr>-csomagszerkezet (AIP)</vt:lpstr>
      <vt:lpstr> logs mappa</vt:lpstr>
      <vt:lpstr>objects mappa</vt:lpstr>
      <vt:lpstr>Mailbag-csomag-szerkezet</vt:lpstr>
      <vt:lpstr>Tanulságok</vt:lpstr>
      <vt:lpstr>Köszönöm a figyelmet.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csak útra csomagoljunk!</dc:title>
  <dc:creator>kalcso.gyula@oszk.hu</dc:creator>
  <cp:lastModifiedBy>Nagy Zsuzsanna</cp:lastModifiedBy>
  <cp:revision>1</cp:revision>
  <dcterms:modified xsi:type="dcterms:W3CDTF">2022-05-30T11:19:20Z</dcterms:modified>
</cp:coreProperties>
</file>