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96" r:id="rId4"/>
    <p:sldId id="297" r:id="rId5"/>
    <p:sldId id="298" r:id="rId6"/>
    <p:sldId id="278" r:id="rId7"/>
    <p:sldId id="283" r:id="rId8"/>
    <p:sldId id="289" r:id="rId9"/>
    <p:sldId id="285" r:id="rId10"/>
    <p:sldId id="271" r:id="rId11"/>
    <p:sldId id="265" r:id="rId12"/>
    <p:sldId id="279" r:id="rId13"/>
    <p:sldId id="280" r:id="rId14"/>
    <p:sldId id="290" r:id="rId15"/>
    <p:sldId id="277" r:id="rId16"/>
    <p:sldId id="275" r:id="rId17"/>
    <p:sldId id="288" r:id="rId18"/>
    <p:sldId id="261" r:id="rId19"/>
  </p:sldIdLst>
  <p:sldSz cx="12192000" cy="6858000"/>
  <p:notesSz cx="9926638" cy="6797675"/>
  <p:custDataLst>
    <p:tags r:id="rId22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285F-05AE-4349-BC98-1E4E67CD1FE9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4A3B-0480-4B2E-909E-57F1289EC3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0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D5C0B-0257-4683-A77B-6B390F66703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883D1-7747-49E5-8328-A70EE0F7AF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30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72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6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111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76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42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831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639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031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806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06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0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74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03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28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22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31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82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883D1-7747-49E5-8328-A70EE0F7AF9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4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rge@lib.unideb.hu" TargetMode="External"/><Relationship Id="rId4" Type="http://schemas.openxmlformats.org/officeDocument/2006/relationships/hyperlink" Target="mailto:ebatfai@lib.unideb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aj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unideb.hu/hu/membership-kedvezmenyek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tudomany.idea.unideb.hu/hu/o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upress.unideb.hu/hu/fooldal/" TargetMode="External"/><Relationship Id="rId5" Type="http://schemas.openxmlformats.org/officeDocument/2006/relationships/hyperlink" Target="https://tudoster.idea.unideb.hu/" TargetMode="External"/><Relationship Id="rId10" Type="http://schemas.openxmlformats.org/officeDocument/2006/relationships/hyperlink" Target="https://ojs.lib.unideb.hu/" TargetMode="External"/><Relationship Id="rId4" Type="http://schemas.openxmlformats.org/officeDocument/2006/relationships/hyperlink" Target="https://openscience.hu/" TargetMode="External"/><Relationship Id="rId9" Type="http://schemas.openxmlformats.org/officeDocument/2006/relationships/hyperlink" Target="https://lib.unideb.hu/hu/read-publish-szerzodese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js.lib.unideb.h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0332"/>
            <a:ext cx="6987732" cy="311827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tudományos publikálás </a:t>
            </a: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támogatása </a:t>
            </a: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a </a:t>
            </a:r>
            <a:r>
              <a:rPr lang="pt-BR" b="1" dirty="0">
                <a:solidFill>
                  <a:schemeClr val="bg1"/>
                </a:solidFill>
              </a:rPr>
              <a:t>DEENK-ben</a:t>
            </a:r>
            <a:r>
              <a:rPr lang="hu-HU" dirty="0"/>
              <a:t> </a:t>
            </a:r>
            <a:endParaRPr lang="hu-HU" sz="3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75" y="4270342"/>
            <a:ext cx="6676647" cy="554534"/>
          </a:xfrm>
        </p:spPr>
        <p:txBody>
          <a:bodyPr>
            <a:no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Bátfai </a:t>
            </a:r>
            <a:r>
              <a:rPr lang="en-GB" sz="2500" dirty="0" smtClean="0">
                <a:solidFill>
                  <a:schemeClr val="bg1"/>
                </a:solidFill>
              </a:rPr>
              <a:t>Erika</a:t>
            </a:r>
            <a:r>
              <a:rPr lang="hu-HU" sz="2500" dirty="0">
                <a:solidFill>
                  <a:schemeClr val="bg1"/>
                </a:solidFill>
              </a:rPr>
              <a:t>	</a:t>
            </a:r>
            <a:r>
              <a:rPr lang="hu-HU" sz="2500" dirty="0" smtClean="0">
                <a:solidFill>
                  <a:schemeClr val="bg1"/>
                </a:solidFill>
              </a:rPr>
              <a:t>		</a:t>
            </a:r>
            <a:r>
              <a:rPr lang="en-GB" sz="2500" dirty="0" err="1" smtClean="0">
                <a:solidFill>
                  <a:schemeClr val="bg1"/>
                </a:solidFill>
              </a:rPr>
              <a:t>Pergéné</a:t>
            </a:r>
            <a:r>
              <a:rPr lang="en-GB" sz="2500" dirty="0" smtClean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Szabó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 smtClean="0">
                <a:solidFill>
                  <a:schemeClr val="bg1"/>
                </a:solidFill>
              </a:rPr>
              <a:t>Enikő</a:t>
            </a:r>
            <a:endParaRPr lang="hu-HU" sz="2500" dirty="0">
              <a:solidFill>
                <a:schemeClr val="bg1"/>
              </a:solidFill>
            </a:endParaRPr>
          </a:p>
          <a:p>
            <a:r>
              <a:rPr lang="hu-HU" sz="2500" dirty="0" smtClean="0">
                <a:solidFill>
                  <a:schemeClr val="bg1"/>
                </a:solidFill>
                <a:hlinkClick r:id="rId4"/>
              </a:rPr>
              <a:t>ebatfai@lib.unideb.hu</a:t>
            </a:r>
            <a:r>
              <a:rPr lang="hu-HU" sz="2500" dirty="0" smtClean="0">
                <a:solidFill>
                  <a:schemeClr val="bg1"/>
                </a:solidFill>
              </a:rPr>
              <a:t> 	</a:t>
            </a:r>
            <a:r>
              <a:rPr lang="hu-HU" sz="2500" dirty="0" smtClean="0">
                <a:solidFill>
                  <a:schemeClr val="bg1"/>
                </a:solidFill>
                <a:hlinkClick r:id="rId5"/>
              </a:rPr>
              <a:t>perge@lib.unideb.hu</a:t>
            </a:r>
            <a:r>
              <a:rPr lang="hu-HU" sz="2500" dirty="0" smtClean="0">
                <a:solidFill>
                  <a:schemeClr val="bg1"/>
                </a:solidFill>
              </a:rPr>
              <a:t> </a:t>
            </a:r>
            <a:endParaRPr lang="en-GB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99" y="169817"/>
            <a:ext cx="10515600" cy="641656"/>
          </a:xfrm>
        </p:spPr>
        <p:txBody>
          <a:bodyPr>
            <a:normAutofit fontScale="90000"/>
          </a:bodyPr>
          <a:lstStyle/>
          <a:p>
            <a:r>
              <a:rPr lang="en-GB" dirty="0"/>
              <a:t>I. </a:t>
            </a:r>
            <a:r>
              <a:rPr lang="hu-HU" dirty="0"/>
              <a:t>A folyóirat </a:t>
            </a:r>
            <a:r>
              <a:rPr lang="hu-HU" b="1" dirty="0"/>
              <a:t>elérhetősége, online láthatósága</a:t>
            </a:r>
            <a:endParaRPr lang="hu-HU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2A01C85B-B8A0-4BF4-B228-963B5DD45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63629"/>
              </p:ext>
            </p:extLst>
          </p:nvPr>
        </p:nvGraphicFramePr>
        <p:xfrm>
          <a:off x="1214185" y="774529"/>
          <a:ext cx="9425704" cy="5029200"/>
        </p:xfrm>
        <a:graphic>
          <a:graphicData uri="http://schemas.openxmlformats.org/drawingml/2006/table">
            <a:tbl>
              <a:tblPr firstRow="1" bandRow="1">
                <a:noFill/>
                <a:tableStyleId>{2A488322-F2BA-4B5B-9748-0D474271808F}</a:tableStyleId>
              </a:tblPr>
              <a:tblGrid>
                <a:gridCol w="3053351">
                  <a:extLst>
                    <a:ext uri="{9D8B030D-6E8A-4147-A177-3AD203B41FA5}">
                      <a16:colId xmlns:a16="http://schemas.microsoft.com/office/drawing/2014/main" val="471925387"/>
                    </a:ext>
                  </a:extLst>
                </a:gridCol>
                <a:gridCol w="2910309">
                  <a:extLst>
                    <a:ext uri="{9D8B030D-6E8A-4147-A177-3AD203B41FA5}">
                      <a16:colId xmlns:a16="http://schemas.microsoft.com/office/drawing/2014/main" val="4212857883"/>
                    </a:ext>
                  </a:extLst>
                </a:gridCol>
                <a:gridCol w="3462044">
                  <a:extLst>
                    <a:ext uri="{9D8B030D-6E8A-4147-A177-3AD203B41FA5}">
                      <a16:colId xmlns:a16="http://schemas.microsoft.com/office/drawing/2014/main" val="778170635"/>
                    </a:ext>
                  </a:extLst>
                </a:gridCol>
              </a:tblGrid>
              <a:tr h="36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</a:t>
                      </a:r>
                      <a:r>
                        <a:rPr lang="hu-HU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94963"/>
                  </a:ext>
                </a:extLst>
              </a:tr>
              <a:tr h="571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 </a:t>
                      </a:r>
                      <a:r>
                        <a:rPr lang="en-GB" sz="1600" dirty="0" err="1"/>
                        <a:t>folyóiratnak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elavult</a:t>
                      </a:r>
                      <a:r>
                        <a:rPr lang="en-GB" sz="1600" dirty="0"/>
                        <a:t>/4 </a:t>
                      </a:r>
                      <a:r>
                        <a:rPr lang="en-GB" sz="1600" dirty="0" err="1"/>
                        <a:t>teljesen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hiányzott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mindegyiknek</a:t>
                      </a:r>
                      <a:r>
                        <a:rPr lang="en-GB" sz="1600" dirty="0"/>
                        <a:t> van, </a:t>
                      </a:r>
                      <a:r>
                        <a:rPr lang="en-GB" sz="1600" dirty="0" smtClean="0"/>
                        <a:t>1</a:t>
                      </a:r>
                      <a:r>
                        <a:rPr lang="hu-HU" sz="1600" dirty="0" smtClean="0"/>
                        <a:t> DEENK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OJS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1016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online ISSN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 </a:t>
                      </a:r>
                      <a:r>
                        <a:rPr lang="en-GB" sz="1600" dirty="0" err="1"/>
                        <a:t>hiányzott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mindegyiknek</a:t>
                      </a:r>
                      <a:r>
                        <a:rPr lang="hu-HU" sz="1600" baseline="0" dirty="0" smtClean="0"/>
                        <a:t> van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761905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r>
                        <a:rPr lang="en-GB" sz="1600" b="1" dirty="0"/>
                        <a:t>DOI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tx1"/>
                          </a:solidFill>
                        </a:rPr>
                        <a:t>9-nek hiányzott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tx1"/>
                          </a:solidFill>
                        </a:rPr>
                        <a:t>mindegyiknek van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98942"/>
                  </a:ext>
                </a:extLst>
              </a:tr>
              <a:tr h="571296">
                <a:tc>
                  <a:txBody>
                    <a:bodyPr/>
                    <a:lstStyle/>
                    <a:p>
                      <a:r>
                        <a:rPr lang="hu-HU" sz="1600" b="1" dirty="0">
                          <a:hlinkClick r:id="rId4"/>
                        </a:rPr>
                        <a:t>DOAJ</a:t>
                      </a:r>
                      <a:r>
                        <a:rPr lang="en-GB" sz="1600" b="1" dirty="0"/>
                        <a:t> (</a:t>
                      </a:r>
                      <a:r>
                        <a:rPr lang="hu-HU" sz="1600" dirty="0" err="1"/>
                        <a:t>open</a:t>
                      </a:r>
                      <a:r>
                        <a:rPr lang="hu-HU" sz="1600" dirty="0"/>
                        <a:t> </a:t>
                      </a:r>
                      <a:r>
                        <a:rPr lang="hu-HU" sz="1600" dirty="0" err="1"/>
                        <a:t>access</a:t>
                      </a:r>
                      <a:r>
                        <a:rPr lang="hu-HU" sz="1600" dirty="0"/>
                        <a:t> folyóiratok nemzetközi adatbázisába</a:t>
                      </a:r>
                      <a:r>
                        <a:rPr lang="en-GB" sz="1600" dirty="0"/>
                        <a:t>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új 7</a:t>
                      </a:r>
                      <a:r>
                        <a:rPr lang="en-GB" sz="1600" dirty="0" smtClean="0"/>
                        <a:t>+</a:t>
                      </a:r>
                      <a:r>
                        <a:rPr lang="hu-HU" sz="1600" dirty="0" smtClean="0"/>
                        <a:t>3na</a:t>
                      </a:r>
                      <a:r>
                        <a:rPr lang="en-GB" sz="1600" dirty="0" smtClean="0"/>
                        <a:t>k </a:t>
                      </a:r>
                      <a:r>
                        <a:rPr lang="en-GB" sz="1600" dirty="0" err="1"/>
                        <a:t>elindult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regisztrációja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50573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Nyílt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hozzáférésről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nyilatkozat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20-nak </a:t>
                      </a:r>
                      <a:r>
                        <a:rPr lang="en-GB" sz="1600" dirty="0" err="1"/>
                        <a:t>hiányzott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mindegyiknek</a:t>
                      </a:r>
                      <a:r>
                        <a:rPr lang="hu-HU" sz="1600" baseline="0" dirty="0" smtClean="0"/>
                        <a:t> van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26487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Cikk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publikálási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díjról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közlemény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21-nek </a:t>
                      </a:r>
                      <a:r>
                        <a:rPr lang="en-GB" sz="1600" dirty="0" err="1"/>
                        <a:t>hiányzott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mindegyiknek</a:t>
                      </a:r>
                      <a:r>
                        <a:rPr lang="hu-HU" sz="1600" baseline="0" dirty="0" smtClean="0"/>
                        <a:t> van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0662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Szerzői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jogról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nyilatkozat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23-nak </a:t>
                      </a:r>
                      <a:r>
                        <a:rPr lang="en-GB" sz="1600" dirty="0" err="1"/>
                        <a:t>hiányzott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mindegyiknek</a:t>
                      </a:r>
                      <a:r>
                        <a:rPr lang="hu-HU" sz="1600" baseline="0" dirty="0" smtClean="0"/>
                        <a:t> van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17723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Felhasználási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szerződés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24-nek </a:t>
                      </a:r>
                      <a:r>
                        <a:rPr lang="en-GB" sz="1600" dirty="0" err="1"/>
                        <a:t>hiányzott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aseline="0" dirty="0" smtClean="0"/>
                        <a:t>a l</a:t>
                      </a:r>
                      <a:r>
                        <a:rPr lang="hu-HU" sz="1600" dirty="0" smtClean="0"/>
                        <a:t>egtöbbnek van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95998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Etikai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nyilatkozat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21-nek </a:t>
                      </a:r>
                      <a:r>
                        <a:rPr lang="en-GB" sz="1600" dirty="0" err="1"/>
                        <a:t>hiányzott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mindegyiknek</a:t>
                      </a:r>
                      <a:r>
                        <a:rPr lang="hu-HU" sz="1600" baseline="0" dirty="0" smtClean="0"/>
                        <a:t> van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1750"/>
                  </a:ext>
                </a:extLst>
              </a:tr>
              <a:tr h="811842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Folyóiratkezelő</a:t>
                      </a:r>
                      <a:r>
                        <a:rPr lang="en-GB" sz="1600" b="1" dirty="0"/>
                        <a:t>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 OJS</a:t>
                      </a:r>
                      <a:r>
                        <a:rPr lang="hu-HU" sz="1600" dirty="0" smtClean="0"/>
                        <a:t>-ben, 3 saját honlap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mostanra</a:t>
                      </a:r>
                      <a:r>
                        <a:rPr lang="en-GB" sz="1600" dirty="0"/>
                        <a:t> </a:t>
                      </a:r>
                      <a:r>
                        <a:rPr lang="hu-HU" sz="1600" dirty="0" smtClean="0"/>
                        <a:t>13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OJS</a:t>
                      </a:r>
                      <a:r>
                        <a:rPr lang="hu-HU" sz="1600" dirty="0" err="1"/>
                        <a:t>-ben</a:t>
                      </a:r>
                      <a:r>
                        <a:rPr lang="en-GB" sz="1600" dirty="0"/>
                        <a:t>; </a:t>
                      </a:r>
                    </a:p>
                    <a:p>
                      <a:r>
                        <a:rPr lang="en-GB" sz="1600" dirty="0" err="1"/>
                        <a:t>ebből</a:t>
                      </a:r>
                      <a:r>
                        <a:rPr lang="en-GB" sz="1600" dirty="0"/>
                        <a:t> 8 </a:t>
                      </a:r>
                      <a:r>
                        <a:rPr lang="en-GB" sz="1600" dirty="0" err="1"/>
                        <a:t>az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adminisztrációs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részt</a:t>
                      </a:r>
                      <a:r>
                        <a:rPr lang="en-GB" sz="1600" dirty="0"/>
                        <a:t> is </a:t>
                      </a:r>
                      <a:r>
                        <a:rPr lang="en-GB" sz="1600" dirty="0" err="1"/>
                        <a:t>teljeskör</a:t>
                      </a:r>
                      <a:r>
                        <a:rPr lang="hu-HU" sz="1600" dirty="0"/>
                        <a:t>ű</a:t>
                      </a:r>
                      <a:r>
                        <a:rPr lang="en-GB" sz="1600" dirty="0" err="1"/>
                        <a:t>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használja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14076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Elérhetőség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feltüntetése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21-nem </a:t>
                      </a:r>
                      <a:r>
                        <a:rPr lang="en-GB" sz="1600" dirty="0" err="1"/>
                        <a:t>hiányzott</a:t>
                      </a:r>
                      <a:r>
                        <a:rPr lang="en-GB" sz="1600" dirty="0"/>
                        <a:t>/</a:t>
                      </a:r>
                      <a:r>
                        <a:rPr lang="en-GB" sz="1600" dirty="0" err="1"/>
                        <a:t>pontatlan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mindegyiknek</a:t>
                      </a:r>
                      <a:r>
                        <a:rPr lang="hu-HU" sz="1600" baseline="0" dirty="0" smtClean="0"/>
                        <a:t> van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3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363985"/>
            <a:ext cx="10545932" cy="1326704"/>
          </a:xfrm>
        </p:spPr>
        <p:txBody>
          <a:bodyPr/>
          <a:lstStyle/>
          <a:p>
            <a:r>
              <a:rPr lang="en-GB" dirty="0"/>
              <a:t>II. </a:t>
            </a:r>
            <a:r>
              <a:rPr lang="en-GB" dirty="0" err="1"/>
              <a:t>Rendszeresség</a:t>
            </a:r>
            <a:r>
              <a:rPr lang="en-GB" dirty="0"/>
              <a:t> </a:t>
            </a:r>
            <a:endParaRPr lang="hu-HU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7EF77398-886B-4574-B3FC-848588ADB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59644"/>
              </p:ext>
            </p:extLst>
          </p:nvPr>
        </p:nvGraphicFramePr>
        <p:xfrm>
          <a:off x="1441660" y="3013557"/>
          <a:ext cx="9646550" cy="96803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16831">
                  <a:extLst>
                    <a:ext uri="{9D8B030D-6E8A-4147-A177-3AD203B41FA5}">
                      <a16:colId xmlns:a16="http://schemas.microsoft.com/office/drawing/2014/main" val="471925387"/>
                    </a:ext>
                  </a:extLst>
                </a:gridCol>
                <a:gridCol w="4403443">
                  <a:extLst>
                    <a:ext uri="{9D8B030D-6E8A-4147-A177-3AD203B41FA5}">
                      <a16:colId xmlns:a16="http://schemas.microsoft.com/office/drawing/2014/main" val="4212857883"/>
                    </a:ext>
                  </a:extLst>
                </a:gridCol>
                <a:gridCol w="3826276">
                  <a:extLst>
                    <a:ext uri="{9D8B030D-6E8A-4147-A177-3AD203B41FA5}">
                      <a16:colId xmlns:a16="http://schemas.microsoft.com/office/drawing/2014/main" val="778170635"/>
                    </a:ext>
                  </a:extLst>
                </a:gridCol>
              </a:tblGrid>
              <a:tr h="484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</a:t>
                      </a:r>
                      <a:r>
                        <a:rPr lang="hu-HU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94963"/>
                  </a:ext>
                </a:extLst>
              </a:tr>
              <a:tr h="484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</a:t>
                      </a:r>
                      <a:r>
                        <a:rPr lang="en-GB" dirty="0" err="1"/>
                        <a:t>hiányzott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negyedév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szinte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mindenhol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mindegyiknek</a:t>
                      </a:r>
                      <a:r>
                        <a:rPr lang="hu-HU" baseline="0" dirty="0" smtClean="0"/>
                        <a:t> van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1016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F9D10330-FC2E-40B3-AA82-1206D40D8EF9}"/>
              </a:ext>
            </a:extLst>
          </p:cNvPr>
          <p:cNvSpPr txBox="1"/>
          <p:nvPr/>
        </p:nvSpPr>
        <p:spPr>
          <a:xfrm>
            <a:off x="1441660" y="1819922"/>
            <a:ext cx="964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Meghatározandó</a:t>
            </a:r>
            <a:r>
              <a:rPr lang="en-GB" dirty="0"/>
              <a:t> </a:t>
            </a:r>
            <a:r>
              <a:rPr lang="en-GB" dirty="0" err="1"/>
              <a:t>évente</a:t>
            </a:r>
            <a:r>
              <a:rPr lang="en-GB" dirty="0"/>
              <a:t> (</a:t>
            </a:r>
            <a:r>
              <a:rPr lang="en-GB" dirty="0" err="1"/>
              <a:t>negyedév</a:t>
            </a:r>
            <a:r>
              <a:rPr lang="en-GB" dirty="0"/>
              <a:t> </a:t>
            </a:r>
            <a:r>
              <a:rPr lang="en-GB" dirty="0" err="1"/>
              <a:t>megjelölésével</a:t>
            </a:r>
            <a:r>
              <a:rPr lang="en-GB" dirty="0"/>
              <a:t>) </a:t>
            </a:r>
            <a:r>
              <a:rPr lang="en-GB" dirty="0" err="1"/>
              <a:t>mennyiszer</a:t>
            </a:r>
            <a:r>
              <a:rPr lang="en-GB" dirty="0"/>
              <a:t> </a:t>
            </a:r>
            <a:r>
              <a:rPr lang="en-GB" dirty="0" err="1"/>
              <a:t>jelenik</a:t>
            </a:r>
            <a:r>
              <a:rPr lang="en-GB" dirty="0"/>
              <a:t> meg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adott</a:t>
            </a:r>
            <a:r>
              <a:rPr lang="en-GB" dirty="0"/>
              <a:t> </a:t>
            </a:r>
            <a:r>
              <a:rPr lang="en-GB" dirty="0" err="1"/>
              <a:t>folyóirat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III. </a:t>
            </a:r>
            <a:r>
              <a:rPr lang="en-GB" dirty="0" err="1"/>
              <a:t>Tartalmi</a:t>
            </a:r>
            <a:r>
              <a:rPr lang="en-GB" dirty="0"/>
              <a:t> </a:t>
            </a:r>
            <a:r>
              <a:rPr lang="en-GB" dirty="0" err="1"/>
              <a:t>kritériumok</a:t>
            </a:r>
            <a:r>
              <a:rPr lang="en-GB" dirty="0"/>
              <a:t> </a:t>
            </a:r>
            <a:endParaRPr lang="hu-HU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BF54ED0E-D0F5-4AA3-ADD8-F2A848997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17908"/>
              </p:ext>
            </p:extLst>
          </p:nvPr>
        </p:nvGraphicFramePr>
        <p:xfrm>
          <a:off x="945923" y="2275462"/>
          <a:ext cx="10031766" cy="240425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176582">
                  <a:extLst>
                    <a:ext uri="{9D8B030D-6E8A-4147-A177-3AD203B41FA5}">
                      <a16:colId xmlns:a16="http://schemas.microsoft.com/office/drawing/2014/main" val="471925387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4212857883"/>
                    </a:ext>
                  </a:extLst>
                </a:gridCol>
                <a:gridCol w="2191497">
                  <a:extLst>
                    <a:ext uri="{9D8B030D-6E8A-4147-A177-3AD203B41FA5}">
                      <a16:colId xmlns:a16="http://schemas.microsoft.com/office/drawing/2014/main" val="778170635"/>
                    </a:ext>
                  </a:extLst>
                </a:gridCol>
              </a:tblGrid>
              <a:tr h="484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</a:t>
                      </a:r>
                      <a:r>
                        <a:rPr lang="hu-HU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94963"/>
                  </a:ext>
                </a:extLst>
              </a:tr>
              <a:tr h="484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Folyóirat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célja</a:t>
                      </a:r>
                      <a:endParaRPr lang="en-GB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 </a:t>
                      </a:r>
                      <a:r>
                        <a:rPr lang="en-GB" dirty="0" err="1"/>
                        <a:t>nincs</a:t>
                      </a:r>
                      <a:r>
                        <a:rPr lang="en-GB" dirty="0"/>
                        <a:t>, 3 </a:t>
                      </a:r>
                      <a:r>
                        <a:rPr lang="en-GB" dirty="0" err="1"/>
                        <a:t>hiányos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mindegyiknek</a:t>
                      </a:r>
                      <a:r>
                        <a:rPr lang="hu-HU" sz="1800" baseline="0" dirty="0" smtClean="0"/>
                        <a:t> van</a:t>
                      </a:r>
                      <a:endParaRPr lang="en-GB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1016"/>
                  </a:ext>
                </a:extLst>
              </a:tr>
              <a:tr h="562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Tartalma</a:t>
                      </a:r>
                      <a:endParaRPr lang="en-GB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</a:t>
                      </a:r>
                      <a:r>
                        <a:rPr lang="en-GB" dirty="0" err="1"/>
                        <a:t>nincs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mindegyiknek</a:t>
                      </a:r>
                      <a:r>
                        <a:rPr lang="hu-HU" sz="1800" baseline="0" dirty="0" smtClean="0"/>
                        <a:t> van</a:t>
                      </a:r>
                      <a:endParaRPr lang="en-GB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761905"/>
                  </a:ext>
                </a:extLst>
              </a:tr>
              <a:tr h="484015">
                <a:tc>
                  <a:txBody>
                    <a:bodyPr/>
                    <a:lstStyle/>
                    <a:p>
                      <a:r>
                        <a:rPr lang="en-GB" b="1" dirty="0" err="1"/>
                        <a:t>Cikkek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felépítése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(</a:t>
                      </a:r>
                      <a:r>
                        <a:rPr lang="en-GB" dirty="0" err="1"/>
                        <a:t>affiliációk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angol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asztrakt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kulcsszavak</a:t>
                      </a:r>
                      <a:r>
                        <a:rPr lang="en-GB" dirty="0"/>
                        <a:t>, DOI)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 </a:t>
                      </a:r>
                      <a:r>
                        <a:rPr lang="en-GB" dirty="0" err="1"/>
                        <a:t>nem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megfelelő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mindegyiknek</a:t>
                      </a:r>
                      <a:r>
                        <a:rPr lang="hu-HU" sz="1800" baseline="0" dirty="0" smtClean="0"/>
                        <a:t> van</a:t>
                      </a:r>
                      <a:endParaRPr lang="en-GB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9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7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IV. A </a:t>
            </a:r>
            <a:r>
              <a:rPr lang="en-GB" dirty="0" err="1"/>
              <a:t>szerkesztőség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a </a:t>
            </a:r>
            <a:r>
              <a:rPr lang="en-GB" dirty="0" err="1"/>
              <a:t>folyóirat</a:t>
            </a:r>
            <a:r>
              <a:rPr lang="en-GB" dirty="0"/>
              <a:t> </a:t>
            </a:r>
            <a:r>
              <a:rPr lang="en-GB" dirty="0" err="1"/>
              <a:t>polgársága</a:t>
            </a:r>
            <a:r>
              <a:rPr lang="en-GB" dirty="0"/>
              <a:t> </a:t>
            </a:r>
            <a:endParaRPr lang="hu-HU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FA53FC9-E7C6-4A1F-81CF-37660FC7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49846"/>
              </p:ext>
            </p:extLst>
          </p:nvPr>
        </p:nvGraphicFramePr>
        <p:xfrm>
          <a:off x="772358" y="2037993"/>
          <a:ext cx="10515600" cy="295884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422494">
                  <a:extLst>
                    <a:ext uri="{9D8B030D-6E8A-4147-A177-3AD203B41FA5}">
                      <a16:colId xmlns:a16="http://schemas.microsoft.com/office/drawing/2014/main" val="471925387"/>
                    </a:ext>
                  </a:extLst>
                </a:gridCol>
                <a:gridCol w="3478885">
                  <a:extLst>
                    <a:ext uri="{9D8B030D-6E8A-4147-A177-3AD203B41FA5}">
                      <a16:colId xmlns:a16="http://schemas.microsoft.com/office/drawing/2014/main" val="4212857883"/>
                    </a:ext>
                  </a:extLst>
                </a:gridCol>
                <a:gridCol w="2614221">
                  <a:extLst>
                    <a:ext uri="{9D8B030D-6E8A-4147-A177-3AD203B41FA5}">
                      <a16:colId xmlns:a16="http://schemas.microsoft.com/office/drawing/2014/main" val="778170635"/>
                    </a:ext>
                  </a:extLst>
                </a:gridCol>
              </a:tblGrid>
              <a:tr h="4242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</a:t>
                      </a:r>
                      <a:r>
                        <a:rPr lang="hu-HU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94963"/>
                  </a:ext>
                </a:extLst>
              </a:tr>
              <a:tr h="424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Szerzők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affiliációja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11-ben </a:t>
                      </a:r>
                      <a:r>
                        <a:rPr lang="en-GB" dirty="0" err="1"/>
                        <a:t>hiányzott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mindegyiknek</a:t>
                      </a:r>
                      <a:r>
                        <a:rPr lang="hu-HU" sz="1800" baseline="0" dirty="0" smtClean="0"/>
                        <a:t> van</a:t>
                      </a:r>
                      <a:endParaRPr lang="en-GB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1016"/>
                  </a:ext>
                </a:extLst>
              </a:tr>
              <a:tr h="463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Lektorálási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folyamat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22-ben </a:t>
                      </a:r>
                      <a:r>
                        <a:rPr lang="en-GB" dirty="0" err="1"/>
                        <a:t>hiányzott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nem</a:t>
                      </a:r>
                      <a:r>
                        <a:rPr lang="en-GB" dirty="0"/>
                        <a:t> volt </a:t>
                      </a:r>
                      <a:r>
                        <a:rPr lang="en-GB" dirty="0" err="1"/>
                        <a:t>megfelelő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mindegyiknek</a:t>
                      </a:r>
                      <a:r>
                        <a:rPr lang="hu-HU" sz="1800" baseline="0" dirty="0" smtClean="0"/>
                        <a:t> van</a:t>
                      </a:r>
                      <a:endParaRPr lang="en-GB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761905"/>
                  </a:ext>
                </a:extLst>
              </a:tr>
              <a:tr h="424235">
                <a:tc>
                  <a:txBody>
                    <a:bodyPr/>
                    <a:lstStyle/>
                    <a:p>
                      <a:r>
                        <a:rPr lang="en-GB" b="1" dirty="0" err="1"/>
                        <a:t>Szerzői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útmutató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20-ban </a:t>
                      </a:r>
                      <a:r>
                        <a:rPr lang="en-GB" dirty="0" err="1"/>
                        <a:t>nem</a:t>
                      </a:r>
                      <a:r>
                        <a:rPr lang="en-GB" dirty="0"/>
                        <a:t> volt </a:t>
                      </a:r>
                      <a:r>
                        <a:rPr lang="en-GB" dirty="0" err="1"/>
                        <a:t>megfelelő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mindegyiknek</a:t>
                      </a:r>
                      <a:r>
                        <a:rPr lang="hu-HU" sz="1800" baseline="0" dirty="0" smtClean="0"/>
                        <a:t> van</a:t>
                      </a:r>
                      <a:endParaRPr lang="en-GB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98942"/>
                  </a:ext>
                </a:extLst>
              </a:tr>
              <a:tr h="1046061">
                <a:tc>
                  <a:txBody>
                    <a:bodyPr/>
                    <a:lstStyle/>
                    <a:p>
                      <a:r>
                        <a:rPr lang="en-GB" b="1" dirty="0" err="1"/>
                        <a:t>Szerkesztőség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affiliációja</a:t>
                      </a:r>
                      <a:r>
                        <a:rPr lang="en-GB" b="1" dirty="0"/>
                        <a:t>, </a:t>
                      </a:r>
                      <a:r>
                        <a:rPr lang="en-GB" b="1" dirty="0" err="1"/>
                        <a:t>nemzetközisége</a:t>
                      </a:r>
                      <a:r>
                        <a:rPr lang="en-GB" b="1" dirty="0"/>
                        <a:t>, </a:t>
                      </a:r>
                      <a:r>
                        <a:rPr lang="en-GB" b="1" dirty="0" err="1"/>
                        <a:t>főszerkesztő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presztízse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22-ben </a:t>
                      </a:r>
                      <a:r>
                        <a:rPr lang="en-GB" dirty="0" err="1"/>
                        <a:t>nem</a:t>
                      </a:r>
                      <a:r>
                        <a:rPr lang="en-GB" dirty="0"/>
                        <a:t> volt </a:t>
                      </a:r>
                      <a:r>
                        <a:rPr lang="en-GB" dirty="0" err="1"/>
                        <a:t>megfelelő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mindegyiknek</a:t>
                      </a:r>
                      <a:r>
                        <a:rPr lang="hu-HU" sz="1800" baseline="0" dirty="0" smtClean="0"/>
                        <a:t> van, </a:t>
                      </a:r>
                      <a:r>
                        <a:rPr lang="hu-HU" sz="1800" baseline="0" dirty="0" err="1" smtClean="0"/>
                        <a:t>kiv</a:t>
                      </a:r>
                      <a:r>
                        <a:rPr lang="hu-HU" sz="1800" baseline="0" dirty="0" smtClean="0"/>
                        <a:t>. a</a:t>
                      </a:r>
                      <a:r>
                        <a:rPr lang="hu-HU" baseline="0" dirty="0" smtClean="0"/>
                        <a:t> nemzetköziség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5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BF506-7748-4B6C-A478-C936B894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200"/>
            <a:ext cx="10515601" cy="4353243"/>
          </a:xfrm>
        </p:spPr>
        <p:txBody>
          <a:bodyPr>
            <a:normAutofit/>
          </a:bodyPr>
          <a:lstStyle/>
          <a:p>
            <a:r>
              <a:rPr lang="en-GB" dirty="0"/>
              <a:t>OJS</a:t>
            </a:r>
            <a:r>
              <a:rPr lang="hu-HU" dirty="0"/>
              <a:t>-be </a:t>
            </a:r>
            <a:r>
              <a:rPr lang="hu-HU" dirty="0" smtClean="0"/>
              <a:t>költözés, megjelenés </a:t>
            </a:r>
            <a:endParaRPr lang="en-GB" dirty="0"/>
          </a:p>
          <a:p>
            <a:r>
              <a:rPr lang="en-GB" dirty="0" smtClean="0"/>
              <a:t>online </a:t>
            </a:r>
            <a:r>
              <a:rPr lang="en-GB" dirty="0"/>
              <a:t>ISSN  </a:t>
            </a:r>
          </a:p>
          <a:p>
            <a:r>
              <a:rPr lang="en-GB" dirty="0"/>
              <a:t>DOI </a:t>
            </a:r>
            <a:r>
              <a:rPr lang="en-GB" dirty="0" err="1"/>
              <a:t>használata</a:t>
            </a:r>
            <a:endParaRPr lang="en-GB" dirty="0"/>
          </a:p>
          <a:p>
            <a:r>
              <a:rPr lang="hu-HU" dirty="0" smtClean="0"/>
              <a:t>n</a:t>
            </a:r>
            <a:r>
              <a:rPr lang="en-GB" dirty="0" err="1" smtClean="0"/>
              <a:t>yilatkozatok</a:t>
            </a:r>
            <a:r>
              <a:rPr lang="hu-HU" dirty="0" smtClean="0"/>
              <a:t>, különösen fontos a publikációs és etikai nyilatkozat</a:t>
            </a:r>
            <a:endParaRPr lang="en-GB" dirty="0"/>
          </a:p>
          <a:p>
            <a:r>
              <a:rPr lang="en-GB" dirty="0" err="1"/>
              <a:t>archiválás</a:t>
            </a:r>
            <a:endParaRPr lang="en-GB" dirty="0"/>
          </a:p>
          <a:p>
            <a:r>
              <a:rPr lang="en-GB" dirty="0" err="1"/>
              <a:t>elérhetőségek</a:t>
            </a:r>
            <a:endParaRPr lang="en-GB" dirty="0"/>
          </a:p>
          <a:p>
            <a:r>
              <a:rPr lang="en-GB" dirty="0" err="1"/>
              <a:t>affiliáció</a:t>
            </a:r>
            <a:r>
              <a:rPr lang="hu-HU" dirty="0"/>
              <a:t/>
            </a:r>
            <a:br>
              <a:rPr lang="hu-HU" dirty="0"/>
            </a:br>
            <a:endParaRPr lang="en-GB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578C7C1-C92E-42A8-A0F7-515F11AE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57" y="363985"/>
            <a:ext cx="10581443" cy="781234"/>
          </a:xfrm>
        </p:spPr>
        <p:txBody>
          <a:bodyPr>
            <a:normAutofit/>
          </a:bodyPr>
          <a:lstStyle/>
          <a:p>
            <a:r>
              <a:rPr lang="hu-HU" dirty="0" smtClean="0"/>
              <a:t>Leggyakoribb változások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12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14D-8727-462F-B0C4-CA41F918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5387"/>
            <a:ext cx="6905626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Tapasztalatok</a:t>
            </a:r>
            <a:endParaRPr lang="en-GB" sz="60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74969-231F-488E-8C0B-41C4BF73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96" y="1298448"/>
            <a:ext cx="6661720" cy="1582784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hu-HU" sz="2200" dirty="0"/>
              <a:t>a leíró részek (politika, menü)</a:t>
            </a:r>
          </a:p>
          <a:p>
            <a:pPr marL="342900" indent="-342900">
              <a:spcBef>
                <a:spcPts val="0"/>
              </a:spcBef>
            </a:pPr>
            <a:r>
              <a:rPr lang="hu-HU" sz="2200" dirty="0"/>
              <a:t>rendszeres megjelenés </a:t>
            </a:r>
          </a:p>
          <a:p>
            <a:pPr marL="342900" indent="-342900">
              <a:spcBef>
                <a:spcPts val="0"/>
              </a:spcBef>
            </a:pPr>
            <a:r>
              <a:rPr lang="hu-HU" sz="2200" dirty="0"/>
              <a:t>a szerzők és lektorok toborzása és segítése </a:t>
            </a:r>
          </a:p>
          <a:p>
            <a:pPr marL="342900" indent="-342900">
              <a:spcBef>
                <a:spcPts val="0"/>
              </a:spcBef>
            </a:pPr>
            <a:r>
              <a:rPr lang="hu-HU" sz="2200" dirty="0"/>
              <a:t>formai kritériumok tartása</a:t>
            </a:r>
            <a:endParaRPr lang="en-GB" sz="2200" dirty="0"/>
          </a:p>
        </p:txBody>
      </p:sp>
      <p:sp>
        <p:nvSpPr>
          <p:cNvPr id="2" name="Szövegdoboz 1"/>
          <p:cNvSpPr txBox="1"/>
          <p:nvPr/>
        </p:nvSpPr>
        <p:spPr>
          <a:xfrm flipH="1">
            <a:off x="1894451" y="3001723"/>
            <a:ext cx="318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Jó gyakorlatok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 flipH="1">
            <a:off x="1882259" y="3562710"/>
            <a:ext cx="5587857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 leíró részek előzetes megírása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 leíró részek megírása munkamegosztással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ehhez minták begyűjtése (NEM másolása)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gyakori és rendszeres szerkesztőségi ülések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lektorok </a:t>
            </a:r>
            <a:r>
              <a:rPr lang="hu-HU" sz="2200" dirty="0" err="1" smtClean="0"/>
              <a:t>mentorálása</a:t>
            </a: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közösségi média használata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872404" y="522951"/>
            <a:ext cx="271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Nehézségek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01" y="522951"/>
            <a:ext cx="3542957" cy="23582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16" y="3123643"/>
            <a:ext cx="3869092" cy="23698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779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74969-231F-488E-8C0B-41C4BF73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4" y="1837509"/>
            <a:ext cx="10421645" cy="4172674"/>
          </a:xfrm>
        </p:spPr>
        <p:txBody>
          <a:bodyPr>
            <a:normAutofit/>
          </a:bodyPr>
          <a:lstStyle/>
          <a:p>
            <a:r>
              <a:rPr lang="hu-HU" dirty="0"/>
              <a:t>h</a:t>
            </a:r>
            <a:r>
              <a:rPr lang="hu-HU" dirty="0" smtClean="0"/>
              <a:t>umán segítség a </a:t>
            </a:r>
            <a:r>
              <a:rPr lang="hu-HU" b="1" dirty="0" smtClean="0"/>
              <a:t>kiadói előkészítésben </a:t>
            </a:r>
            <a:r>
              <a:rPr lang="hu-HU" dirty="0" smtClean="0"/>
              <a:t>(tördelés, szaknyelvi lektor)</a:t>
            </a:r>
          </a:p>
          <a:p>
            <a:r>
              <a:rPr lang="hu-HU" dirty="0" smtClean="0"/>
              <a:t>(web)</a:t>
            </a:r>
            <a:r>
              <a:rPr lang="hu-HU" b="1" dirty="0" smtClean="0"/>
              <a:t>grafikus</a:t>
            </a:r>
          </a:p>
          <a:p>
            <a:r>
              <a:rPr lang="hu-HU" dirty="0" smtClean="0"/>
              <a:t> kiadványelőkészítő </a:t>
            </a:r>
            <a:r>
              <a:rPr lang="hu-HU" b="1" dirty="0" smtClean="0"/>
              <a:t>szoftverek</a:t>
            </a:r>
            <a:r>
              <a:rPr lang="hu-HU" dirty="0" smtClean="0"/>
              <a:t> (pl. tördelés, képszerkesztés)</a:t>
            </a:r>
          </a:p>
          <a:p>
            <a:r>
              <a:rPr lang="hu-HU" dirty="0"/>
              <a:t>t</a:t>
            </a:r>
            <a:r>
              <a:rPr lang="hu-HU" dirty="0" smtClean="0"/>
              <a:t>udományterületenként különböző </a:t>
            </a:r>
            <a:r>
              <a:rPr lang="hu-HU" b="1" dirty="0" smtClean="0"/>
              <a:t>nyelvi lektoráló online szolgáltatások</a:t>
            </a:r>
          </a:p>
          <a:p>
            <a:r>
              <a:rPr lang="hu-HU" b="1" dirty="0"/>
              <a:t>w</a:t>
            </a:r>
            <a:r>
              <a:rPr lang="hu-HU" b="1" dirty="0" smtClean="0"/>
              <a:t>ebergonómiai szaktanácsadás</a:t>
            </a:r>
            <a:endParaRPr lang="en-GB" b="1" dirty="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hu-HU" dirty="0" smtClean="0"/>
              <a:t>Javaslatok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91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Köszönjük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figyelmet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288B89C9-359F-4173-B98A-1074BFA25816}"/>
              </a:ext>
            </a:extLst>
          </p:cNvPr>
          <p:cNvSpPr txBox="1">
            <a:spLocks/>
          </p:cNvSpPr>
          <p:nvPr/>
        </p:nvSpPr>
        <p:spPr>
          <a:xfrm>
            <a:off x="0" y="1928191"/>
            <a:ext cx="6939919" cy="1672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500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Előzmények</a:t>
            </a:r>
            <a:endParaRPr lang="hu-HU" sz="45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970" y="263237"/>
            <a:ext cx="4020994" cy="665017"/>
          </a:xfrm>
        </p:spPr>
        <p:txBody>
          <a:bodyPr>
            <a:noAutofit/>
          </a:bodyPr>
          <a:lstStyle/>
          <a:p>
            <a:r>
              <a:rPr lang="hu-HU" b="1" dirty="0" smtClean="0"/>
              <a:t>DEENK szerepe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36970" y="1288027"/>
            <a:ext cx="5692775" cy="321931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információforrások</a:t>
            </a:r>
          </a:p>
          <a:p>
            <a:r>
              <a:rPr lang="hu-HU" dirty="0"/>
              <a:t>tréningek, kurzusok, </a:t>
            </a:r>
            <a:r>
              <a:rPr lang="hu-HU" dirty="0" smtClean="0"/>
              <a:t>tananyagok</a:t>
            </a:r>
          </a:p>
          <a:p>
            <a:r>
              <a:rPr lang="hu-HU" dirty="0" smtClean="0">
                <a:hlinkClick r:id="rId4"/>
              </a:rPr>
              <a:t>openscience.hu</a:t>
            </a:r>
            <a:r>
              <a:rPr lang="hu-HU" dirty="0" smtClean="0"/>
              <a:t> – EKK HUNOR munkacsoport</a:t>
            </a:r>
          </a:p>
          <a:p>
            <a:endParaRPr lang="hu-HU" dirty="0" smtClean="0"/>
          </a:p>
          <a:p>
            <a:r>
              <a:rPr lang="hu-HU" dirty="0" err="1"/>
              <a:t>Disszemináció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>
                <a:hlinkClick r:id="rId5"/>
              </a:rPr>
              <a:t>iDEaTudóstér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>
                <a:hlinkClick r:id="rId6"/>
              </a:rPr>
              <a:t>DUPress</a:t>
            </a:r>
            <a:r>
              <a:rPr lang="hu-HU" dirty="0" smtClean="0"/>
              <a:t> – Debreceni Egyetemi Kiadó</a:t>
            </a:r>
          </a:p>
          <a:p>
            <a:endParaRPr lang="hu-HU" b="1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3782" y="1288026"/>
            <a:ext cx="5948218" cy="2979174"/>
          </a:xfrm>
        </p:spPr>
        <p:txBody>
          <a:bodyPr/>
          <a:lstStyle/>
          <a:p>
            <a:r>
              <a:rPr lang="hu-HU" dirty="0" smtClean="0">
                <a:hlinkClick r:id="rId7"/>
              </a:rPr>
              <a:t>APC támogatási folyamat </a:t>
            </a:r>
            <a:r>
              <a:rPr lang="hu-HU" dirty="0" smtClean="0"/>
              <a:t>kialakítása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>
                <a:hlinkClick r:id="rId8"/>
              </a:rPr>
              <a:t>Membership</a:t>
            </a:r>
            <a:r>
              <a:rPr lang="hu-HU" dirty="0" smtClean="0">
                <a:hlinkClick r:id="rId8"/>
              </a:rPr>
              <a:t> szerződések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>
                <a:hlinkClick r:id="rId9"/>
              </a:rPr>
              <a:t>Read and </a:t>
            </a:r>
            <a:r>
              <a:rPr lang="hu-HU" dirty="0" err="1" smtClean="0">
                <a:hlinkClick r:id="rId9"/>
              </a:rPr>
              <a:t>Publish</a:t>
            </a:r>
            <a:r>
              <a:rPr lang="hu-HU" dirty="0" smtClean="0">
                <a:hlinkClick r:id="rId9"/>
              </a:rPr>
              <a:t> </a:t>
            </a:r>
            <a:r>
              <a:rPr lang="hu-HU" dirty="0" smtClean="0"/>
              <a:t>szerződések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77572" y="4652160"/>
            <a:ext cx="786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  <a:hlinkClick r:id="rId10"/>
              </a:rPr>
              <a:t>Debreceni Egyetem Publikációs Platformja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989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6895" y="403311"/>
            <a:ext cx="2713384" cy="895928"/>
          </a:xfrm>
        </p:spPr>
        <p:txBody>
          <a:bodyPr/>
          <a:lstStyle/>
          <a:p>
            <a:r>
              <a:rPr lang="hu-HU" b="1" dirty="0" smtClean="0"/>
              <a:t>MIÉRT? 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49" y="0"/>
            <a:ext cx="5557013" cy="529130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9632" y="1670830"/>
            <a:ext cx="61012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támogassa az egyetemi folyóiratok </a:t>
            </a:r>
            <a:r>
              <a:rPr lang="hu-HU" sz="2800" dirty="0" smtClean="0"/>
              <a:t> online </a:t>
            </a:r>
            <a:r>
              <a:rPr lang="hu-HU" sz="2800" dirty="0"/>
              <a:t>(</a:t>
            </a:r>
            <a:r>
              <a:rPr lang="hu-HU" sz="2800" dirty="0" err="1"/>
              <a:t>open</a:t>
            </a:r>
            <a:r>
              <a:rPr lang="hu-HU" sz="2800" dirty="0"/>
              <a:t> </a:t>
            </a:r>
            <a:r>
              <a:rPr lang="hu-HU" sz="2800" dirty="0" err="1" smtClean="0"/>
              <a:t>access</a:t>
            </a:r>
            <a:r>
              <a:rPr lang="hu-HU" sz="2800" dirty="0" smtClean="0"/>
              <a:t>) megjelenését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támogassa az egyetemen  </a:t>
            </a:r>
            <a:r>
              <a:rPr lang="hu-HU" sz="2800" dirty="0" smtClean="0"/>
              <a:t>megjelenő </a:t>
            </a:r>
            <a:r>
              <a:rPr lang="hu-HU" sz="2800" dirty="0"/>
              <a:t>folyóiratok hazai  </a:t>
            </a:r>
            <a:r>
              <a:rPr lang="hu-HU" sz="2800" dirty="0" smtClean="0"/>
              <a:t>és </a:t>
            </a:r>
            <a:r>
              <a:rPr lang="hu-HU" sz="2800" dirty="0"/>
              <a:t>nemzetközi </a:t>
            </a:r>
            <a:r>
              <a:rPr lang="hu-HU" sz="2800" dirty="0" smtClean="0"/>
              <a:t>láthatóságát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növelje/előmozdítsa </a:t>
            </a:r>
            <a:r>
              <a:rPr lang="hu-HU" sz="2800" dirty="0"/>
              <a:t>az  </a:t>
            </a:r>
            <a:r>
              <a:rPr lang="hu-HU" sz="2800" dirty="0" smtClean="0"/>
              <a:t>egyetem nemzetközi </a:t>
            </a:r>
            <a:r>
              <a:rPr lang="hu-HU" sz="2800" dirty="0"/>
              <a:t>rangsorokban  </a:t>
            </a:r>
            <a:r>
              <a:rPr lang="hu-HU" sz="2800" dirty="0" smtClean="0"/>
              <a:t>elfoglalt helyét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3962399" y="5485919"/>
            <a:ext cx="727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2019. ősz. DEENK-NOKK </a:t>
            </a:r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DE </a:t>
            </a:r>
            <a:r>
              <a:rPr lang="hu-HU" sz="2800" b="1" dirty="0">
                <a:solidFill>
                  <a:srgbClr val="FF0000"/>
                </a:solidFill>
              </a:rPr>
              <a:t>folyóirat-támogatási program </a:t>
            </a:r>
            <a:r>
              <a:rPr lang="hu-HU" sz="2800" b="1" dirty="0" smtClean="0">
                <a:solidFill>
                  <a:srgbClr val="FF0000"/>
                </a:solidFill>
              </a:rPr>
              <a:t>(</a:t>
            </a:r>
            <a:r>
              <a:rPr lang="hu-HU" sz="2800" b="1" dirty="0" err="1" smtClean="0">
                <a:solidFill>
                  <a:srgbClr val="FF0000"/>
                </a:solidFill>
              </a:rPr>
              <a:t>DETámFi</a:t>
            </a:r>
            <a:r>
              <a:rPr lang="hu-HU" sz="2800" b="1" dirty="0" smtClean="0">
                <a:solidFill>
                  <a:srgbClr val="FF0000"/>
                </a:solidFill>
              </a:rPr>
              <a:t>)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BF506-7748-4B6C-A478-C936B894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" y="1496291"/>
            <a:ext cx="11127770" cy="4534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b="1" dirty="0" smtClean="0"/>
              <a:t>3 évre tervezett duális működésű program célja hogy az egyetemi folyóiratok bekerüljenek a nemzetközi adatbázisokba – </a:t>
            </a:r>
            <a:r>
              <a:rPr lang="hu-HU" b="1" dirty="0" err="1" smtClean="0"/>
              <a:t>WoS</a:t>
            </a:r>
            <a:r>
              <a:rPr lang="hu-HU" b="1" dirty="0" smtClean="0"/>
              <a:t>, </a:t>
            </a:r>
            <a:r>
              <a:rPr lang="hu-HU" b="1" dirty="0" err="1" smtClean="0"/>
              <a:t>Scopus</a:t>
            </a:r>
            <a:r>
              <a:rPr lang="hu-HU" b="1" dirty="0" smtClean="0"/>
              <a:t> </a:t>
            </a:r>
            <a:endParaRPr lang="hu-HU" dirty="0" smtClean="0"/>
          </a:p>
          <a:p>
            <a:pPr lvl="1"/>
            <a:r>
              <a:rPr lang="hu-HU" i="1" dirty="0" smtClean="0"/>
              <a:t>a </a:t>
            </a:r>
            <a:r>
              <a:rPr lang="hu-HU" b="1" i="1" dirty="0"/>
              <a:t>DEENK </a:t>
            </a:r>
            <a:r>
              <a:rPr lang="hu-HU" i="1" dirty="0"/>
              <a:t>a kritériumrendszer összeállításával, módszertani háttérrel és a </a:t>
            </a:r>
            <a:r>
              <a:rPr lang="hu-HU" i="1" u="sng" dirty="0">
                <a:hlinkClick r:id="rId4"/>
              </a:rPr>
              <a:t>folyóirat-keretrendszer</a:t>
            </a:r>
            <a:r>
              <a:rPr lang="hu-HU" i="1" dirty="0"/>
              <a:t> szolgáltatásával; </a:t>
            </a:r>
            <a:endParaRPr lang="en-GB" i="1" dirty="0"/>
          </a:p>
          <a:p>
            <a:pPr lvl="1"/>
            <a:r>
              <a:rPr lang="hu-HU" i="1" dirty="0"/>
              <a:t>a </a:t>
            </a:r>
            <a:r>
              <a:rPr lang="hu-HU" b="1" i="1" dirty="0"/>
              <a:t>Nemzetközi Oktatást Koordináló Központ</a:t>
            </a:r>
            <a:r>
              <a:rPr lang="hu-HU" i="1" dirty="0"/>
              <a:t> (</a:t>
            </a:r>
            <a:r>
              <a:rPr lang="hu-HU" i="1" dirty="0" smtClean="0"/>
              <a:t>NOKK) </a:t>
            </a:r>
            <a:r>
              <a:rPr lang="hu-HU" i="1" dirty="0"/>
              <a:t>a pénzügyi forrással és a  finanszírozás </a:t>
            </a:r>
            <a:r>
              <a:rPr lang="hu-HU" i="1" dirty="0" smtClean="0"/>
              <a:t>adminisztrálásával</a:t>
            </a:r>
            <a:endParaRPr lang="en-GB" i="1" dirty="0"/>
          </a:p>
          <a:p>
            <a:pPr fontAlgn="base"/>
            <a:r>
              <a:rPr lang="hu-HU" b="1" dirty="0"/>
              <a:t>2019. szeptember </a:t>
            </a:r>
            <a:r>
              <a:rPr lang="hu-HU" b="1" dirty="0" smtClean="0"/>
              <a:t>1.</a:t>
            </a:r>
            <a:r>
              <a:rPr lang="hu-HU" dirty="0" smtClean="0"/>
              <a:t> A </a:t>
            </a:r>
            <a:r>
              <a:rPr lang="hu-HU" dirty="0"/>
              <a:t>program több éves előkészítő munka </a:t>
            </a:r>
            <a:r>
              <a:rPr lang="hu-HU" dirty="0" smtClean="0"/>
              <a:t>után indult</a:t>
            </a:r>
            <a:r>
              <a:rPr lang="hu-HU" dirty="0"/>
              <a:t>, 9 kar dékánja által javasolt 25 folyóirattal</a:t>
            </a:r>
            <a:r>
              <a:rPr lang="en-GB" dirty="0" smtClean="0"/>
              <a:t>.</a:t>
            </a:r>
            <a:endParaRPr lang="hu-HU" dirty="0" smtClean="0"/>
          </a:p>
          <a:p>
            <a:pPr fontAlgn="base"/>
            <a:r>
              <a:rPr lang="hu-HU" b="1" dirty="0" smtClean="0"/>
              <a:t>2020. szeptember 1 – 2022. augusztus 31. </a:t>
            </a:r>
            <a:r>
              <a:rPr lang="hu-HU" dirty="0" smtClean="0"/>
              <a:t>az eredmények alapján 17 folyóirattal folytatva (2 új)</a:t>
            </a:r>
          </a:p>
          <a:p>
            <a:pPr marL="0" indent="0" fontAlgn="base">
              <a:buNone/>
            </a:pPr>
            <a:endParaRPr lang="hu-HU" dirty="0"/>
          </a:p>
          <a:p>
            <a:pPr fontAlgn="base"/>
            <a:endParaRPr lang="hu-HU" dirty="0" smtClean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1D2E2295-4B1A-4FE7-85BC-52D9E70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101"/>
            <a:ext cx="11353801" cy="949234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DE folyóirat-támogatási program (</a:t>
            </a:r>
            <a:r>
              <a:rPr lang="hu-HU" b="1" dirty="0" err="1"/>
              <a:t>DETámFi</a:t>
            </a:r>
            <a:r>
              <a:rPr lang="hu-HU" b="1" dirty="0" smtClean="0"/>
              <a:t>) 2019. ősz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96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0776"/>
            <a:ext cx="6939919" cy="1639556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t</a:t>
            </a:r>
            <a:r>
              <a:rPr lang="en-GB" sz="5400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ámogatási</a:t>
            </a:r>
            <a:r>
              <a:rPr lang="en-GB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  <a:r>
              <a:rPr lang="hu-HU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eredményei</a:t>
            </a:r>
            <a:endParaRPr lang="hu-HU" sz="5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BF506-7748-4B6C-A478-C936B894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7169"/>
            <a:ext cx="10515601" cy="4486274"/>
          </a:xfrm>
        </p:spPr>
        <p:txBody>
          <a:bodyPr>
            <a:normAutofit/>
          </a:bodyPr>
          <a:lstStyle/>
          <a:p>
            <a:pPr lvl="0" fontAlgn="base"/>
            <a:r>
              <a:rPr lang="hu-HU" dirty="0"/>
              <a:t>t</a:t>
            </a:r>
            <a:r>
              <a:rPr lang="hu-HU" dirty="0" smtClean="0"/>
              <a:t>öbb </a:t>
            </a:r>
            <a:r>
              <a:rPr lang="hu-HU" b="1" dirty="0" err="1"/>
              <a:t>workshop</a:t>
            </a:r>
            <a:r>
              <a:rPr lang="hu-HU" dirty="0" err="1"/>
              <a:t>ot</a:t>
            </a:r>
            <a:r>
              <a:rPr lang="hu-HU" dirty="0"/>
              <a:t> </a:t>
            </a:r>
            <a:r>
              <a:rPr lang="hu-HU" dirty="0" smtClean="0"/>
              <a:t>tartottunk (</a:t>
            </a:r>
            <a:r>
              <a:rPr lang="en-GB" dirty="0" err="1" smtClean="0"/>
              <a:t>előadásokkal</a:t>
            </a:r>
            <a:r>
              <a:rPr lang="hu-HU" dirty="0" smtClean="0"/>
              <a:t>) és online megbeszéléseket</a:t>
            </a:r>
            <a:endParaRPr lang="en-GB" dirty="0"/>
          </a:p>
          <a:p>
            <a:pPr lvl="0" fontAlgn="base"/>
            <a:r>
              <a:rPr lang="hu-HU" dirty="0"/>
              <a:t>kialakítottuk az </a:t>
            </a:r>
            <a:r>
              <a:rPr lang="hu-HU" b="1" dirty="0"/>
              <a:t>elemzési rendszert</a:t>
            </a:r>
            <a:r>
              <a:rPr lang="hu-HU" dirty="0"/>
              <a:t>, a szükséges </a:t>
            </a:r>
            <a:r>
              <a:rPr lang="hu-HU" dirty="0" err="1" smtClean="0"/>
              <a:t>dokumentumtárat</a:t>
            </a:r>
            <a:endParaRPr lang="en-GB" dirty="0"/>
          </a:p>
          <a:p>
            <a:pPr lvl="0" fontAlgn="base"/>
            <a:r>
              <a:rPr lang="hu-HU" dirty="0"/>
              <a:t>folyóiratonként egyedi, széles körű </a:t>
            </a:r>
            <a:r>
              <a:rPr lang="hu-HU" b="1" dirty="0"/>
              <a:t>helyzetelemzést és menetrendet </a:t>
            </a:r>
            <a:r>
              <a:rPr lang="hu-HU" dirty="0"/>
              <a:t>készítettünk</a:t>
            </a:r>
            <a:r>
              <a:rPr lang="en-GB" dirty="0"/>
              <a:t> </a:t>
            </a:r>
            <a:r>
              <a:rPr lang="hu-HU" dirty="0" smtClean="0"/>
              <a:t>évente többször</a:t>
            </a:r>
            <a:endParaRPr lang="en-GB" dirty="0"/>
          </a:p>
          <a:p>
            <a:pPr lvl="0" fontAlgn="base"/>
            <a:r>
              <a:rPr lang="en-GB" b="1" dirty="0" err="1"/>
              <a:t>folyamatosan</a:t>
            </a:r>
            <a:r>
              <a:rPr lang="en-GB" b="1" dirty="0"/>
              <a:t> </a:t>
            </a:r>
            <a:r>
              <a:rPr lang="en-GB" b="1" dirty="0" err="1"/>
              <a:t>egyeztettünk</a:t>
            </a:r>
            <a:r>
              <a:rPr lang="en-GB" b="1" dirty="0"/>
              <a:t> </a:t>
            </a:r>
            <a:r>
              <a:rPr lang="en-GB" dirty="0"/>
              <a:t>a </a:t>
            </a:r>
            <a:r>
              <a:rPr lang="en-GB" dirty="0" err="1"/>
              <a:t>szerkesztőségekkel</a:t>
            </a:r>
            <a:r>
              <a:rPr lang="en-GB" dirty="0"/>
              <a:t>, </a:t>
            </a:r>
            <a:r>
              <a:rPr lang="en-GB" dirty="0" err="1"/>
              <a:t>segítettük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kontrolláltuk</a:t>
            </a:r>
            <a:r>
              <a:rPr lang="en-GB" dirty="0"/>
              <a:t> a </a:t>
            </a:r>
            <a:r>
              <a:rPr lang="en-GB" dirty="0" err="1"/>
              <a:t>feladatok</a:t>
            </a:r>
            <a:r>
              <a:rPr lang="en-GB" dirty="0"/>
              <a:t> </a:t>
            </a:r>
            <a:r>
              <a:rPr lang="en-GB" dirty="0" err="1"/>
              <a:t>elvégzését</a:t>
            </a:r>
            <a:endParaRPr lang="en-GB" dirty="0"/>
          </a:p>
          <a:p>
            <a:pPr lvl="0" fontAlgn="base"/>
            <a:r>
              <a:rPr lang="en-GB" dirty="0" err="1"/>
              <a:t>több</a:t>
            </a:r>
            <a:r>
              <a:rPr lang="en-GB" dirty="0"/>
              <a:t> </a:t>
            </a:r>
            <a:r>
              <a:rPr lang="en-GB" dirty="0" err="1"/>
              <a:t>folyóirat</a:t>
            </a:r>
            <a:r>
              <a:rPr lang="en-GB" dirty="0"/>
              <a:t> </a:t>
            </a:r>
            <a:r>
              <a:rPr lang="en-GB" dirty="0" smtClean="0"/>
              <a:t>DOA</a:t>
            </a:r>
            <a:r>
              <a:rPr lang="hu-HU" dirty="0" smtClean="0"/>
              <a:t>J és/vagy </a:t>
            </a:r>
            <a:r>
              <a:rPr lang="hu-HU" dirty="0" err="1" smtClean="0"/>
              <a:t>Scopus</a:t>
            </a:r>
            <a:r>
              <a:rPr lang="en-GB" dirty="0" smtClean="0"/>
              <a:t> </a:t>
            </a:r>
            <a:r>
              <a:rPr lang="en-GB" b="1" dirty="0" err="1"/>
              <a:t>indexelését</a:t>
            </a:r>
            <a:r>
              <a:rPr lang="en-GB" dirty="0"/>
              <a:t> </a:t>
            </a:r>
            <a:r>
              <a:rPr lang="hu-HU" dirty="0" smtClean="0"/>
              <a:t>kezdeményeztük, </a:t>
            </a:r>
            <a:r>
              <a:rPr lang="en-GB" dirty="0" err="1" smtClean="0"/>
              <a:t>támogattuk</a:t>
            </a:r>
            <a:r>
              <a:rPr lang="en-GB" dirty="0" smtClean="0"/>
              <a:t>/</a:t>
            </a:r>
            <a:r>
              <a:rPr lang="en-GB" dirty="0" err="1" smtClean="0"/>
              <a:t>végigkísértük</a:t>
            </a:r>
            <a:endParaRPr lang="hu-HU" dirty="0" smtClean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578C7C1-C92E-42A8-A0F7-515F11AE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05" y="303025"/>
            <a:ext cx="10581443" cy="781234"/>
          </a:xfrm>
        </p:spPr>
        <p:txBody>
          <a:bodyPr>
            <a:normAutofit/>
          </a:bodyPr>
          <a:lstStyle/>
          <a:p>
            <a:r>
              <a:rPr lang="hu-HU" dirty="0"/>
              <a:t>Az eltelt </a:t>
            </a:r>
            <a:r>
              <a:rPr lang="hu-HU" dirty="0" smtClean="0"/>
              <a:t>években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33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BF506-7748-4B6C-A478-C936B894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791" y="1119279"/>
            <a:ext cx="7513321" cy="52485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4000" b="1" dirty="0" smtClean="0"/>
              <a:t>Jelenleg 17 folyóirat</a:t>
            </a:r>
            <a:r>
              <a:rPr lang="hu-H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Acta</a:t>
            </a:r>
            <a:r>
              <a:rPr lang="hu-HU" dirty="0" smtClean="0"/>
              <a:t> </a:t>
            </a:r>
            <a:r>
              <a:rPr lang="hu-HU" dirty="0" err="1" smtClean="0"/>
              <a:t>Agraria</a:t>
            </a:r>
            <a:r>
              <a:rPr lang="hu-HU" dirty="0" smtClean="0"/>
              <a:t> </a:t>
            </a:r>
            <a:r>
              <a:rPr lang="hu-HU" dirty="0" err="1" smtClean="0"/>
              <a:t>Debreceniensis</a:t>
            </a:r>
            <a:r>
              <a:rPr lang="hu-HU" dirty="0" smtClean="0"/>
              <a:t> (MÉK)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Acta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Classica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Universitatis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Debreceniensis</a:t>
            </a:r>
            <a:r>
              <a:rPr lang="hu-HU" dirty="0" smtClean="0"/>
              <a:t>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Apstract</a:t>
            </a:r>
            <a:r>
              <a:rPr lang="hu-HU" dirty="0" smtClean="0"/>
              <a:t>: </a:t>
            </a:r>
            <a:r>
              <a:rPr lang="hu-HU" dirty="0" err="1" smtClean="0"/>
              <a:t>Applied</a:t>
            </a:r>
            <a:r>
              <a:rPr lang="hu-HU" dirty="0" smtClean="0"/>
              <a:t> </a:t>
            </a:r>
            <a:r>
              <a:rPr lang="hu-HU" dirty="0" err="1" smtClean="0"/>
              <a:t>Studies</a:t>
            </a:r>
            <a:r>
              <a:rPr lang="hu-HU" dirty="0" smtClean="0"/>
              <a:t> in </a:t>
            </a:r>
            <a:r>
              <a:rPr lang="hu-HU" dirty="0" err="1" smtClean="0"/>
              <a:t>Agribusiness</a:t>
            </a:r>
            <a:r>
              <a:rPr lang="hu-HU" dirty="0" smtClean="0"/>
              <a:t> and </a:t>
            </a:r>
            <a:r>
              <a:rPr lang="hu-HU" dirty="0" err="1" smtClean="0"/>
              <a:t>Commerce</a:t>
            </a:r>
            <a:r>
              <a:rPr lang="hu-HU" dirty="0" smtClean="0"/>
              <a:t> (GTK)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Central</a:t>
            </a:r>
            <a:r>
              <a:rPr lang="hu-HU" dirty="0" smtClean="0"/>
              <a:t> European Journal of </a:t>
            </a:r>
            <a:r>
              <a:rPr lang="hu-HU" dirty="0" err="1" smtClean="0"/>
              <a:t>Educational</a:t>
            </a:r>
            <a:r>
              <a:rPr lang="hu-HU" dirty="0" smtClean="0"/>
              <a:t> Research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Ethnographica</a:t>
            </a:r>
            <a:r>
              <a:rPr lang="hu-HU" dirty="0" smtClean="0"/>
              <a:t> et </a:t>
            </a:r>
            <a:r>
              <a:rPr lang="hu-HU" dirty="0" err="1" smtClean="0"/>
              <a:t>folkloristica</a:t>
            </a:r>
            <a:r>
              <a:rPr lang="hu-HU" dirty="0" smtClean="0"/>
              <a:t> </a:t>
            </a:r>
            <a:r>
              <a:rPr lang="hu-HU" dirty="0" err="1" smtClean="0"/>
              <a:t>Carpathica</a:t>
            </a:r>
            <a:r>
              <a:rPr lang="hu-HU" dirty="0" smtClean="0"/>
              <a:t>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Gerundium (ÁOK)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>
                <a:solidFill>
                  <a:srgbClr val="FF0000"/>
                </a:solidFill>
              </a:rPr>
              <a:t>Hungarian</a:t>
            </a:r>
            <a:r>
              <a:rPr lang="hu-HU" dirty="0" smtClean="0">
                <a:solidFill>
                  <a:srgbClr val="FF0000"/>
                </a:solidFill>
              </a:rPr>
              <a:t> Journal of English and American </a:t>
            </a:r>
            <a:r>
              <a:rPr lang="hu-HU" dirty="0" err="1" smtClean="0">
                <a:solidFill>
                  <a:srgbClr val="FF0000"/>
                </a:solidFill>
              </a:rPr>
              <a:t>Studies</a:t>
            </a:r>
            <a:r>
              <a:rPr lang="hu-HU" dirty="0" smtClean="0"/>
              <a:t>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International Journal of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Horticultural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Science </a:t>
            </a:r>
            <a:r>
              <a:rPr lang="hu-HU" dirty="0" smtClean="0"/>
              <a:t>(MÉK)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International </a:t>
            </a:r>
            <a:r>
              <a:rPr lang="hu-HU" dirty="0" err="1" smtClean="0">
                <a:solidFill>
                  <a:srgbClr val="FF0000"/>
                </a:solidFill>
              </a:rPr>
              <a:t>Review</a:t>
            </a:r>
            <a:r>
              <a:rPr lang="hu-HU" dirty="0" smtClean="0">
                <a:solidFill>
                  <a:srgbClr val="FF0000"/>
                </a:solidFill>
              </a:rPr>
              <a:t> of </a:t>
            </a:r>
            <a:r>
              <a:rPr lang="hu-HU" dirty="0" err="1" smtClean="0">
                <a:solidFill>
                  <a:srgbClr val="FF0000"/>
                </a:solidFill>
              </a:rPr>
              <a:t>Applied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Sciences</a:t>
            </a:r>
            <a:r>
              <a:rPr lang="hu-HU" dirty="0" smtClean="0">
                <a:solidFill>
                  <a:srgbClr val="FF0000"/>
                </a:solidFill>
              </a:rPr>
              <a:t> and </a:t>
            </a:r>
            <a:r>
              <a:rPr lang="hu-HU" dirty="0" err="1" smtClean="0">
                <a:solidFill>
                  <a:srgbClr val="FF0000"/>
                </a:solidFill>
              </a:rPr>
              <a:t>Engineering</a:t>
            </a:r>
            <a:r>
              <a:rPr lang="hu-HU" dirty="0" smtClean="0"/>
              <a:t> (MK)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Italianistica</a:t>
            </a:r>
            <a:r>
              <a:rPr lang="hu-HU" dirty="0" smtClean="0"/>
              <a:t> </a:t>
            </a:r>
            <a:r>
              <a:rPr lang="hu-HU" dirty="0" err="1" smtClean="0"/>
              <a:t>Debreceniensis</a:t>
            </a:r>
            <a:r>
              <a:rPr lang="hu-HU" dirty="0" smtClean="0"/>
              <a:t>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>
                <a:solidFill>
                  <a:srgbClr val="FF0000"/>
                </a:solidFill>
              </a:rPr>
              <a:t>Kitaibelia</a:t>
            </a:r>
            <a:r>
              <a:rPr lang="hu-HU" dirty="0" smtClean="0"/>
              <a:t> (TTK)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Különleges Bánásmód (GYGYK)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Magyar Nyelvjárások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Metszetek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>
                <a:solidFill>
                  <a:srgbClr val="FF0000"/>
                </a:solidFill>
              </a:rPr>
              <a:t>Publicationes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Mathematicae</a:t>
            </a:r>
            <a:r>
              <a:rPr lang="hu-HU" dirty="0" smtClean="0">
                <a:solidFill>
                  <a:srgbClr val="FF0000"/>
                </a:solidFill>
              </a:rPr>
              <a:t> Debrecen </a:t>
            </a:r>
            <a:r>
              <a:rPr lang="hu-HU" dirty="0" smtClean="0"/>
              <a:t>(TTK)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Slavica</a:t>
            </a:r>
            <a:r>
              <a:rPr lang="hu-HU" dirty="0" smtClean="0"/>
              <a:t> (BTK)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Stadium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1D2E2295-4B1A-4FE7-85BC-52D9E70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375263"/>
            <a:ext cx="10596154" cy="56749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DE folyóirat-támogatási program (</a:t>
            </a:r>
            <a:r>
              <a:rPr lang="hu-HU" b="1" dirty="0" err="1" smtClean="0"/>
              <a:t>DETámFi</a:t>
            </a:r>
            <a:r>
              <a:rPr lang="hu-HU" b="1" dirty="0" smtClean="0"/>
              <a:t>)</a:t>
            </a:r>
            <a:endParaRPr lang="en-GB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32" y="1247955"/>
            <a:ext cx="1510983" cy="6657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19" y="1913685"/>
            <a:ext cx="1332411" cy="2654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06" y="2299063"/>
            <a:ext cx="975424" cy="8926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85" y="4257742"/>
            <a:ext cx="1000264" cy="71420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57" y="5193792"/>
            <a:ext cx="1606863" cy="3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BF506-7748-4B6C-A478-C936B894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300480"/>
            <a:ext cx="12042913" cy="4652963"/>
          </a:xfrm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hu-HU" dirty="0"/>
              <a:t> folyóiratoknak elsősorban </a:t>
            </a:r>
            <a:r>
              <a:rPr lang="hu-HU" b="1" dirty="0"/>
              <a:t>a működésük </a:t>
            </a:r>
            <a:r>
              <a:rPr lang="hu-HU" b="1" dirty="0" err="1"/>
              <a:t>szabályozottabbá</a:t>
            </a:r>
            <a:r>
              <a:rPr lang="hu-HU" b="1" dirty="0"/>
              <a:t> tételével</a:t>
            </a:r>
            <a:endParaRPr lang="en-GB" b="1" dirty="0"/>
          </a:p>
          <a:p>
            <a:pPr marL="0" indent="0">
              <a:buNone/>
            </a:pP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b="1" dirty="0" err="1"/>
              <a:t>láthatóságuk</a:t>
            </a:r>
            <a:r>
              <a:rPr lang="en-GB" b="1" dirty="0"/>
              <a:t> </a:t>
            </a:r>
            <a:r>
              <a:rPr lang="en-GB" b="1" dirty="0" err="1"/>
              <a:t>növelésével</a:t>
            </a:r>
            <a:r>
              <a:rPr lang="hu-HU" b="1" dirty="0"/>
              <a:t> </a:t>
            </a:r>
            <a:r>
              <a:rPr lang="hu-HU" dirty="0"/>
              <a:t>kellett foglalkozniuk a megadott szempontrendszer és feladatok teljesítésével</a:t>
            </a:r>
            <a:endParaRPr lang="en-GB" dirty="0"/>
          </a:p>
          <a:p>
            <a:r>
              <a:rPr lang="hu-HU" dirty="0"/>
              <a:t>A </a:t>
            </a:r>
            <a:r>
              <a:rPr lang="hu-HU" dirty="0" err="1"/>
              <a:t>motiváltabb</a:t>
            </a:r>
            <a:r>
              <a:rPr lang="hu-HU" dirty="0"/>
              <a:t> folyóiratok jutottak el ennek a háttérmunkának a végére és már elkezdték a </a:t>
            </a:r>
            <a:r>
              <a:rPr lang="hu-HU" b="1" dirty="0"/>
              <a:t>folyóirat polgárságának </a:t>
            </a:r>
            <a:r>
              <a:rPr lang="hu-HU" dirty="0"/>
              <a:t>(szerkesztőbizottság/szerzők) </a:t>
            </a:r>
            <a:r>
              <a:rPr lang="hu-HU" b="1" dirty="0" err="1"/>
              <a:t>nemzetközisítését</a:t>
            </a:r>
            <a:r>
              <a:rPr lang="hu-HU" b="1" dirty="0"/>
              <a:t> </a:t>
            </a:r>
            <a:r>
              <a:rPr lang="hu-HU" dirty="0" smtClean="0"/>
              <a:t>és </a:t>
            </a:r>
            <a:r>
              <a:rPr lang="hu-HU" dirty="0"/>
              <a:t>a tartalom </a:t>
            </a:r>
            <a:r>
              <a:rPr lang="hu-HU" b="1" dirty="0"/>
              <a:t>minőségének javítását </a:t>
            </a:r>
            <a:r>
              <a:rPr lang="hu-HU" dirty="0"/>
              <a:t>is. </a:t>
            </a:r>
            <a:endParaRPr lang="en-GB" dirty="0"/>
          </a:p>
          <a:p>
            <a:pPr marL="0" indent="0">
              <a:buNone/>
            </a:pPr>
            <a:r>
              <a:rPr lang="hu-HU" dirty="0"/>
              <a:t>Mindezeknek </a:t>
            </a:r>
            <a:r>
              <a:rPr lang="hu-HU" b="1" dirty="0">
                <a:solidFill>
                  <a:srgbClr val="00B050"/>
                </a:solidFill>
              </a:rPr>
              <a:t>nemzetközileg mérhető eredménye 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nyílt </a:t>
            </a:r>
            <a:r>
              <a:rPr lang="hu-HU" dirty="0" err="1"/>
              <a:t>hozzáférésűek</a:t>
            </a:r>
            <a:r>
              <a:rPr lang="hu-HU" dirty="0"/>
              <a:t> </a:t>
            </a:r>
            <a:r>
              <a:rPr lang="hu-HU" dirty="0" smtClean="0"/>
              <a:t>esetében a </a:t>
            </a:r>
            <a:r>
              <a:rPr lang="hu-HU" b="1" dirty="0" smtClean="0">
                <a:solidFill>
                  <a:srgbClr val="FF0000"/>
                </a:solidFill>
              </a:rPr>
              <a:t>DOAJ </a:t>
            </a:r>
            <a:r>
              <a:rPr lang="hu-HU" b="1" dirty="0" smtClean="0"/>
              <a:t>(7 új + 3 folyamatban)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idővel a </a:t>
            </a:r>
            <a:r>
              <a:rPr lang="hu-HU" b="1" dirty="0" err="1">
                <a:solidFill>
                  <a:srgbClr val="FF0000"/>
                </a:solidFill>
              </a:rPr>
              <a:t>Scopus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regisztráció </a:t>
            </a:r>
            <a:r>
              <a:rPr lang="hu-HU" b="1" dirty="0" smtClean="0"/>
              <a:t>(2 új + 3 folyamatban)</a:t>
            </a:r>
            <a:r>
              <a:rPr lang="hu-HU" dirty="0"/>
              <a:t/>
            </a:r>
            <a:br>
              <a:rPr lang="hu-HU" dirty="0"/>
            </a:br>
            <a:endParaRPr lang="en-GB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578C7C1-C92E-42A8-A0F7-515F11AE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57" y="363985"/>
            <a:ext cx="10581443" cy="781234"/>
          </a:xfrm>
        </p:spPr>
        <p:txBody>
          <a:bodyPr>
            <a:normAutofit/>
          </a:bodyPr>
          <a:lstStyle/>
          <a:p>
            <a:r>
              <a:rPr lang="en-GB" dirty="0" err="1"/>
              <a:t>Amire</a:t>
            </a:r>
            <a:r>
              <a:rPr lang="en-GB" dirty="0"/>
              <a:t> </a:t>
            </a:r>
            <a:r>
              <a:rPr lang="en-GB" dirty="0" err="1"/>
              <a:t>elég</a:t>
            </a:r>
            <a:r>
              <a:rPr lang="en-GB" dirty="0"/>
              <a:t> volt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9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 tudományos publikálás támogatása a DEENK-ben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807</Words>
  <Application>Microsoft Office PowerPoint</Application>
  <PresentationFormat>Szélesvásznú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Office-téma</vt:lpstr>
      <vt:lpstr>A tudományos publikálás  támogatása  a DEENK-ben </vt:lpstr>
      <vt:lpstr>PowerPoint-bemutató</vt:lpstr>
      <vt:lpstr>DEENK szerepe</vt:lpstr>
      <vt:lpstr>MIÉRT? </vt:lpstr>
      <vt:lpstr>DE folyóirat-támogatási program (DETámFi) 2019. ősz</vt:lpstr>
      <vt:lpstr>A támogatási program eredményei</vt:lpstr>
      <vt:lpstr>Az eltelt években </vt:lpstr>
      <vt:lpstr>DE folyóirat-támogatási program (DETámFi)</vt:lpstr>
      <vt:lpstr>Amire elég volt </vt:lpstr>
      <vt:lpstr>I. A folyóirat elérhetősége, online láthatósága</vt:lpstr>
      <vt:lpstr>II. Rendszeresség </vt:lpstr>
      <vt:lpstr>III. Tartalmi kritériumok </vt:lpstr>
      <vt:lpstr>IV. A szerkesztőség és a folyóirat polgársága </vt:lpstr>
      <vt:lpstr>Leggyakoribb változások</vt:lpstr>
      <vt:lpstr>Tapasztalatok</vt:lpstr>
      <vt:lpstr>PowerPoint-bemutató</vt:lpstr>
      <vt:lpstr>Javaslatok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tudományos publikálás támogatása a DEENK-ben</dc:title>
  <dc:creator>Erika Bátfai</dc:creator>
  <cp:lastModifiedBy>Nagy Zsuzsanna</cp:lastModifiedBy>
  <cp:revision>171</cp:revision>
  <cp:lastPrinted>2020-07-23T10:44:05Z</cp:lastPrinted>
  <dcterms:created xsi:type="dcterms:W3CDTF">2019-05-20T23:16:06Z</dcterms:created>
  <dcterms:modified xsi:type="dcterms:W3CDTF">2022-06-20T06:43:03Z</dcterms:modified>
</cp:coreProperties>
</file>