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58" r:id="rId7"/>
    <p:sldId id="271" r:id="rId8"/>
    <p:sldId id="257" r:id="rId9"/>
    <p:sldId id="272" r:id="rId10"/>
    <p:sldId id="419" r:id="rId11"/>
    <p:sldId id="273" r:id="rId12"/>
    <p:sldId id="263" r:id="rId13"/>
    <p:sldId id="404" r:id="rId14"/>
    <p:sldId id="418" r:id="rId15"/>
  </p:sldIdLst>
  <p:sldSz cx="12192000" cy="6858000"/>
  <p:notesSz cx="6858000" cy="9144000"/>
  <p:custDataLst>
    <p:tags r:id="rId1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váthné Felföldi Helga" initials="HFH" lastIdx="3" clrIdx="0">
    <p:extLst>
      <p:ext uri="{19B8F6BF-5375-455C-9EA6-DF929625EA0E}">
        <p15:presenceInfo xmlns:p15="http://schemas.microsoft.com/office/powerpoint/2012/main" userId="S::horvathne.felfoldi.helga@dpmk.hu::84cfcd30-9cdb-421a-ad25-c6e2a0c64a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50"/>
    <a:srgbClr val="E7E5E5"/>
    <a:srgbClr val="68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786" autoAdjust="0"/>
  </p:normalViewPr>
  <p:slideViewPr>
    <p:cSldViewPr snapToGrid="0" snapToObjects="1">
      <p:cViewPr varScale="1">
        <p:scale>
          <a:sx n="86" d="100"/>
          <a:sy n="86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/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F82F1-3E4F-4308-A945-734E140605D7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59CB37D-7A73-4859-A2FA-87B71024AC0D}">
      <dgm:prSet phldrT="[Szöveg]" custT="1"/>
      <dgm:spPr/>
      <dgm:t>
        <a:bodyPr/>
        <a:lstStyle/>
        <a:p>
          <a:r>
            <a:rPr lang="hu-HU" sz="1800" dirty="0"/>
            <a:t>Tanulási eredmények és tanúsítványok</a:t>
          </a:r>
        </a:p>
      </dgm:t>
    </dgm:pt>
    <dgm:pt modelId="{ED08A770-D250-4EA6-8E0B-1DD805C41507}" type="parTrans" cxnId="{1864F21C-DB30-491B-8ABE-0A05281D368F}">
      <dgm:prSet/>
      <dgm:spPr/>
      <dgm:t>
        <a:bodyPr/>
        <a:lstStyle/>
        <a:p>
          <a:endParaRPr lang="hu-HU"/>
        </a:p>
      </dgm:t>
    </dgm:pt>
    <dgm:pt modelId="{755D69A0-0E45-4CEA-BB1D-45225CD7390E}" type="sibTrans" cxnId="{1864F21C-DB30-491B-8ABE-0A05281D368F}">
      <dgm:prSet/>
      <dgm:spPr/>
      <dgm:t>
        <a:bodyPr/>
        <a:lstStyle/>
        <a:p>
          <a:endParaRPr lang="hu-HU"/>
        </a:p>
      </dgm:t>
    </dgm:pt>
    <dgm:pt modelId="{96755DC9-CC1F-4181-9AA2-9F4B56CF4981}">
      <dgm:prSet phldrT="[Szöveg]" custT="1"/>
      <dgm:spPr/>
      <dgm:t>
        <a:bodyPr/>
        <a:lstStyle/>
        <a:p>
          <a:r>
            <a:rPr lang="hu-HU" sz="1800" dirty="0" err="1"/>
            <a:t>Támo-gatás</a:t>
          </a:r>
          <a:endParaRPr lang="hu-HU" sz="1800" dirty="0"/>
        </a:p>
      </dgm:t>
    </dgm:pt>
    <dgm:pt modelId="{53F50E51-D817-4079-B02F-71D119DDC7CA}" type="parTrans" cxnId="{22D37C67-96C7-4189-8C08-646901C57107}">
      <dgm:prSet/>
      <dgm:spPr/>
      <dgm:t>
        <a:bodyPr/>
        <a:lstStyle/>
        <a:p>
          <a:endParaRPr lang="hu-HU"/>
        </a:p>
      </dgm:t>
    </dgm:pt>
    <dgm:pt modelId="{FE846F83-DF0B-4F84-84EF-4633CF29CB15}" type="sibTrans" cxnId="{22D37C67-96C7-4189-8C08-646901C57107}">
      <dgm:prSet/>
      <dgm:spPr/>
      <dgm:t>
        <a:bodyPr/>
        <a:lstStyle/>
        <a:p>
          <a:endParaRPr lang="hu-HU"/>
        </a:p>
      </dgm:t>
    </dgm:pt>
    <dgm:pt modelId="{D34B3E70-492D-4B00-9A41-01355D4A994C}">
      <dgm:prSet phldrT="[Szöveg]" custT="1"/>
      <dgm:spPr/>
      <dgm:t>
        <a:bodyPr/>
        <a:lstStyle/>
        <a:p>
          <a:r>
            <a:rPr lang="hu-HU" sz="1800" dirty="0"/>
            <a:t>Cél-csoport</a:t>
          </a:r>
        </a:p>
      </dgm:t>
    </dgm:pt>
    <dgm:pt modelId="{C1D48161-CC53-4A19-A002-B940B2228412}" type="parTrans" cxnId="{E67347F7-C420-477C-97D0-251D99A27AA5}">
      <dgm:prSet/>
      <dgm:spPr/>
      <dgm:t>
        <a:bodyPr/>
        <a:lstStyle/>
        <a:p>
          <a:endParaRPr lang="hu-HU"/>
        </a:p>
      </dgm:t>
    </dgm:pt>
    <dgm:pt modelId="{BCF624D0-4E8D-4A5E-B975-0BCD7596F70A}" type="sibTrans" cxnId="{E67347F7-C420-477C-97D0-251D99A27AA5}">
      <dgm:prSet/>
      <dgm:spPr/>
      <dgm:t>
        <a:bodyPr/>
        <a:lstStyle/>
        <a:p>
          <a:endParaRPr lang="hu-HU"/>
        </a:p>
      </dgm:t>
    </dgm:pt>
    <dgm:pt modelId="{AE5FBE07-7DFB-4B5E-9FEC-BF8FA51106C7}" type="pres">
      <dgm:prSet presAssocID="{9A9F82F1-3E4F-4308-A945-734E140605D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3217F0-AB6C-4B92-A74F-DE3820880297}" type="pres">
      <dgm:prSet presAssocID="{759CB37D-7A73-4859-A2FA-87B71024AC0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55BFB2-E338-4BD8-8E74-618556FF7E32}" type="pres">
      <dgm:prSet presAssocID="{759CB37D-7A73-4859-A2FA-87B71024AC0D}" presName="gear1srcNode" presStyleLbl="node1" presStyleIdx="0" presStyleCnt="3"/>
      <dgm:spPr/>
      <dgm:t>
        <a:bodyPr/>
        <a:lstStyle/>
        <a:p>
          <a:endParaRPr lang="hu-HU"/>
        </a:p>
      </dgm:t>
    </dgm:pt>
    <dgm:pt modelId="{6F81584E-A2CF-44F4-9E82-5672F070A1E3}" type="pres">
      <dgm:prSet presAssocID="{759CB37D-7A73-4859-A2FA-87B71024AC0D}" presName="gear1dstNode" presStyleLbl="node1" presStyleIdx="0" presStyleCnt="3"/>
      <dgm:spPr/>
      <dgm:t>
        <a:bodyPr/>
        <a:lstStyle/>
        <a:p>
          <a:endParaRPr lang="hu-HU"/>
        </a:p>
      </dgm:t>
    </dgm:pt>
    <dgm:pt modelId="{A7D3C299-499F-4B12-B99A-3913A1C730C9}" type="pres">
      <dgm:prSet presAssocID="{96755DC9-CC1F-4181-9AA2-9F4B56CF498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99BAF9-4B5D-4045-90A7-7FF2040A7F8F}" type="pres">
      <dgm:prSet presAssocID="{96755DC9-CC1F-4181-9AA2-9F4B56CF4981}" presName="gear2srcNode" presStyleLbl="node1" presStyleIdx="1" presStyleCnt="3"/>
      <dgm:spPr/>
      <dgm:t>
        <a:bodyPr/>
        <a:lstStyle/>
        <a:p>
          <a:endParaRPr lang="hu-HU"/>
        </a:p>
      </dgm:t>
    </dgm:pt>
    <dgm:pt modelId="{C624981E-A0A5-404C-B1C9-3FDD6D784817}" type="pres">
      <dgm:prSet presAssocID="{96755DC9-CC1F-4181-9AA2-9F4B56CF4981}" presName="gear2dstNode" presStyleLbl="node1" presStyleIdx="1" presStyleCnt="3"/>
      <dgm:spPr/>
      <dgm:t>
        <a:bodyPr/>
        <a:lstStyle/>
        <a:p>
          <a:endParaRPr lang="hu-HU"/>
        </a:p>
      </dgm:t>
    </dgm:pt>
    <dgm:pt modelId="{68EB994F-9E57-4EA9-8187-E35FD9798AB8}" type="pres">
      <dgm:prSet presAssocID="{D34B3E70-492D-4B00-9A41-01355D4A994C}" presName="gear3" presStyleLbl="node1" presStyleIdx="2" presStyleCnt="3"/>
      <dgm:spPr/>
      <dgm:t>
        <a:bodyPr/>
        <a:lstStyle/>
        <a:p>
          <a:endParaRPr lang="hu-HU"/>
        </a:p>
      </dgm:t>
    </dgm:pt>
    <dgm:pt modelId="{0BB35EC0-63B9-4B7C-9395-6786859C7C63}" type="pres">
      <dgm:prSet presAssocID="{D34B3E70-492D-4B00-9A41-01355D4A99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8F3BE6-29A5-4F6A-80D8-1C35031B0112}" type="pres">
      <dgm:prSet presAssocID="{D34B3E70-492D-4B00-9A41-01355D4A994C}" presName="gear3srcNode" presStyleLbl="node1" presStyleIdx="2" presStyleCnt="3"/>
      <dgm:spPr/>
      <dgm:t>
        <a:bodyPr/>
        <a:lstStyle/>
        <a:p>
          <a:endParaRPr lang="hu-HU"/>
        </a:p>
      </dgm:t>
    </dgm:pt>
    <dgm:pt modelId="{6393CEBE-A6F6-45CB-AEBE-86D1E35EE785}" type="pres">
      <dgm:prSet presAssocID="{D34B3E70-492D-4B00-9A41-01355D4A994C}" presName="gear3dstNode" presStyleLbl="node1" presStyleIdx="2" presStyleCnt="3"/>
      <dgm:spPr/>
      <dgm:t>
        <a:bodyPr/>
        <a:lstStyle/>
        <a:p>
          <a:endParaRPr lang="hu-HU"/>
        </a:p>
      </dgm:t>
    </dgm:pt>
    <dgm:pt modelId="{B468B6B1-1BD3-4AA5-B4E6-0242847AD995}" type="pres">
      <dgm:prSet presAssocID="{755D69A0-0E45-4CEA-BB1D-45225CD7390E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F1D227AB-D372-4266-A6AC-9B92DBCA29E8}" type="pres">
      <dgm:prSet presAssocID="{FE846F83-DF0B-4F84-84EF-4633CF29CB15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7B68AAC3-27F8-4669-81E9-5AC93569945C}" type="pres">
      <dgm:prSet presAssocID="{BCF624D0-4E8D-4A5E-B975-0BCD7596F70A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E66D3B40-662C-4F0C-8FC2-A58933BB212C}" type="presOf" srcId="{D34B3E70-492D-4B00-9A41-01355D4A994C}" destId="{0BB35EC0-63B9-4B7C-9395-6786859C7C63}" srcOrd="1" destOrd="0" presId="urn:microsoft.com/office/officeart/2005/8/layout/gear1"/>
    <dgm:cxn modelId="{22B17DF8-0868-4D01-A4D2-2DC1B83DD338}" type="presOf" srcId="{D34B3E70-492D-4B00-9A41-01355D4A994C}" destId="{68EB994F-9E57-4EA9-8187-E35FD9798AB8}" srcOrd="0" destOrd="0" presId="urn:microsoft.com/office/officeart/2005/8/layout/gear1"/>
    <dgm:cxn modelId="{16E3198F-2F82-45F4-8188-DF4C45DD02F9}" type="presOf" srcId="{755D69A0-0E45-4CEA-BB1D-45225CD7390E}" destId="{B468B6B1-1BD3-4AA5-B4E6-0242847AD995}" srcOrd="0" destOrd="0" presId="urn:microsoft.com/office/officeart/2005/8/layout/gear1"/>
    <dgm:cxn modelId="{1864F21C-DB30-491B-8ABE-0A05281D368F}" srcId="{9A9F82F1-3E4F-4308-A945-734E140605D7}" destId="{759CB37D-7A73-4859-A2FA-87B71024AC0D}" srcOrd="0" destOrd="0" parTransId="{ED08A770-D250-4EA6-8E0B-1DD805C41507}" sibTransId="{755D69A0-0E45-4CEA-BB1D-45225CD7390E}"/>
    <dgm:cxn modelId="{3C2FD7B0-B8A9-41DE-88BB-4927F04C0EB7}" type="presOf" srcId="{9A9F82F1-3E4F-4308-A945-734E140605D7}" destId="{AE5FBE07-7DFB-4B5E-9FEC-BF8FA51106C7}" srcOrd="0" destOrd="0" presId="urn:microsoft.com/office/officeart/2005/8/layout/gear1"/>
    <dgm:cxn modelId="{999618AA-1B3B-4746-8D39-354EE15FAA3B}" type="presOf" srcId="{96755DC9-CC1F-4181-9AA2-9F4B56CF4981}" destId="{A7D3C299-499F-4B12-B99A-3913A1C730C9}" srcOrd="0" destOrd="0" presId="urn:microsoft.com/office/officeart/2005/8/layout/gear1"/>
    <dgm:cxn modelId="{E67347F7-C420-477C-97D0-251D99A27AA5}" srcId="{9A9F82F1-3E4F-4308-A945-734E140605D7}" destId="{D34B3E70-492D-4B00-9A41-01355D4A994C}" srcOrd="2" destOrd="0" parTransId="{C1D48161-CC53-4A19-A002-B940B2228412}" sibTransId="{BCF624D0-4E8D-4A5E-B975-0BCD7596F70A}"/>
    <dgm:cxn modelId="{6B9C55F6-3303-4C5F-B4B2-652366754C09}" type="presOf" srcId="{D34B3E70-492D-4B00-9A41-01355D4A994C}" destId="{258F3BE6-29A5-4F6A-80D8-1C35031B0112}" srcOrd="2" destOrd="0" presId="urn:microsoft.com/office/officeart/2005/8/layout/gear1"/>
    <dgm:cxn modelId="{FA8FCC63-CBBF-46E9-960C-3CF61D7FB9CE}" type="presOf" srcId="{96755DC9-CC1F-4181-9AA2-9F4B56CF4981}" destId="{C624981E-A0A5-404C-B1C9-3FDD6D784817}" srcOrd="2" destOrd="0" presId="urn:microsoft.com/office/officeart/2005/8/layout/gear1"/>
    <dgm:cxn modelId="{40863820-172B-49FB-91BA-2FC640CF17F4}" type="presOf" srcId="{BCF624D0-4E8D-4A5E-B975-0BCD7596F70A}" destId="{7B68AAC3-27F8-4669-81E9-5AC93569945C}" srcOrd="0" destOrd="0" presId="urn:microsoft.com/office/officeart/2005/8/layout/gear1"/>
    <dgm:cxn modelId="{781AC0EF-B3F8-4959-806D-76492CC4BE5A}" type="presOf" srcId="{759CB37D-7A73-4859-A2FA-87B71024AC0D}" destId="{6F81584E-A2CF-44F4-9E82-5672F070A1E3}" srcOrd="2" destOrd="0" presId="urn:microsoft.com/office/officeart/2005/8/layout/gear1"/>
    <dgm:cxn modelId="{D6C59A69-FB41-4D7D-A428-54C34DE2D1CB}" type="presOf" srcId="{96755DC9-CC1F-4181-9AA2-9F4B56CF4981}" destId="{4C99BAF9-4B5D-4045-90A7-7FF2040A7F8F}" srcOrd="1" destOrd="0" presId="urn:microsoft.com/office/officeart/2005/8/layout/gear1"/>
    <dgm:cxn modelId="{B2EA6882-4397-48AB-9F28-8FA205D8F548}" type="presOf" srcId="{D34B3E70-492D-4B00-9A41-01355D4A994C}" destId="{6393CEBE-A6F6-45CB-AEBE-86D1E35EE785}" srcOrd="3" destOrd="0" presId="urn:microsoft.com/office/officeart/2005/8/layout/gear1"/>
    <dgm:cxn modelId="{B23F6D88-17DE-4402-869F-C08EBB31A10A}" type="presOf" srcId="{759CB37D-7A73-4859-A2FA-87B71024AC0D}" destId="{5E3217F0-AB6C-4B92-A74F-DE3820880297}" srcOrd="0" destOrd="0" presId="urn:microsoft.com/office/officeart/2005/8/layout/gear1"/>
    <dgm:cxn modelId="{CD2B684E-8AF0-4618-970F-4EF4C05713F3}" type="presOf" srcId="{759CB37D-7A73-4859-A2FA-87B71024AC0D}" destId="{A855BFB2-E338-4BD8-8E74-618556FF7E32}" srcOrd="1" destOrd="0" presId="urn:microsoft.com/office/officeart/2005/8/layout/gear1"/>
    <dgm:cxn modelId="{85A23B0E-0518-45F3-AFE4-7BA34C3E2950}" type="presOf" srcId="{FE846F83-DF0B-4F84-84EF-4633CF29CB15}" destId="{F1D227AB-D372-4266-A6AC-9B92DBCA29E8}" srcOrd="0" destOrd="0" presId="urn:microsoft.com/office/officeart/2005/8/layout/gear1"/>
    <dgm:cxn modelId="{22D37C67-96C7-4189-8C08-646901C57107}" srcId="{9A9F82F1-3E4F-4308-A945-734E140605D7}" destId="{96755DC9-CC1F-4181-9AA2-9F4B56CF4981}" srcOrd="1" destOrd="0" parTransId="{53F50E51-D817-4079-B02F-71D119DDC7CA}" sibTransId="{FE846F83-DF0B-4F84-84EF-4633CF29CB15}"/>
    <dgm:cxn modelId="{FB8A5D2B-0DA3-46C9-9F34-3356E86F45CD}" type="presParOf" srcId="{AE5FBE07-7DFB-4B5E-9FEC-BF8FA51106C7}" destId="{5E3217F0-AB6C-4B92-A74F-DE3820880297}" srcOrd="0" destOrd="0" presId="urn:microsoft.com/office/officeart/2005/8/layout/gear1"/>
    <dgm:cxn modelId="{A588BA5A-1202-4147-992C-235DD3CF0344}" type="presParOf" srcId="{AE5FBE07-7DFB-4B5E-9FEC-BF8FA51106C7}" destId="{A855BFB2-E338-4BD8-8E74-618556FF7E32}" srcOrd="1" destOrd="0" presId="urn:microsoft.com/office/officeart/2005/8/layout/gear1"/>
    <dgm:cxn modelId="{10435088-1DAE-42AD-A29E-76180396411C}" type="presParOf" srcId="{AE5FBE07-7DFB-4B5E-9FEC-BF8FA51106C7}" destId="{6F81584E-A2CF-44F4-9E82-5672F070A1E3}" srcOrd="2" destOrd="0" presId="urn:microsoft.com/office/officeart/2005/8/layout/gear1"/>
    <dgm:cxn modelId="{2DFA024F-56FE-4F0D-8CE8-AD8A7A683AF8}" type="presParOf" srcId="{AE5FBE07-7DFB-4B5E-9FEC-BF8FA51106C7}" destId="{A7D3C299-499F-4B12-B99A-3913A1C730C9}" srcOrd="3" destOrd="0" presId="urn:microsoft.com/office/officeart/2005/8/layout/gear1"/>
    <dgm:cxn modelId="{3D3E6641-3AE4-46B6-B8EF-CE56345E691F}" type="presParOf" srcId="{AE5FBE07-7DFB-4B5E-9FEC-BF8FA51106C7}" destId="{4C99BAF9-4B5D-4045-90A7-7FF2040A7F8F}" srcOrd="4" destOrd="0" presId="urn:microsoft.com/office/officeart/2005/8/layout/gear1"/>
    <dgm:cxn modelId="{133EE9CE-9DE0-477F-BEE3-C3389DCFDE5C}" type="presParOf" srcId="{AE5FBE07-7DFB-4B5E-9FEC-BF8FA51106C7}" destId="{C624981E-A0A5-404C-B1C9-3FDD6D784817}" srcOrd="5" destOrd="0" presId="urn:microsoft.com/office/officeart/2005/8/layout/gear1"/>
    <dgm:cxn modelId="{987D23E2-45EF-4918-95F0-EDF9085FAC2B}" type="presParOf" srcId="{AE5FBE07-7DFB-4B5E-9FEC-BF8FA51106C7}" destId="{68EB994F-9E57-4EA9-8187-E35FD9798AB8}" srcOrd="6" destOrd="0" presId="urn:microsoft.com/office/officeart/2005/8/layout/gear1"/>
    <dgm:cxn modelId="{0A8E040F-5663-4FF3-806D-00C83C1C0DAA}" type="presParOf" srcId="{AE5FBE07-7DFB-4B5E-9FEC-BF8FA51106C7}" destId="{0BB35EC0-63B9-4B7C-9395-6786859C7C63}" srcOrd="7" destOrd="0" presId="urn:microsoft.com/office/officeart/2005/8/layout/gear1"/>
    <dgm:cxn modelId="{C5C64A18-B278-485F-839A-5CD2850173D2}" type="presParOf" srcId="{AE5FBE07-7DFB-4B5E-9FEC-BF8FA51106C7}" destId="{258F3BE6-29A5-4F6A-80D8-1C35031B0112}" srcOrd="8" destOrd="0" presId="urn:microsoft.com/office/officeart/2005/8/layout/gear1"/>
    <dgm:cxn modelId="{A925CF1D-7C3E-4C93-889B-558E0A04725B}" type="presParOf" srcId="{AE5FBE07-7DFB-4B5E-9FEC-BF8FA51106C7}" destId="{6393CEBE-A6F6-45CB-AEBE-86D1E35EE785}" srcOrd="9" destOrd="0" presId="urn:microsoft.com/office/officeart/2005/8/layout/gear1"/>
    <dgm:cxn modelId="{7145DDF8-63A6-4B30-A502-BED5E5E182AD}" type="presParOf" srcId="{AE5FBE07-7DFB-4B5E-9FEC-BF8FA51106C7}" destId="{B468B6B1-1BD3-4AA5-B4E6-0242847AD995}" srcOrd="10" destOrd="0" presId="urn:microsoft.com/office/officeart/2005/8/layout/gear1"/>
    <dgm:cxn modelId="{8CBC9A3F-3842-4F80-872D-8001DAB9F338}" type="presParOf" srcId="{AE5FBE07-7DFB-4B5E-9FEC-BF8FA51106C7}" destId="{F1D227AB-D372-4266-A6AC-9B92DBCA29E8}" srcOrd="11" destOrd="0" presId="urn:microsoft.com/office/officeart/2005/8/layout/gear1"/>
    <dgm:cxn modelId="{2AFC2F82-E44B-4052-971B-6D4C72B66D1D}" type="presParOf" srcId="{AE5FBE07-7DFB-4B5E-9FEC-BF8FA51106C7}" destId="{7B68AAC3-27F8-4669-81E9-5AC93569945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F8523-EA56-4D81-A279-CA90FE16D0F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6D436B9-F5C9-4223-833D-4E111ED3AC63}">
      <dgm:prSet phldrT="[Szöveg]"/>
      <dgm:spPr/>
      <dgm:t>
        <a:bodyPr/>
        <a:lstStyle/>
        <a:p>
          <a:r>
            <a:rPr lang="hu-HU" dirty="0"/>
            <a:t>Digitális tanúsítvány</a:t>
          </a:r>
        </a:p>
      </dgm:t>
    </dgm:pt>
    <dgm:pt modelId="{C6872E1B-EB2A-45A0-A411-4544E0FBFDC1}" type="parTrans" cxnId="{B4084731-8368-4693-9ED4-0911610C55C7}">
      <dgm:prSet/>
      <dgm:spPr/>
      <dgm:t>
        <a:bodyPr/>
        <a:lstStyle/>
        <a:p>
          <a:endParaRPr lang="hu-HU"/>
        </a:p>
      </dgm:t>
    </dgm:pt>
    <dgm:pt modelId="{D971465A-C293-46E6-943F-2FCC2CD35F05}" type="sibTrans" cxnId="{B4084731-8368-4693-9ED4-0911610C55C7}">
      <dgm:prSet/>
      <dgm:spPr/>
      <dgm:t>
        <a:bodyPr/>
        <a:lstStyle/>
        <a:p>
          <a:endParaRPr lang="hu-HU"/>
        </a:p>
      </dgm:t>
    </dgm:pt>
    <dgm:pt modelId="{B63B8897-077D-4E79-AF2D-CCF84DE8A03F}">
      <dgm:prSet phldrT="[Szöveg]"/>
      <dgm:spPr/>
      <dgm:t>
        <a:bodyPr/>
        <a:lstStyle/>
        <a:p>
          <a:r>
            <a:rPr lang="hu-HU" dirty="0" err="1"/>
            <a:t>Mikrotanúsítvány</a:t>
          </a:r>
          <a:endParaRPr lang="hu-HU" dirty="0"/>
        </a:p>
      </dgm:t>
    </dgm:pt>
    <dgm:pt modelId="{C4076A74-AC68-482F-B5FB-63917FAD259E}" type="parTrans" cxnId="{689A2DCA-3C4C-47C8-90A6-3E0B801DFB41}">
      <dgm:prSet/>
      <dgm:spPr/>
      <dgm:t>
        <a:bodyPr/>
        <a:lstStyle/>
        <a:p>
          <a:endParaRPr lang="hu-HU"/>
        </a:p>
      </dgm:t>
    </dgm:pt>
    <dgm:pt modelId="{37A81C42-EE46-4C21-92D2-D80BA846EA29}" type="sibTrans" cxnId="{689A2DCA-3C4C-47C8-90A6-3E0B801DFB41}">
      <dgm:prSet/>
      <dgm:spPr/>
      <dgm:t>
        <a:bodyPr/>
        <a:lstStyle/>
        <a:p>
          <a:endParaRPr lang="hu-HU"/>
        </a:p>
      </dgm:t>
    </dgm:pt>
    <dgm:pt modelId="{1C9BB13B-DBDF-422C-8854-3E8A6D69B4F3}">
      <dgm:prSet phldrT="[Szöveg]"/>
      <dgm:spPr/>
      <dgm:t>
        <a:bodyPr/>
        <a:lstStyle/>
        <a:p>
          <a:r>
            <a:rPr lang="hu-HU" dirty="0"/>
            <a:t>Finanszírozás</a:t>
          </a:r>
        </a:p>
      </dgm:t>
    </dgm:pt>
    <dgm:pt modelId="{AE42F63E-DE81-4FC6-869D-65A9B0DFCBA6}" type="parTrans" cxnId="{1E05A293-7C2F-4276-8BBE-FBE7B134512C}">
      <dgm:prSet/>
      <dgm:spPr/>
      <dgm:t>
        <a:bodyPr/>
        <a:lstStyle/>
        <a:p>
          <a:endParaRPr lang="hu-HU"/>
        </a:p>
      </dgm:t>
    </dgm:pt>
    <dgm:pt modelId="{390208B9-118D-40BF-BFA8-4AB7A13FBE27}" type="sibTrans" cxnId="{1E05A293-7C2F-4276-8BBE-FBE7B134512C}">
      <dgm:prSet/>
      <dgm:spPr/>
      <dgm:t>
        <a:bodyPr/>
        <a:lstStyle/>
        <a:p>
          <a:endParaRPr lang="hu-HU"/>
        </a:p>
      </dgm:t>
    </dgm:pt>
    <dgm:pt modelId="{BAC309F3-8BC3-4E08-9B63-27714E7BCFBA}">
      <dgm:prSet phldrT="[Szöveg]" custT="1"/>
      <dgm:spPr/>
      <dgm:t>
        <a:bodyPr/>
        <a:lstStyle/>
        <a:p>
          <a:r>
            <a:rPr lang="hu-HU" sz="3600" b="1" dirty="0">
              <a:solidFill>
                <a:schemeClr val="accent6">
                  <a:lumMod val="50000"/>
                </a:schemeClr>
              </a:solidFill>
              <a:latin typeface="+mj-lt"/>
            </a:rPr>
            <a:t>Egyéni Tanulási Számla</a:t>
          </a:r>
        </a:p>
      </dgm:t>
    </dgm:pt>
    <dgm:pt modelId="{F0163F9D-1349-4596-8C8D-0E5513C038EC}" type="parTrans" cxnId="{2CABCDB0-5BC0-4A0B-A0AB-38182B1DAB99}">
      <dgm:prSet/>
      <dgm:spPr/>
      <dgm:t>
        <a:bodyPr/>
        <a:lstStyle/>
        <a:p>
          <a:endParaRPr lang="hu-HU"/>
        </a:p>
      </dgm:t>
    </dgm:pt>
    <dgm:pt modelId="{DEDCD642-9C0A-4430-816B-7F58E9C714C6}" type="sibTrans" cxnId="{2CABCDB0-5BC0-4A0B-A0AB-38182B1DAB99}">
      <dgm:prSet/>
      <dgm:spPr/>
      <dgm:t>
        <a:bodyPr/>
        <a:lstStyle/>
        <a:p>
          <a:endParaRPr lang="hu-HU"/>
        </a:p>
      </dgm:t>
    </dgm:pt>
    <dgm:pt modelId="{C599BF44-7D3D-4DAB-838A-961D19891BB9}">
      <dgm:prSet phldrT="[Szöveg]" custScaleX="167427" custScaleY="148840" custLinFactX="-35506" custLinFactY="-3820" custLinFactNeighborX="-100000" custLinFactNeighborY="-100000"/>
      <dgm:spPr/>
      <dgm:t>
        <a:bodyPr/>
        <a:lstStyle/>
        <a:p>
          <a:endParaRPr lang="hu-HU"/>
        </a:p>
      </dgm:t>
    </dgm:pt>
    <dgm:pt modelId="{642EE94B-2F03-465F-99AF-B31CF6FB23EE}" type="parTrans" cxnId="{2CB69D3E-36CE-445B-8131-7CF805EEF864}">
      <dgm:prSet/>
      <dgm:spPr/>
      <dgm:t>
        <a:bodyPr/>
        <a:lstStyle/>
        <a:p>
          <a:endParaRPr lang="hu-HU"/>
        </a:p>
      </dgm:t>
    </dgm:pt>
    <dgm:pt modelId="{B2CDD966-D104-418B-80ED-D1EB5B4CC08B}" type="sibTrans" cxnId="{2CB69D3E-36CE-445B-8131-7CF805EEF864}">
      <dgm:prSet/>
      <dgm:spPr/>
      <dgm:t>
        <a:bodyPr/>
        <a:lstStyle/>
        <a:p>
          <a:endParaRPr lang="hu-HU"/>
        </a:p>
      </dgm:t>
    </dgm:pt>
    <dgm:pt modelId="{06C87E88-722C-4F53-ABD2-F4213483CD74}">
      <dgm:prSet phldrT="[Szöveg]" custScaleX="167427" custScaleY="148840" custLinFactX="-35506" custLinFactY="-3820" custLinFactNeighborX="-100000" custLinFactNeighborY="-100000"/>
      <dgm:spPr/>
      <dgm:t>
        <a:bodyPr/>
        <a:lstStyle/>
        <a:p>
          <a:endParaRPr lang="hu-HU" dirty="0"/>
        </a:p>
      </dgm:t>
    </dgm:pt>
    <dgm:pt modelId="{D1FDFF2F-F996-4E5C-A3D7-EE1395F05851}" type="parTrans" cxnId="{1AEB8ECB-821E-4108-AE43-94C1DE49FAD6}">
      <dgm:prSet/>
      <dgm:spPr/>
      <dgm:t>
        <a:bodyPr/>
        <a:lstStyle/>
        <a:p>
          <a:endParaRPr lang="hu-HU"/>
        </a:p>
      </dgm:t>
    </dgm:pt>
    <dgm:pt modelId="{588CA959-9E54-4473-A3EF-7EB021C94139}" type="sibTrans" cxnId="{1AEB8ECB-821E-4108-AE43-94C1DE49FAD6}">
      <dgm:prSet/>
      <dgm:spPr/>
      <dgm:t>
        <a:bodyPr/>
        <a:lstStyle/>
        <a:p>
          <a:endParaRPr lang="hu-HU"/>
        </a:p>
      </dgm:t>
    </dgm:pt>
    <dgm:pt modelId="{DBC75807-B374-4A03-9D1B-F599D0D5633A}">
      <dgm:prSet phldrT="[Szöveg]" custT="1"/>
      <dgm:spPr/>
      <dgm:t>
        <a:bodyPr/>
        <a:lstStyle/>
        <a:p>
          <a:endParaRPr lang="hu-HU" sz="3600" b="1" dirty="0"/>
        </a:p>
      </dgm:t>
    </dgm:pt>
    <dgm:pt modelId="{ECD1C5AF-9616-4AF2-9008-5388A400D4ED}" type="parTrans" cxnId="{AF966D74-532B-4BFE-B3AC-2496F05ED2E7}">
      <dgm:prSet/>
      <dgm:spPr/>
      <dgm:t>
        <a:bodyPr/>
        <a:lstStyle/>
        <a:p>
          <a:endParaRPr lang="hu-HU"/>
        </a:p>
      </dgm:t>
    </dgm:pt>
    <dgm:pt modelId="{392604A7-5FEC-4660-8C3A-C8F5D974F332}" type="sibTrans" cxnId="{AF966D74-532B-4BFE-B3AC-2496F05ED2E7}">
      <dgm:prSet/>
      <dgm:spPr/>
      <dgm:t>
        <a:bodyPr/>
        <a:lstStyle/>
        <a:p>
          <a:endParaRPr lang="hu-HU"/>
        </a:p>
      </dgm:t>
    </dgm:pt>
    <dgm:pt modelId="{DE980F70-9E87-405D-B887-A5B8EA43F92B}">
      <dgm:prSet phldrT="[Szöveg]" custScaleX="167427" custScaleY="148840" custLinFactX="-35506" custLinFactY="-3820" custLinFactNeighborX="-100000" custLinFactNeighborY="-100000"/>
      <dgm:spPr/>
      <dgm:t>
        <a:bodyPr/>
        <a:lstStyle/>
        <a:p>
          <a:endParaRPr lang="hu-HU"/>
        </a:p>
      </dgm:t>
    </dgm:pt>
    <dgm:pt modelId="{C7FE6FFA-D870-4862-A07A-C32407B706FB}" type="parTrans" cxnId="{ED448B30-1058-4ADD-A395-DBC05AFCD83D}">
      <dgm:prSet/>
      <dgm:spPr/>
      <dgm:t>
        <a:bodyPr/>
        <a:lstStyle/>
        <a:p>
          <a:endParaRPr lang="hu-HU"/>
        </a:p>
      </dgm:t>
    </dgm:pt>
    <dgm:pt modelId="{E9076C25-18C6-435E-9DE0-94B84DD6C2D5}" type="sibTrans" cxnId="{ED448B30-1058-4ADD-A395-DBC05AFCD83D}">
      <dgm:prSet/>
      <dgm:spPr/>
      <dgm:t>
        <a:bodyPr/>
        <a:lstStyle/>
        <a:p>
          <a:endParaRPr lang="hu-HU"/>
        </a:p>
      </dgm:t>
    </dgm:pt>
    <dgm:pt modelId="{DCA3FCE3-3080-4E32-8DDC-4CD70B900A7E}" type="pres">
      <dgm:prSet presAssocID="{687F8523-EA56-4D81-A279-CA90FE16D0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F40A43B-10CE-439D-97AF-495E403C0E78}" type="pres">
      <dgm:prSet presAssocID="{687F8523-EA56-4D81-A279-CA90FE16D0FA}" presName="ellipse" presStyleLbl="trBgShp" presStyleIdx="0" presStyleCnt="1"/>
      <dgm:spPr/>
    </dgm:pt>
    <dgm:pt modelId="{815B58A3-0CEA-4AA7-B2F5-8AA827A5705A}" type="pres">
      <dgm:prSet presAssocID="{687F8523-EA56-4D81-A279-CA90FE16D0FA}" presName="arrow1" presStyleLbl="fgShp" presStyleIdx="0" presStyleCnt="1"/>
      <dgm:spPr/>
    </dgm:pt>
    <dgm:pt modelId="{8E19D8FB-2780-4E00-8C8F-F836A8193793}" type="pres">
      <dgm:prSet presAssocID="{687F8523-EA56-4D81-A279-CA90FE16D0FA}" presName="rectangle" presStyleLbl="revTx" presStyleIdx="0" presStyleCnt="1" custScaleX="1564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256D93-B919-41C6-AF27-FBA30EB16E5C}" type="pres">
      <dgm:prSet presAssocID="{B63B8897-077D-4E79-AF2D-CCF84DE8A03F}" presName="item1" presStyleLbl="node1" presStyleIdx="0" presStyleCnt="3" custScaleX="167427" custScaleY="148840" custLinFactX="-35506" custLinFactY="-382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089057-2FDC-45CC-BEAD-240FA38145FB}" type="pres">
      <dgm:prSet presAssocID="{1C9BB13B-DBDF-422C-8854-3E8A6D69B4F3}" presName="item2" presStyleLbl="node1" presStyleIdx="1" presStyleCnt="3" custScaleX="199126" custScaleY="149806" custLinFactY="4182" custLinFactNeighborX="61111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1F930F-ABCE-402D-B14B-843EEC5F7380}" type="pres">
      <dgm:prSet presAssocID="{BAC309F3-8BC3-4E08-9B63-27714E7BCFBA}" presName="item3" presStyleLbl="node1" presStyleIdx="2" presStyleCnt="3" custScaleX="193733" custScaleY="145291" custLinFactNeighborX="55281" custLinFactNeighborY="-161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1C0B8C-988F-4FF7-8777-4F8535B9C933}" type="pres">
      <dgm:prSet presAssocID="{687F8523-EA56-4D81-A279-CA90FE16D0FA}" presName="funnel" presStyleLbl="trAlignAcc1" presStyleIdx="0" presStyleCnt="1" custScaleX="164831" custScaleY="139732" custLinFactNeighborX="-3299" custLinFactNeighborY="-3691"/>
      <dgm:spPr/>
    </dgm:pt>
  </dgm:ptLst>
  <dgm:cxnLst>
    <dgm:cxn modelId="{50BC20D2-43EC-4650-813F-0373877A1ECB}" type="presOf" srcId="{66D436B9-F5C9-4223-833D-4E111ED3AC63}" destId="{9E1F930F-ABCE-402D-B14B-843EEC5F7380}" srcOrd="0" destOrd="0" presId="urn:microsoft.com/office/officeart/2005/8/layout/funnel1"/>
    <dgm:cxn modelId="{AF966D74-532B-4BFE-B3AC-2496F05ED2E7}" srcId="{687F8523-EA56-4D81-A279-CA90FE16D0FA}" destId="{DBC75807-B374-4A03-9D1B-F599D0D5633A}" srcOrd="4" destOrd="0" parTransId="{ECD1C5AF-9616-4AF2-9008-5388A400D4ED}" sibTransId="{392604A7-5FEC-4660-8C3A-C8F5D974F332}"/>
    <dgm:cxn modelId="{B4084731-8368-4693-9ED4-0911610C55C7}" srcId="{687F8523-EA56-4D81-A279-CA90FE16D0FA}" destId="{66D436B9-F5C9-4223-833D-4E111ED3AC63}" srcOrd="0" destOrd="0" parTransId="{C6872E1B-EB2A-45A0-A411-4544E0FBFDC1}" sibTransId="{D971465A-C293-46E6-943F-2FCC2CD35F05}"/>
    <dgm:cxn modelId="{1AEB8ECB-821E-4108-AE43-94C1DE49FAD6}" srcId="{687F8523-EA56-4D81-A279-CA90FE16D0FA}" destId="{06C87E88-722C-4F53-ABD2-F4213483CD74}" srcOrd="6" destOrd="0" parTransId="{D1FDFF2F-F996-4E5C-A3D7-EE1395F05851}" sibTransId="{588CA959-9E54-4473-A3EF-7EB021C94139}"/>
    <dgm:cxn modelId="{4040E2F2-C192-4493-80E7-5EA9E890A217}" type="presOf" srcId="{1C9BB13B-DBDF-422C-8854-3E8A6D69B4F3}" destId="{48256D93-B919-41C6-AF27-FBA30EB16E5C}" srcOrd="0" destOrd="0" presId="urn:microsoft.com/office/officeart/2005/8/layout/funnel1"/>
    <dgm:cxn modelId="{2CABCDB0-5BC0-4A0B-A0AB-38182B1DAB99}" srcId="{687F8523-EA56-4D81-A279-CA90FE16D0FA}" destId="{BAC309F3-8BC3-4E08-9B63-27714E7BCFBA}" srcOrd="3" destOrd="0" parTransId="{F0163F9D-1349-4596-8C8D-0E5513C038EC}" sibTransId="{DEDCD642-9C0A-4430-816B-7F58E9C714C6}"/>
    <dgm:cxn modelId="{73C1DEE3-E5BD-4778-BE71-174ACC8326C8}" type="presOf" srcId="{BAC309F3-8BC3-4E08-9B63-27714E7BCFBA}" destId="{8E19D8FB-2780-4E00-8C8F-F836A8193793}" srcOrd="0" destOrd="0" presId="urn:microsoft.com/office/officeart/2005/8/layout/funnel1"/>
    <dgm:cxn modelId="{689A2DCA-3C4C-47C8-90A6-3E0B801DFB41}" srcId="{687F8523-EA56-4D81-A279-CA90FE16D0FA}" destId="{B63B8897-077D-4E79-AF2D-CCF84DE8A03F}" srcOrd="1" destOrd="0" parTransId="{C4076A74-AC68-482F-B5FB-63917FAD259E}" sibTransId="{37A81C42-EE46-4C21-92D2-D80BA846EA29}"/>
    <dgm:cxn modelId="{6910D218-6258-45AE-8A34-96D9DA1B11EE}" type="presOf" srcId="{B63B8897-077D-4E79-AF2D-CCF84DE8A03F}" destId="{05089057-2FDC-45CC-BEAD-240FA38145FB}" srcOrd="0" destOrd="0" presId="urn:microsoft.com/office/officeart/2005/8/layout/funnel1"/>
    <dgm:cxn modelId="{1E05A293-7C2F-4276-8BBE-FBE7B134512C}" srcId="{687F8523-EA56-4D81-A279-CA90FE16D0FA}" destId="{1C9BB13B-DBDF-422C-8854-3E8A6D69B4F3}" srcOrd="2" destOrd="0" parTransId="{AE42F63E-DE81-4FC6-869D-65A9B0DFCBA6}" sibTransId="{390208B9-118D-40BF-BFA8-4AB7A13FBE27}"/>
    <dgm:cxn modelId="{2CB69D3E-36CE-445B-8131-7CF805EEF864}" srcId="{687F8523-EA56-4D81-A279-CA90FE16D0FA}" destId="{C599BF44-7D3D-4DAB-838A-961D19891BB9}" srcOrd="5" destOrd="0" parTransId="{642EE94B-2F03-465F-99AF-B31CF6FB23EE}" sibTransId="{B2CDD966-D104-418B-80ED-D1EB5B4CC08B}"/>
    <dgm:cxn modelId="{48221687-0ADF-497C-A0AC-61DBA22F36D1}" type="presOf" srcId="{687F8523-EA56-4D81-A279-CA90FE16D0FA}" destId="{DCA3FCE3-3080-4E32-8DDC-4CD70B900A7E}" srcOrd="0" destOrd="0" presId="urn:microsoft.com/office/officeart/2005/8/layout/funnel1"/>
    <dgm:cxn modelId="{ED448B30-1058-4ADD-A395-DBC05AFCD83D}" srcId="{687F8523-EA56-4D81-A279-CA90FE16D0FA}" destId="{DE980F70-9E87-405D-B887-A5B8EA43F92B}" srcOrd="7" destOrd="0" parTransId="{C7FE6FFA-D870-4862-A07A-C32407B706FB}" sibTransId="{E9076C25-18C6-435E-9DE0-94B84DD6C2D5}"/>
    <dgm:cxn modelId="{E7A0B42C-0676-4160-81FA-CD31F0AA4CCD}" type="presParOf" srcId="{DCA3FCE3-3080-4E32-8DDC-4CD70B900A7E}" destId="{4F40A43B-10CE-439D-97AF-495E403C0E78}" srcOrd="0" destOrd="0" presId="urn:microsoft.com/office/officeart/2005/8/layout/funnel1"/>
    <dgm:cxn modelId="{55D5D439-673E-4848-8261-4B605490E72F}" type="presParOf" srcId="{DCA3FCE3-3080-4E32-8DDC-4CD70B900A7E}" destId="{815B58A3-0CEA-4AA7-B2F5-8AA827A5705A}" srcOrd="1" destOrd="0" presId="urn:microsoft.com/office/officeart/2005/8/layout/funnel1"/>
    <dgm:cxn modelId="{06E5F0E4-47D9-49C6-A4B6-387945EB1B30}" type="presParOf" srcId="{DCA3FCE3-3080-4E32-8DDC-4CD70B900A7E}" destId="{8E19D8FB-2780-4E00-8C8F-F836A8193793}" srcOrd="2" destOrd="0" presId="urn:microsoft.com/office/officeart/2005/8/layout/funnel1"/>
    <dgm:cxn modelId="{B345F847-9C44-466F-A6E9-36935967D3E4}" type="presParOf" srcId="{DCA3FCE3-3080-4E32-8DDC-4CD70B900A7E}" destId="{48256D93-B919-41C6-AF27-FBA30EB16E5C}" srcOrd="3" destOrd="0" presId="urn:microsoft.com/office/officeart/2005/8/layout/funnel1"/>
    <dgm:cxn modelId="{018869B6-FE46-488F-BF29-44A256C96FBA}" type="presParOf" srcId="{DCA3FCE3-3080-4E32-8DDC-4CD70B900A7E}" destId="{05089057-2FDC-45CC-BEAD-240FA38145FB}" srcOrd="4" destOrd="0" presId="urn:microsoft.com/office/officeart/2005/8/layout/funnel1"/>
    <dgm:cxn modelId="{6540D4CD-9F55-4AC6-8410-1EAAFEFF5874}" type="presParOf" srcId="{DCA3FCE3-3080-4E32-8DDC-4CD70B900A7E}" destId="{9E1F930F-ABCE-402D-B14B-843EEC5F7380}" srcOrd="5" destOrd="0" presId="urn:microsoft.com/office/officeart/2005/8/layout/funnel1"/>
    <dgm:cxn modelId="{4ACE7CC2-3856-4DC8-BFC2-19630C2B0BB7}" type="presParOf" srcId="{DCA3FCE3-3080-4E32-8DDC-4CD70B900A7E}" destId="{DD1C0B8C-988F-4FF7-8777-4F8535B9C9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217F0-AB6C-4B92-A74F-DE3820880297}">
      <dsp:nvSpPr>
        <dsp:cNvPr id="0" name=""/>
        <dsp:cNvSpPr/>
      </dsp:nvSpPr>
      <dsp:spPr>
        <a:xfrm>
          <a:off x="2112684" y="1933556"/>
          <a:ext cx="2363235" cy="236323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Tanulási eredmények és tanúsítványok</a:t>
          </a:r>
        </a:p>
      </dsp:txBody>
      <dsp:txXfrm>
        <a:off x="2587799" y="2487133"/>
        <a:ext cx="1413005" cy="1214751"/>
      </dsp:txXfrm>
    </dsp:sp>
    <dsp:sp modelId="{A7D3C299-499F-4B12-B99A-3913A1C730C9}">
      <dsp:nvSpPr>
        <dsp:cNvPr id="0" name=""/>
        <dsp:cNvSpPr/>
      </dsp:nvSpPr>
      <dsp:spPr>
        <a:xfrm>
          <a:off x="737710" y="1374973"/>
          <a:ext cx="1718716" cy="171871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/>
            <a:t>Támo-gatás</a:t>
          </a:r>
          <a:endParaRPr lang="hu-HU" sz="1800" kern="1200" dirty="0"/>
        </a:p>
      </dsp:txBody>
      <dsp:txXfrm>
        <a:off x="1170402" y="1810280"/>
        <a:ext cx="853332" cy="848102"/>
      </dsp:txXfrm>
    </dsp:sp>
    <dsp:sp modelId="{68EB994F-9E57-4EA9-8187-E35FD9798AB8}">
      <dsp:nvSpPr>
        <dsp:cNvPr id="0" name=""/>
        <dsp:cNvSpPr/>
      </dsp:nvSpPr>
      <dsp:spPr>
        <a:xfrm rot="20700000">
          <a:off x="1700367" y="189234"/>
          <a:ext cx="1683991" cy="16839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Cél-csoport</a:t>
          </a:r>
        </a:p>
      </dsp:txBody>
      <dsp:txXfrm rot="-20700000">
        <a:off x="2069716" y="558582"/>
        <a:ext cx="945294" cy="945294"/>
      </dsp:txXfrm>
    </dsp:sp>
    <dsp:sp modelId="{B468B6B1-1BD3-4AA5-B4E6-0242847AD995}">
      <dsp:nvSpPr>
        <dsp:cNvPr id="0" name=""/>
        <dsp:cNvSpPr/>
      </dsp:nvSpPr>
      <dsp:spPr>
        <a:xfrm>
          <a:off x="1932091" y="1576309"/>
          <a:ext cx="3024941" cy="3024941"/>
        </a:xfrm>
        <a:prstGeom prst="circularArrow">
          <a:avLst>
            <a:gd name="adj1" fmla="val 4688"/>
            <a:gd name="adj2" fmla="val 299029"/>
            <a:gd name="adj3" fmla="val 2518615"/>
            <a:gd name="adj4" fmla="val 1585601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227AB-D372-4266-A6AC-9B92DBCA29E8}">
      <dsp:nvSpPr>
        <dsp:cNvPr id="0" name=""/>
        <dsp:cNvSpPr/>
      </dsp:nvSpPr>
      <dsp:spPr>
        <a:xfrm>
          <a:off x="433329" y="994246"/>
          <a:ext cx="2197809" cy="21978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8AAC3-27F8-4669-81E9-5AC93569945C}">
      <dsp:nvSpPr>
        <dsp:cNvPr id="0" name=""/>
        <dsp:cNvSpPr/>
      </dsp:nvSpPr>
      <dsp:spPr>
        <a:xfrm>
          <a:off x="1310843" y="-180063"/>
          <a:ext cx="2369680" cy="23696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0A43B-10CE-439D-97AF-495E403C0E78}">
      <dsp:nvSpPr>
        <dsp:cNvPr id="0" name=""/>
        <dsp:cNvSpPr/>
      </dsp:nvSpPr>
      <dsp:spPr>
        <a:xfrm>
          <a:off x="1872826" y="596898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B58A3-0CEA-4AA7-B2F5-8AA827A5705A}">
      <dsp:nvSpPr>
        <dsp:cNvPr id="0" name=""/>
        <dsp:cNvSpPr/>
      </dsp:nvSpPr>
      <dsp:spPr>
        <a:xfrm>
          <a:off x="3640666" y="4312072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D8FB-2780-4E00-8C8F-F836A8193793}">
      <dsp:nvSpPr>
        <dsp:cNvPr id="0" name=""/>
        <dsp:cNvSpPr/>
      </dsp:nvSpPr>
      <dsp:spPr>
        <a:xfrm>
          <a:off x="885870" y="4745565"/>
          <a:ext cx="6356258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b="1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Egyéni Tanulási Számla</a:t>
          </a:r>
        </a:p>
      </dsp:txBody>
      <dsp:txXfrm>
        <a:off x="885870" y="4745565"/>
        <a:ext cx="6356258" cy="1016000"/>
      </dsp:txXfrm>
    </dsp:sp>
    <dsp:sp modelId="{48256D93-B919-41C6-AF27-FBA30EB16E5C}">
      <dsp:nvSpPr>
        <dsp:cNvPr id="0" name=""/>
        <dsp:cNvSpPr/>
      </dsp:nvSpPr>
      <dsp:spPr>
        <a:xfrm>
          <a:off x="882267" y="276926"/>
          <a:ext cx="2551587" cy="2268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Finanszírozás</a:t>
          </a:r>
        </a:p>
      </dsp:txBody>
      <dsp:txXfrm>
        <a:off x="1255938" y="609114"/>
        <a:ext cx="1804245" cy="1603945"/>
      </dsp:txXfrm>
    </dsp:sp>
    <dsp:sp modelId="{05089057-2FDC-45CC-BEAD-240FA38145FB}">
      <dsp:nvSpPr>
        <dsp:cNvPr id="0" name=""/>
        <dsp:cNvSpPr/>
      </dsp:nvSpPr>
      <dsp:spPr>
        <a:xfrm>
          <a:off x="2546658" y="2296177"/>
          <a:ext cx="3034680" cy="228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/>
            <a:t>Mikrotanúsítvány</a:t>
          </a:r>
          <a:endParaRPr lang="hu-HU" sz="1700" kern="1200" dirty="0"/>
        </a:p>
      </dsp:txBody>
      <dsp:txXfrm>
        <a:off x="2991077" y="2630521"/>
        <a:ext cx="2145842" cy="1614355"/>
      </dsp:txXfrm>
    </dsp:sp>
    <dsp:sp modelId="{9E1F930F-ABCE-402D-B14B-843EEC5F7380}">
      <dsp:nvSpPr>
        <dsp:cNvPr id="0" name=""/>
        <dsp:cNvSpPr/>
      </dsp:nvSpPr>
      <dsp:spPr>
        <a:xfrm>
          <a:off x="4056770" y="127795"/>
          <a:ext cx="2952491" cy="2214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/>
            <a:t>Digitális tanúsítvány</a:t>
          </a:r>
        </a:p>
      </dsp:txBody>
      <dsp:txXfrm>
        <a:off x="4489152" y="452062"/>
        <a:ext cx="2087727" cy="1565700"/>
      </dsp:txXfrm>
    </dsp:sp>
    <dsp:sp modelId="{DD1C0B8C-988F-4FF7-8777-4F8535B9C933}">
      <dsp:nvSpPr>
        <dsp:cNvPr id="0" name=""/>
        <dsp:cNvSpPr/>
      </dsp:nvSpPr>
      <dsp:spPr>
        <a:xfrm>
          <a:off x="0" y="-342898"/>
          <a:ext cx="7815187" cy="530012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Calibri Regular"/>
              </a:rPr>
              <a:t>2022. 06. 17.</a:t>
            </a:fld>
            <a:endParaRPr lang="hu-HU" dirty="0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Calibri Regular"/>
              </a:rPr>
              <a:t>‹#›</a:t>
            </a:fld>
            <a:endParaRPr lang="hu-HU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9220DA22-E23F-2742-9DA2-94CAEFFF3319}" type="datetimeFigureOut">
              <a:rPr lang="hu-HU" smtClean="0"/>
              <a:pPr/>
              <a:t>2022. 06. 17.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28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91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Megoldások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 motiváció, tanulás, egyéni fejlődés segítése és ezzel a tanulásban való részvétel kiszélesítése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egyének által tapasztalt anyagi nehézségek kiküszöbölése, az egyén tanulásának anyagi támogatása, új finanszírozási formák bevezetése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állam, az egyének és a vállalkozások között megosztott (anyagi és egyéb) felelősség lehetősége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 szolgáltatók nyitottabbá tétele az igények felé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egyén választási szabadságának elősegítése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innováció és rugalmasság által új piac az oktatásnak és képzésnek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 tanulásba való befektetés motiválása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új lehetőségek a tanulóknak (</a:t>
            </a:r>
            <a:r>
              <a:rPr lang="hu-HU" sz="1200" b="0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mikroképzések</a:t>
            </a: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, MOOC)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12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egyéni kompetenciafelhalmozás dokumentálási lehetőségének megteremtésével és munkaerőpiaci elfogadtatásával, állami elismerésével érdekeltté lehet tenni a résztvevőket képzési részvételük bejelentésében.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644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99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69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ILA sikeres bevezetésének kulcsa az egyszerűség és átláthatóság, a megfelelő és előre kiszámítható támogatás, a rászoruló csoportok nagyobb mértékű támogatása, a tanácsadás és információnyújtás folyamatossága és elérhetősége, a minőségi képzések biztosítása és explicit kapcsolódás a munkaadók által nyújtott képzésekhez.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</a:p>
          <a:p>
            <a:endParaRPr lang="hu-HU" sz="1800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endParaRPr lang="hu-HU" sz="1800" dirty="0"/>
          </a:p>
          <a:p>
            <a:r>
              <a:rPr lang="hu-HU" sz="1800" dirty="0"/>
              <a:t>Fontos: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Célcsoport kiválasztása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Minőségbiztosítás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Monitoring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Finanszírozás(jövedelemkiegészítés?)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Egyszerűség és átláthatóság</a:t>
            </a:r>
          </a:p>
          <a:p>
            <a:pPr marL="171450" indent="-171450">
              <a:buFontTx/>
              <a:buChar char="-"/>
            </a:pPr>
            <a:r>
              <a:rPr lang="hu-HU" sz="1800" dirty="0"/>
              <a:t>Rendszerszemlélet, más eszközökkel együtt kell használni</a:t>
            </a:r>
          </a:p>
          <a:p>
            <a:endParaRPr lang="hu-HU" sz="1800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endParaRPr lang="hu-HU" dirty="0"/>
          </a:p>
          <a:p>
            <a:r>
              <a:rPr lang="en-US" dirty="0"/>
              <a:t>Setting up ILA schemes: issues to decide • apportioning funding. Examples are a fixed maximum government payment topped up by individuals, employers or both; or a fixed percentage share formula, i.e. government (X %), individuals (Y %) and employers (Z %); • maximum levels of government funding; • form of participant contribution (financial, training in free time); • eligibility conditions for participation (all potential learners, targeted); • definition of the target group (self-employed, women returnees, elderly, immigrants, unemployed, low income or qualification level); • training provider eligibility (approved training </a:t>
            </a:r>
            <a:r>
              <a:rPr lang="en-US" dirty="0" err="1"/>
              <a:t>organisations</a:t>
            </a:r>
            <a:r>
              <a:rPr lang="en-US" dirty="0"/>
              <a:t>); • course eligibility (levels, certification, subjects); • fund management and payment transfers (commercial banks, virtual banks, outsourced </a:t>
            </a:r>
            <a:r>
              <a:rPr lang="en-US" dirty="0" err="1"/>
              <a:t>organisations</a:t>
            </a:r>
            <a:r>
              <a:rPr lang="en-US" dirty="0"/>
              <a:t>, pre- or post-payments); • course completion incentives and disincentives for non-completion (for providers and individuals); • role of guidance (optional, compulsory, obligation to follow); • links with other financial support (tax relief, loans); • related cost eligibility (childcare, transport, wages); • role of employers (advice in course selection); • linking funding for learning with other purposes (saving for retirement, starting up a new business); • scheme administration (national, regional or local framework); • scheme administration must be streamlined to make ILAs flexible and easy to use and prevent misuse of funds.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93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91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34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ts val="1400"/>
              </a:lnSpc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papír alapú tanúsítás a következők miatt él még most is:</a:t>
            </a:r>
            <a:endParaRPr lang="hu-HU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nehéz hamisítani a tanúsítványokba épített hitelesítési formulák miatt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tulajdonos kezében van, emiatt ő teljes kontrollal rendelkezik fölötte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viszonylag könnyen lehet hosszútávon tárolni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tulajdonos bármikor, bárkinek, bármilyen okból megmutathatja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mivel régóta ez van használatban, beépült a folyamatokba és jogszabályokba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algn="just" fontAlgn="base">
              <a:lnSpc>
                <a:spcPts val="1400"/>
              </a:lnSpc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endParaRPr lang="hu-HU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ts val="1400"/>
              </a:lnSpc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Van azonban sok hátránya is:</a:t>
            </a:r>
            <a:endParaRPr lang="hu-HU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habár nehéz hamisítani, egyik tanúsítvány sem mentes a hamisítás veszélyétől. A kibocsátó köteles a kiállított tanúsítványokról központi nyilvántartást vezetni, amelyben ellenőrizhető a tanúsítvány hitelessége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tanúsítványnyilvántartások gyenge pontok is lehetnek: ha problémák merülnek fel, a tanúsítványok érvényesek maradhatnak, az ellenőrzési lehetőség </a:t>
            </a:r>
            <a:r>
              <a:rPr lang="hu-H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elveszhet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nyilvántartás vezetése és a tanúsítványok érvényességével kapcsolatos kérdések megválaszolása manuális folyamat, amely jelentős időt és humánerőforrást igényel.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Minél biztonságosabb a tanúsítvány, annál drágább az előállítása;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kibocsátó hamisan is megadhatja az időbélyeget vagy a tanúsítvány egyéb adatait;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A kibocsátást követően nincs mód a tanúsítvány visszavonására anélkül, hogy a tulajdonos lemondana róla;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pPr marL="342900" lvl="0" indent="-342900" algn="just" fontAlgn="base">
              <a:buFont typeface="Calibri Light" panose="020F0302020204030204" pitchFamily="34" charset="0"/>
              <a:buChar char="-"/>
            </a:pPr>
            <a:r>
              <a:rPr lang="hu-H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 (Body CS)"/>
              </a:rPr>
              <a:t>Ha egy harmadik félnek teendője van a tanúsítványokkal, pl. az önéletrajzokban szereplő állítások ellenőrzése, minden tanúsítványt külön-külön és manuálisan kell elolvasni és ellenőrizni, ami időigényes folyamat.</a:t>
            </a:r>
            <a:endParaRPr lang="hu-HU" sz="1800" dirty="0">
              <a:effectLst/>
              <a:latin typeface="Roboto" panose="02000000000000000000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6240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Panacea or Pandora’s box?</a:t>
            </a:r>
          </a:p>
          <a:p>
            <a:r>
              <a:rPr lang="en-US" dirty="0"/>
              <a:t>Individual learning accounts present attractive</a:t>
            </a:r>
            <a:r>
              <a:rPr lang="hu-HU" dirty="0"/>
              <a:t> </a:t>
            </a:r>
            <a:r>
              <a:rPr lang="en-US" dirty="0"/>
              <a:t>features, but are unlikely to be a panacea to the</a:t>
            </a:r>
            <a:r>
              <a:rPr lang="hu-HU" dirty="0"/>
              <a:t> </a:t>
            </a:r>
            <a:r>
              <a:rPr lang="en-US" dirty="0"/>
              <a:t>challenges arising in the new world of work. Rather,</a:t>
            </a:r>
            <a:r>
              <a:rPr lang="hu-HU" dirty="0"/>
              <a:t> </a:t>
            </a:r>
            <a:r>
              <a:rPr lang="en-US" dirty="0"/>
              <a:t>like any other training measure, they may represent</a:t>
            </a:r>
            <a:r>
              <a:rPr lang="hu-HU" dirty="0"/>
              <a:t> </a:t>
            </a:r>
            <a:r>
              <a:rPr lang="en-US" dirty="0"/>
              <a:t>Pandora’s box once examined in more detail. They can</a:t>
            </a:r>
            <a:r>
              <a:rPr lang="hu-HU" dirty="0"/>
              <a:t> </a:t>
            </a:r>
            <a:r>
              <a:rPr lang="en-US" dirty="0"/>
              <a:t>be helpful in tackling some challenges, but there</a:t>
            </a:r>
            <a:r>
              <a:rPr lang="hu-HU" dirty="0"/>
              <a:t> </a:t>
            </a:r>
            <a:r>
              <a:rPr lang="en-US" dirty="0"/>
              <a:t>needs to be a clear understanding of theirs strengths</a:t>
            </a:r>
            <a:r>
              <a:rPr lang="hu-HU" dirty="0"/>
              <a:t> </a:t>
            </a:r>
            <a:r>
              <a:rPr lang="en-US" dirty="0"/>
              <a:t>and weaknesses, and there are important design</a:t>
            </a:r>
            <a:r>
              <a:rPr lang="hu-HU" dirty="0"/>
              <a:t> </a:t>
            </a:r>
            <a:r>
              <a:rPr lang="en-US" dirty="0"/>
              <a:t>issues to consider. Policy makers interested in setting</a:t>
            </a:r>
            <a:r>
              <a:rPr lang="hu-HU" dirty="0"/>
              <a:t> </a:t>
            </a:r>
            <a:r>
              <a:rPr lang="en-US" dirty="0"/>
              <a:t>up an individual learning account need to consider a</a:t>
            </a:r>
            <a:r>
              <a:rPr lang="hu-HU" dirty="0"/>
              <a:t> </a:t>
            </a:r>
            <a:r>
              <a:rPr lang="en-US" dirty="0"/>
              <a:t>number of important questions and trade-offs. Thus,</a:t>
            </a:r>
            <a:r>
              <a:rPr lang="hu-HU" dirty="0"/>
              <a:t> </a:t>
            </a:r>
            <a:r>
              <a:rPr lang="en-US" dirty="0"/>
              <a:t>while an individual learning account will not solve all</a:t>
            </a:r>
            <a:r>
              <a:rPr lang="hu-HU" dirty="0"/>
              <a:t> </a:t>
            </a:r>
            <a:r>
              <a:rPr lang="en-US" dirty="0"/>
              <a:t>problems, a well-designed </a:t>
            </a:r>
            <a:r>
              <a:rPr lang="en-US" dirty="0" err="1"/>
              <a:t>programme</a:t>
            </a:r>
            <a:r>
              <a:rPr lang="en-US" dirty="0"/>
              <a:t> can help</a:t>
            </a:r>
            <a:r>
              <a:rPr lang="hu-HU" dirty="0"/>
              <a:t> </a:t>
            </a:r>
            <a:r>
              <a:rPr lang="en-US" dirty="0"/>
              <a:t>countries achieve better training outcomes.</a:t>
            </a:r>
            <a:endParaRPr lang="hu-HU" dirty="0"/>
          </a:p>
          <a:p>
            <a:endParaRPr lang="hu-HU" dirty="0"/>
          </a:p>
          <a:p>
            <a:r>
              <a:rPr lang="hu-HU" dirty="0"/>
              <a:t>Fontos:</a:t>
            </a:r>
          </a:p>
          <a:p>
            <a:pPr marL="171450" indent="-171450">
              <a:buFontTx/>
              <a:buChar char="-"/>
            </a:pPr>
            <a:r>
              <a:rPr lang="hu-HU" dirty="0"/>
              <a:t>Célcsoport kiválasztása</a:t>
            </a:r>
          </a:p>
          <a:p>
            <a:pPr marL="171450" indent="-171450">
              <a:buFontTx/>
              <a:buChar char="-"/>
            </a:pPr>
            <a:r>
              <a:rPr lang="hu-HU" dirty="0"/>
              <a:t>Minőségbiztosítás</a:t>
            </a:r>
          </a:p>
          <a:p>
            <a:pPr marL="171450" indent="-171450">
              <a:buFontTx/>
              <a:buChar char="-"/>
            </a:pPr>
            <a:r>
              <a:rPr lang="hu-HU" dirty="0"/>
              <a:t>Monitoring</a:t>
            </a:r>
          </a:p>
          <a:p>
            <a:pPr marL="171450" indent="-171450">
              <a:buFontTx/>
              <a:buChar char="-"/>
            </a:pPr>
            <a:r>
              <a:rPr lang="hu-HU" dirty="0"/>
              <a:t>Finanszírozás(jövedelemkiegészítés?)</a:t>
            </a:r>
          </a:p>
          <a:p>
            <a:pPr marL="171450" indent="-171450">
              <a:buFontTx/>
              <a:buChar char="-"/>
            </a:pPr>
            <a:r>
              <a:rPr lang="hu-HU" dirty="0"/>
              <a:t>Egyszerűség és átláthatóság</a:t>
            </a:r>
          </a:p>
          <a:p>
            <a:pPr marL="171450" indent="-171450">
              <a:buFontTx/>
              <a:buChar char="-"/>
            </a:pPr>
            <a:r>
              <a:rPr lang="hu-HU" dirty="0"/>
              <a:t>Rendszerszemlélet, más eszközökkel együtt kell használni</a:t>
            </a:r>
          </a:p>
        </p:txBody>
      </p:sp>
    </p:spTree>
    <p:extLst>
      <p:ext uri="{BB962C8B-B14F-4D97-AF65-F5344CB8AC3E}">
        <p14:creationId xmlns:p14="http://schemas.microsoft.com/office/powerpoint/2010/main" val="1015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44969831"/>
              </p:ext>
            </p:extLst>
          </p:nvPr>
        </p:nvGraphicFramePr>
        <p:xfrm>
          <a:off x="587052" y="76076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22184A4-C33E-6443-B0A6-C02E46F00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CAD6A1-9F58-184A-BBB0-ECCAC4AFC1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6576965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87215818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45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25400">
            <a:solidFill>
              <a:srgbClr val="262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Calibri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solidFill>
            <a:srgbClr val="262150"/>
          </a:solidFill>
          <a:ln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3"/>
                </a:solidFill>
                <a:latin typeface="Calibri Regular"/>
              </a:rPr>
              <a:t>Szöveg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72B533-CBDB-7649-ABFB-AB62A42B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073" y="236192"/>
            <a:ext cx="10515600" cy="7762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41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8716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416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b="0" i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A95D2F-C2D1-4C74-A9A8-C4A8FEE2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FEADD5-1E4A-4D0C-B647-1E859285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E5AD4E-9211-4980-9321-5F0DBA75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E7C6-4145-4885-81A0-8E70DCA2A3C7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731453-2438-40AC-BB4E-5A6262EB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FE934E-787D-49CD-A1BE-1542909B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C854-8C49-47FE-8C72-2E4CE191CC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6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0373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05588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54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8932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54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38932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35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02FAB-1B16-9A4A-B575-638A69EC26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8846661"/>
              </p:ext>
            </p:extLst>
          </p:nvPr>
        </p:nvGraphicFramePr>
        <p:xfrm>
          <a:off x="838200" y="2149232"/>
          <a:ext cx="10515600" cy="27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689790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19424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30346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65689874"/>
                    </a:ext>
                  </a:extLst>
                </a:gridCol>
              </a:tblGrid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086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888946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58547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2554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405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088365"/>
              </p:ext>
            </p:extLst>
          </p:nvPr>
        </p:nvGraphicFramePr>
        <p:xfrm>
          <a:off x="7351202" y="1709876"/>
          <a:ext cx="3509396" cy="38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5556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38151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0" r:id="rId14"/>
    <p:sldLayoutId id="2147483681" r:id="rId15"/>
    <p:sldLayoutId id="2147483679" r:id="rId16"/>
    <p:sldLayoutId id="2147483682" r:id="rId17"/>
    <p:sldLayoutId id="214748369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strike="noStrike" kern="1200" baseline="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sz="2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4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2114"/>
            <a:ext cx="9144000" cy="955857"/>
          </a:xfrm>
        </p:spPr>
        <p:txBody>
          <a:bodyPr>
            <a:normAutofit/>
          </a:bodyPr>
          <a:lstStyle/>
          <a:p>
            <a:r>
              <a:rPr lang="hu-HU" sz="5400" dirty="0">
                <a:latin typeface="+mj-lt"/>
              </a:rPr>
              <a:t>Új trendek a tanúsításban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2123622"/>
            <a:ext cx="9144000" cy="400795"/>
          </a:xfrm>
        </p:spPr>
        <p:txBody>
          <a:bodyPr>
            <a:noAutofit/>
          </a:bodyPr>
          <a:lstStyle/>
          <a:p>
            <a:r>
              <a:rPr lang="hu-HU" cap="none" dirty="0"/>
              <a:t>Szlamka Erzsébet, szenior szakértő, Digitális Kompetencia Divízió</a:t>
            </a:r>
          </a:p>
          <a:p>
            <a:r>
              <a:rPr lang="hu-HU" cap="none" dirty="0"/>
              <a:t>2022. április 21.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0AB69F-8CD6-44C5-8981-098FB3365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555"/>
            <a:ext cx="9144000" cy="2203678"/>
          </a:xfrm>
        </p:spPr>
        <p:txBody>
          <a:bodyPr/>
          <a:lstStyle/>
          <a:p>
            <a:r>
              <a:rPr lang="hu-HU" dirty="0">
                <a:latin typeface="+mj-lt"/>
              </a:rPr>
              <a:t>Köszönöm a figyelmet!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D5F512-1D7A-4F61-ACDC-9ECCCAE11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78308"/>
            <a:ext cx="2203343" cy="400795"/>
          </a:xfrm>
        </p:spPr>
        <p:txBody>
          <a:bodyPr>
            <a:normAutofit lnSpcReduction="10000"/>
          </a:bodyPr>
          <a:lstStyle/>
          <a:p>
            <a:r>
              <a:rPr lang="hu-HU" cap="none" dirty="0"/>
              <a:t>Elérhetőség: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52D213-09AB-41EC-AD6C-383FD57F6F1B}"/>
              </a:ext>
            </a:extLst>
          </p:cNvPr>
          <p:cNvSpPr txBox="1">
            <a:spLocks/>
          </p:cNvSpPr>
          <p:nvPr/>
        </p:nvSpPr>
        <p:spPr>
          <a:xfrm>
            <a:off x="3135159" y="2691793"/>
            <a:ext cx="4866468" cy="400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all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cap="none" dirty="0">
                <a:solidFill>
                  <a:schemeClr val="bg1"/>
                </a:solidFill>
              </a:rPr>
              <a:t>szlamka.erzsebet@djnkft.hu </a:t>
            </a:r>
          </a:p>
        </p:txBody>
      </p:sp>
    </p:spTree>
    <p:extLst>
      <p:ext uri="{BB962C8B-B14F-4D97-AF65-F5344CB8AC3E}">
        <p14:creationId xmlns:p14="http://schemas.microsoft.com/office/powerpoint/2010/main" val="25695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C59E0F2-901E-4FD5-A2F5-EC4B4D91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3" t="20222" r="54667" b="6592"/>
          <a:stretch/>
        </p:blipFill>
        <p:spPr>
          <a:xfrm>
            <a:off x="117581" y="-111759"/>
            <a:ext cx="11956837" cy="619148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CBDB6C3-930E-4A1F-B1E7-307C443533F5}"/>
              </a:ext>
            </a:extLst>
          </p:cNvPr>
          <p:cNvSpPr txBox="1"/>
          <p:nvPr/>
        </p:nvSpPr>
        <p:spPr>
          <a:xfrm>
            <a:off x="1474237" y="5784980"/>
            <a:ext cx="503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Brown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0615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C51EEC-448F-4439-93A4-F957D4CC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Kihívások, amelyek a képzésben való részvételt befolyásolják 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D9D515-52E4-4C0A-8A39-E725CE0B3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98" y="1825625"/>
            <a:ext cx="6600290" cy="4351338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A képzés költségei  </a:t>
            </a:r>
          </a:p>
          <a:p>
            <a:pPr algn="just" rtl="0" fontAlgn="base"/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Időbeli korlátok: a munkahelyi és családi kötelezettségek mellett nehéz helyet találni a  képzésnek is.  </a:t>
            </a:r>
          </a:p>
          <a:p>
            <a:pPr algn="just" rtl="0" fontAlgn="base"/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A motiváció hiánya:</a:t>
            </a:r>
          </a:p>
          <a:p>
            <a:pPr lvl="1" algn="just" fontAlgn="base"/>
            <a:r>
              <a:rPr lang="hu-HU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az elérhető támogatások és képzések nem elég átláthatók,  </a:t>
            </a:r>
          </a:p>
          <a:p>
            <a:pPr lvl="1" fontAlgn="base"/>
            <a:r>
              <a:rPr lang="hu-HU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az egyén nincs meggyőződve a képzés színvonaláról és munkaerőpiaci  elfogadottságáról,</a:t>
            </a:r>
          </a:p>
          <a:p>
            <a:pPr lvl="1" algn="just" fontAlgn="base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</a:t>
            </a:r>
            <a:r>
              <a:rPr lang="hu-HU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incs megfelelően az egyénre szabva a képzési terv. </a:t>
            </a:r>
          </a:p>
          <a:p>
            <a:endParaRPr lang="hu-HU" dirty="0">
              <a:latin typeface="+mj-lt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9A7AF908-895F-42ED-BE03-4E6FE260A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616998"/>
              </p:ext>
            </p:extLst>
          </p:nvPr>
        </p:nvGraphicFramePr>
        <p:xfrm>
          <a:off x="7161088" y="1280604"/>
          <a:ext cx="4655048" cy="429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2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0CA6F6-FF2E-4A14-A9BF-6806D5AD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88" y="18255"/>
            <a:ext cx="9822949" cy="1325563"/>
          </a:xfrm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Mi az Egyéni Tanulási Számla?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172EF6-A24A-4951-AEED-3065F271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691" y="1575798"/>
            <a:ext cx="6596866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Finanszírozási forma – de bővíthetők a funkciói.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képzési jog és az anyagi háttér a munkavállalóhoz kötődik. </a:t>
            </a:r>
          </a:p>
          <a:p>
            <a:pPr lvl="1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Atipikus foglalkoztatás</a:t>
            </a:r>
          </a:p>
          <a:p>
            <a:pPr lvl="1"/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Fragmentált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karrierút</a:t>
            </a:r>
          </a:p>
          <a:p>
            <a:pPr lvl="1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Egyéni felelősség, választás, „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ownership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”</a:t>
            </a:r>
          </a:p>
          <a:p>
            <a:pPr lvl="1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Motiváció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képzők jobban reagálnak az egyén és a munkaerőpiac igényeire.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Nem formális és informális úton szerzett tudás láthatóvá tétele.</a:t>
            </a:r>
          </a:p>
          <a:p>
            <a:endParaRPr lang="hu-HU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F26E07-B375-4D6C-9926-142C2F03E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37" t="12963" r="17045" b="6895"/>
          <a:stretch/>
        </p:blipFill>
        <p:spPr bwMode="auto">
          <a:xfrm>
            <a:off x="283307" y="1343818"/>
            <a:ext cx="3579775" cy="480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6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9E4F14-6495-41ED-8E35-51EACDC0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>
            <a:normAutofit/>
          </a:bodyPr>
          <a:lstStyle/>
          <a:p>
            <a:r>
              <a:rPr lang="hu-HU" sz="48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egyéni számlák tipológiája</a:t>
            </a:r>
            <a:r>
              <a:rPr lang="hu-HU" sz="4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A1DDFB-9D85-4664-BFCE-CDCFDDAF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Individual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Learning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Account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– Egyéni Tanulási Számla 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Virtuális egyéni számla, amelyen a képzési jogok és az anyagiak felhalmozódnak; a forrást csak akkor használják fel, ha ténylegesen megvalósul a képzés (Pl. francia CPF).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Individual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Savings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Account </a:t>
            </a: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for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Training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– Egyéni „spórolási számla”  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Pilot szintjén próbálták csak ki (Kanada, USA), de nem eresztett gyökeret; az egyén tanulási célból nem nagyon spórol. A fel nem használt összeg az egyénnél marad (pl. nyugdíj).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Training</a:t>
            </a:r>
            <a:r>
              <a:rPr lang="hu-HU" sz="2400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  <a:r>
              <a:rPr lang="hu-HU" sz="2400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vouchers</a:t>
            </a:r>
            <a:r>
              <a:rPr lang="hu-HU" sz="2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– Képzési utalvány </a:t>
            </a:r>
          </a:p>
          <a:p>
            <a:pPr lvl="1" algn="just" fontAlgn="base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egyén közvetlen támogatást kap a képzéséhez, általában önerő szükséges. Nincs felhalmozás, nem gyűlik a pénz (Sokszor ezt is ILA-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nak</a:t>
            </a:r>
            <a:r>
              <a:rPr lang="hu-HU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hívják.).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Az állam, a munkaadók, egyéb partnerek is részt vehetnek.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501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42EF41-B143-4261-A3CE-EA81A91E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Eddigi tapasztalatok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B86B1A-4E7F-44C5-BDD0-951DA189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825625"/>
            <a:ext cx="11451771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Nemzetközi tapasztalatok</a:t>
            </a:r>
          </a:p>
          <a:p>
            <a:pPr lvl="1"/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Egyesült Királyság (első verzió megbukott, jelenleg sikeres új verzió)</a:t>
            </a:r>
          </a:p>
          <a:p>
            <a:pPr lvl="1"/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Franciaország (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Compte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Personnel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Formation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2015 – cégek képzési hozzájárulásából: 500-5000 EUR/év/fő, alacsonyabban képzetteknek 800-8000)</a:t>
            </a:r>
          </a:p>
          <a:p>
            <a:pPr lvl="1"/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Ausztria (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Bildungskonto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</a:p>
          <a:p>
            <a:pPr lvl="1"/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Szingapúr – Oktatási Takarék Alap (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Edu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Save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Account),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Skills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Future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Kredit (25+ év, 500 USD 2025-ig, 8000 tanfolyam)</a:t>
            </a:r>
          </a:p>
          <a:p>
            <a:pPr lvl="1"/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Canada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hu-HU" sz="2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Training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Credit</a:t>
            </a:r>
          </a:p>
          <a:p>
            <a:pPr lvl="1"/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EU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+mj-lt"/>
                <a:sym typeface="Symbol" panose="05050102010706020507" pitchFamily="18" charset="2"/>
              </a:rPr>
              <a:t> Ajánlás (2021. dec.)</a:t>
            </a:r>
            <a:endParaRPr lang="hu-HU" sz="2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/>
            <a:endParaRPr lang="hu-H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Hazai tapasztalatok</a:t>
            </a:r>
          </a:p>
          <a:p>
            <a:pPr lvl="1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Képzési hitel, Diákhitel Zrt. (18-55 év, 3+ hó)</a:t>
            </a:r>
          </a:p>
        </p:txBody>
      </p:sp>
    </p:spTree>
    <p:extLst>
      <p:ext uri="{BB962C8B-B14F-4D97-AF65-F5344CB8AC3E}">
        <p14:creationId xmlns:p14="http://schemas.microsoft.com/office/powerpoint/2010/main" val="7284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482913-3085-4174-8EA6-4C5D4963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8" y="-103824"/>
            <a:ext cx="5176520" cy="1325563"/>
          </a:xfrm>
        </p:spPr>
        <p:txBody>
          <a:bodyPr/>
          <a:lstStyle/>
          <a:p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Mikrotanúsítványok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BB26EA-83CE-4B7F-B6AE-E142E953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3031308"/>
            <a:ext cx="8773160" cy="3697923"/>
          </a:xfrm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Előnyei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Hátrányai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Legfontosabb szempontjai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mt.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-ok és a képesítési rendszer lehetséges interakciói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Hazai és nemzetközi tapasztalatok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1BB9EA5-449D-4FD9-97D0-5DAB0188E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7102" r="2014" b="10000"/>
          <a:stretch/>
        </p:blipFill>
        <p:spPr bwMode="auto">
          <a:xfrm>
            <a:off x="5367868" y="0"/>
            <a:ext cx="6824132" cy="36979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8BDC680-2C45-4FD2-BDBB-9DDFA6A96A09}"/>
              </a:ext>
            </a:extLst>
          </p:cNvPr>
          <p:cNvSpPr txBox="1"/>
          <p:nvPr/>
        </p:nvSpPr>
        <p:spPr>
          <a:xfrm>
            <a:off x="343278" y="1166336"/>
            <a:ext cx="4770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/>
              <a:t>A mikrotanúsítvány a rövid ideig tartó tanulási tapasztalatok során szerzett tanulási eredmények igazolására szolgál. Ezeket a tanulási eredményeket átlátható szabványok alapján értékelték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7A336EF-349A-4765-835E-CB99BAB11E5E}"/>
              </a:ext>
            </a:extLst>
          </p:cNvPr>
          <p:cNvSpPr txBox="1"/>
          <p:nvPr/>
        </p:nvSpPr>
        <p:spPr>
          <a:xfrm>
            <a:off x="6369218" y="3463884"/>
            <a:ext cx="6167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/>
              <a:t>https://jl4d.org/index.php/ejl4d/article/view/525/617</a:t>
            </a:r>
          </a:p>
        </p:txBody>
      </p:sp>
    </p:spTree>
    <p:extLst>
      <p:ext uri="{BB962C8B-B14F-4D97-AF65-F5344CB8AC3E}">
        <p14:creationId xmlns:p14="http://schemas.microsoft.com/office/powerpoint/2010/main" val="220803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0BD8DF-25BC-4D59-9389-393B38F4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2" y="450002"/>
            <a:ext cx="5959257" cy="900004"/>
          </a:xfrm>
        </p:spPr>
        <p:txBody>
          <a:bodyPr>
            <a:normAutofit fontScale="90000"/>
          </a:bodyPr>
          <a:lstStyle/>
          <a:p>
            <a:r>
              <a:rPr lang="hu-HU" dirty="0"/>
              <a:t>Hazai és nemzetközi tapasztalatok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44C460A4-5F9B-454F-82AD-10C6A0090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2970" y="9350"/>
          <a:ext cx="5549030" cy="362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392">
                  <a:extLst>
                    <a:ext uri="{9D8B030D-6E8A-4147-A177-3AD203B41FA5}">
                      <a16:colId xmlns:a16="http://schemas.microsoft.com/office/drawing/2014/main" val="291165758"/>
                    </a:ext>
                  </a:extLst>
                </a:gridCol>
                <a:gridCol w="1991638">
                  <a:extLst>
                    <a:ext uri="{9D8B030D-6E8A-4147-A177-3AD203B41FA5}">
                      <a16:colId xmlns:a16="http://schemas.microsoft.com/office/drawing/2014/main" val="1442214301"/>
                    </a:ext>
                  </a:extLst>
                </a:gridCol>
              </a:tblGrid>
              <a:tr h="526154">
                <a:tc>
                  <a:txBody>
                    <a:bodyPr/>
                    <a:lstStyle/>
                    <a:p>
                      <a:r>
                        <a:rPr lang="hu-HU" sz="2200" dirty="0"/>
                        <a:t>Szolgáltató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MT-k száma </a:t>
                      </a:r>
                    </a:p>
                    <a:p>
                      <a:r>
                        <a:rPr lang="hu-HU" sz="2200" dirty="0"/>
                        <a:t>(2021. dec.)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37136"/>
                  </a:ext>
                </a:extLst>
              </a:tr>
              <a:tr h="526154">
                <a:tc>
                  <a:txBody>
                    <a:bodyPr/>
                    <a:lstStyle/>
                    <a:p>
                      <a:r>
                        <a:rPr lang="hu-HU" sz="2200" dirty="0" err="1"/>
                        <a:t>Coursera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99667"/>
                  </a:ext>
                </a:extLst>
              </a:tr>
              <a:tr h="526154">
                <a:tc>
                  <a:txBody>
                    <a:bodyPr/>
                    <a:lstStyle/>
                    <a:p>
                      <a:r>
                        <a:rPr lang="hu-HU" sz="2200" dirty="0" err="1"/>
                        <a:t>edX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17757"/>
                  </a:ext>
                </a:extLst>
              </a:tr>
              <a:tr h="526154">
                <a:tc>
                  <a:txBody>
                    <a:bodyPr/>
                    <a:lstStyle/>
                    <a:p>
                      <a:r>
                        <a:rPr lang="hu-HU" sz="2200" dirty="0" err="1"/>
                        <a:t>FutureLearn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918392"/>
                  </a:ext>
                </a:extLst>
              </a:tr>
              <a:tr h="526154">
                <a:tc>
                  <a:txBody>
                    <a:bodyPr/>
                    <a:lstStyle/>
                    <a:p>
                      <a:r>
                        <a:rPr lang="hu-HU" sz="2200" dirty="0" err="1"/>
                        <a:t>Employers</a:t>
                      </a:r>
                      <a:r>
                        <a:rPr lang="hu-HU" sz="2200" dirty="0"/>
                        <a:t> </a:t>
                      </a:r>
                      <a:r>
                        <a:rPr lang="hu-HU" sz="2200" dirty="0" err="1"/>
                        <a:t>Direct</a:t>
                      </a:r>
                      <a:r>
                        <a:rPr lang="hu-HU" sz="2200" dirty="0"/>
                        <a:t> (IT vállalatok)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1817+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41870"/>
                  </a:ext>
                </a:extLst>
              </a:tr>
              <a:tr h="526154">
                <a:tc>
                  <a:txBody>
                    <a:bodyPr/>
                    <a:lstStyle/>
                    <a:p>
                      <a:r>
                        <a:rPr lang="hu-HU" sz="2200" dirty="0"/>
                        <a:t>Linked-In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3000+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33552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73904276-8D60-41A5-9212-05C4B4B12219}"/>
              </a:ext>
            </a:extLst>
          </p:cNvPr>
          <p:cNvSpPr txBox="1"/>
          <p:nvPr/>
        </p:nvSpPr>
        <p:spPr>
          <a:xfrm>
            <a:off x="601249" y="1703540"/>
            <a:ext cx="5549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err="1"/>
              <a:t>Cedefop</a:t>
            </a: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Luxemburg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MOOC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Google, 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Szlovénia: </a:t>
            </a:r>
            <a:r>
              <a:rPr lang="hu-HU" sz="2600" dirty="0" err="1"/>
              <a:t>Smart</a:t>
            </a:r>
            <a:r>
              <a:rPr lang="hu-HU" sz="2600" dirty="0"/>
              <a:t> </a:t>
            </a:r>
            <a:r>
              <a:rPr lang="hu-HU" sz="2600" dirty="0" err="1"/>
              <a:t>Specialisation</a:t>
            </a:r>
            <a:r>
              <a:rPr lang="hu-HU" sz="2600" dirty="0"/>
              <a:t> </a:t>
            </a:r>
            <a:r>
              <a:rPr lang="hu-HU" sz="2600" dirty="0" err="1"/>
              <a:t>Strategy</a:t>
            </a: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Itthon: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Tempus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Szegedi Egyetem</a:t>
            </a:r>
          </a:p>
        </p:txBody>
      </p:sp>
    </p:spTree>
    <p:extLst>
      <p:ext uri="{BB962C8B-B14F-4D97-AF65-F5344CB8AC3E}">
        <p14:creationId xmlns:p14="http://schemas.microsoft.com/office/powerpoint/2010/main" val="41130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47AC93-89A6-4633-A264-343CBB4A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Tanúsítványok digitalizálása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F0E691-5A21-41C3-92B7-BBA1E5D2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345"/>
            <a:ext cx="5552440" cy="4351338"/>
          </a:xfrm>
        </p:spPr>
        <p:txBody>
          <a:bodyPr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Blokklánc technológia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 forma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Előnyei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Hátrányai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Hazai és nemzetközi tapasztalatok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FC5EB1-7ECB-4245-8364-0E1643621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" t="16284" r="57774" b="15669"/>
          <a:stretch/>
        </p:blipFill>
        <p:spPr bwMode="auto">
          <a:xfrm>
            <a:off x="6305550" y="1919922"/>
            <a:ext cx="5744210" cy="301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22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B0A41A-2F6A-4DB1-B877-9FFEA6889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980443"/>
              </p:ext>
            </p:extLst>
          </p:nvPr>
        </p:nvGraphicFramePr>
        <p:xfrm>
          <a:off x="79910" y="411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678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Új trendek a tanúsításban"/>
</p:tagLst>
</file>

<file path=ppt/theme/theme1.xml><?xml version="1.0" encoding="utf-8"?>
<a:theme xmlns:a="http://schemas.openxmlformats.org/drawingml/2006/main" name="djp_theme">
  <a:themeElements>
    <a:clrScheme name="djp 1">
      <a:dk1>
        <a:srgbClr val="3F484D"/>
      </a:dk1>
      <a:lt1>
        <a:srgbClr val="FFFFFF"/>
      </a:lt1>
      <a:dk2>
        <a:srgbClr val="3F484D"/>
      </a:dk2>
      <a:lt2>
        <a:srgbClr val="EFEFEF"/>
      </a:lt2>
      <a:accent1>
        <a:srgbClr val="262050"/>
      </a:accent1>
      <a:accent2>
        <a:srgbClr val="06AB71"/>
      </a:accent2>
      <a:accent3>
        <a:srgbClr val="EB0A32"/>
      </a:accent3>
      <a:accent4>
        <a:srgbClr val="68C0ED"/>
      </a:accent4>
      <a:accent5>
        <a:srgbClr val="8F8F92"/>
      </a:accent5>
      <a:accent6>
        <a:srgbClr val="3F484D"/>
      </a:accent6>
      <a:hlink>
        <a:srgbClr val="68C0ED"/>
      </a:hlink>
      <a:folHlink>
        <a:srgbClr val="68C0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10917" id="{6FEB12F1-6EB4-1C44-99D5-434863A0D9B9}" vid="{0B9F55EF-D2FA-A14A-8CE3-A29B44B7F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11e7baa-e752-4a4d-8ec9-b0a146266f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886E3C0D227D14A91EC55D26F1EFEDD" ma:contentTypeVersion="14" ma:contentTypeDescription="Új dokumentum létrehozása." ma:contentTypeScope="" ma:versionID="c408c4268f0ac7b92da20794c8db54a2">
  <xsd:schema xmlns:xsd="http://www.w3.org/2001/XMLSchema" xmlns:xs="http://www.w3.org/2001/XMLSchema" xmlns:p="http://schemas.microsoft.com/office/2006/metadata/properties" xmlns:ns2="311e7baa-e752-4a4d-8ec9-b0a146266f76" xmlns:ns3="f03d997d-718e-44d7-a6f2-2936d784526f" targetNamespace="http://schemas.microsoft.com/office/2006/metadata/properties" ma:root="true" ma:fieldsID="0cf87ccbebdbb705529b9e98bda05139" ns2:_="" ns3:_="">
    <xsd:import namespace="311e7baa-e752-4a4d-8ec9-b0a146266f76"/>
    <xsd:import namespace="f03d997d-718e-44d7-a6f2-2936d7845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e7baa-e752-4a4d-8ec9-b0a146266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Láttamozási állapot" ma:internalName="L_x00e1_ttamoz_x00e1_si_x0020__x00e1_llapot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997d-718e-44d7-a6f2-2936d7845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49804-7F69-4EA0-AF56-1DBCE28C168F}">
  <ds:schemaRefs>
    <ds:schemaRef ds:uri="311e7baa-e752-4a4d-8ec9-b0a146266f7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03d997d-718e-44d7-a6f2-2936d784526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A36948-7907-43F2-BC28-171205F72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e7baa-e752-4a4d-8ec9-b0a146266f76"/>
    <ds:schemaRef ds:uri="f03d997d-718e-44d7-a6f2-2936d7845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2256D-E3EB-4825-902E-83A0396E7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djp_ppt_sablon (2)</Template>
  <TotalTime>6972</TotalTime>
  <Words>1302</Words>
  <Application>Microsoft Office PowerPoint</Application>
  <PresentationFormat>Szélesvásznú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Calibri Regular</vt:lpstr>
      <vt:lpstr>Roboto</vt:lpstr>
      <vt:lpstr>Roboto Light</vt:lpstr>
      <vt:lpstr>Symbol</vt:lpstr>
      <vt:lpstr>Times New Roman</vt:lpstr>
      <vt:lpstr>Times New Roman (Body CS)</vt:lpstr>
      <vt:lpstr>Wingdings</vt:lpstr>
      <vt:lpstr>djp_theme</vt:lpstr>
      <vt:lpstr>Új trendek a tanúsításban</vt:lpstr>
      <vt:lpstr>Kihívások, amelyek a képzésben való részvételt befolyásolják </vt:lpstr>
      <vt:lpstr>Mi az Egyéni Tanulási Számla?</vt:lpstr>
      <vt:lpstr>Az egyéni számlák tipológiája </vt:lpstr>
      <vt:lpstr>Eddigi tapasztalatok</vt:lpstr>
      <vt:lpstr>Mikrotanúsítványok</vt:lpstr>
      <vt:lpstr>Hazai és nemzetközi tapasztalatok</vt:lpstr>
      <vt:lpstr>Tanúsítványok digitalizálása</vt:lpstr>
      <vt:lpstr>PowerPoint-bemutató</vt:lpstr>
      <vt:lpstr>Köszönöm a figyelmet!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trendek a tanúsításban</dc:title>
  <dc:creator>Szász Judit</dc:creator>
  <cp:lastModifiedBy>Nagy Zsuzsanna</cp:lastModifiedBy>
  <cp:revision>89</cp:revision>
  <dcterms:created xsi:type="dcterms:W3CDTF">2021-11-02T08:30:05Z</dcterms:created>
  <dcterms:modified xsi:type="dcterms:W3CDTF">2022-06-17T10:51:41Z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0x0101008886E3C0D227D14A91EC55D26F1EFEDD</vt:lpwstr>
  </property>
</Properties>
</file>