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9" r:id="rId3"/>
    <p:sldId id="270" r:id="rId4"/>
    <p:sldId id="271" r:id="rId5"/>
    <p:sldId id="267" r:id="rId6"/>
    <p:sldId id="277" r:id="rId7"/>
    <p:sldId id="275" r:id="rId8"/>
    <p:sldId id="259" r:id="rId9"/>
    <p:sldId id="284" r:id="rId10"/>
    <p:sldId id="260" r:id="rId11"/>
    <p:sldId id="278" r:id="rId12"/>
    <p:sldId id="287" r:id="rId13"/>
    <p:sldId id="282" r:id="rId14"/>
    <p:sldId id="289" r:id="rId15"/>
    <p:sldId id="290" r:id="rId16"/>
    <p:sldId id="258" r:id="rId17"/>
    <p:sldId id="264" r:id="rId18"/>
    <p:sldId id="286" r:id="rId19"/>
    <p:sldId id="280" r:id="rId20"/>
    <p:sldId id="266" r:id="rId21"/>
  </p:sldIdLst>
  <p:sldSz cx="9144000" cy="6858000" type="screen4x3"/>
  <p:notesSz cx="6858000" cy="9144000"/>
  <p:custDataLst>
    <p:tags r:id="rId23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5279C-CE4E-490E-8049-EC21B4607333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9783B-92E3-4930-BB5F-F2D00E85EE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109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618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8399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237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1227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572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9727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304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054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9805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5838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361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(</a:t>
            </a:r>
            <a:r>
              <a:rPr lang="hu-HU" dirty="0" err="1" smtClean="0"/>
              <a:t>AJoB</a:t>
            </a:r>
            <a:r>
              <a:rPr lang="hu-HU" dirty="0" smtClean="0"/>
              <a:t>, Am. J. Public Health)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7376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630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92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4274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545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2350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3027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016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783B-92E3-4930-BB5F-F2D00E85EEB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247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92C0-664F-4B3B-8A63-1CD6D59064E6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434B-0FDA-4260-B52A-4C415F4363D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92C0-664F-4B3B-8A63-1CD6D59064E6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434B-0FDA-4260-B52A-4C415F4363D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92C0-664F-4B3B-8A63-1CD6D59064E6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434B-0FDA-4260-B52A-4C415F4363DE}" type="slidenum">
              <a:rPr lang="hu-HU" smtClean="0"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92C0-664F-4B3B-8A63-1CD6D59064E6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434B-0FDA-4260-B52A-4C415F4363DE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92C0-664F-4B3B-8A63-1CD6D59064E6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434B-0FDA-4260-B52A-4C415F4363D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92C0-664F-4B3B-8A63-1CD6D59064E6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434B-0FDA-4260-B52A-4C415F4363DE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92C0-664F-4B3B-8A63-1CD6D59064E6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434B-0FDA-4260-B52A-4C415F4363D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92C0-664F-4B3B-8A63-1CD6D59064E6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434B-0FDA-4260-B52A-4C415F4363D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92C0-664F-4B3B-8A63-1CD6D59064E6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434B-0FDA-4260-B52A-4C415F4363D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92C0-664F-4B3B-8A63-1CD6D59064E6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434B-0FDA-4260-B52A-4C415F4363DE}" type="slidenum">
              <a:rPr lang="hu-HU" smtClean="0"/>
              <a:t>‹#›</a:t>
            </a:fld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92C0-664F-4B3B-8A63-1CD6D59064E6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434B-0FDA-4260-B52A-4C415F4363DE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4E392C0-664F-4B3B-8A63-1CD6D59064E6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AA4434B-0FDA-4260-B52A-4C415F4363DE}" type="slidenum">
              <a:rPr lang="hu-HU" smtClean="0"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omorjai.noemi@med.semmelweis-univ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vanilla.hu/images/letoltesek/TransCare_online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ponline.org/acp_press/fenway/sample-new-patient-intake-form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fi.hu/efi/eloadasok/eloadas_joint_action_program_ongyilk_depressz_megelozesere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ealthyyouth/disparities/smy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ich.edu/~bglam/Resource-Guide-PRINT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ter.hu/programjaink/jogsegelyszolgalat/kerdesek-es-valaszo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 fontScale="90000"/>
          </a:bodyPr>
          <a:lstStyle/>
          <a:p>
            <a:r>
              <a:rPr lang="hu-HU" sz="3200" dirty="0" smtClean="0"/>
              <a:t>A leszbikus, meleg, biszexuális és </a:t>
            </a:r>
            <a:r>
              <a:rPr lang="hu-HU" sz="3200" dirty="0" err="1" smtClean="0"/>
              <a:t>transznemű</a:t>
            </a:r>
            <a:r>
              <a:rPr lang="hu-HU" sz="3200" dirty="0" smtClean="0"/>
              <a:t> (LMBT) emberek betegjogi helyzete. </a:t>
            </a:r>
            <a:br>
              <a:rPr lang="hu-HU" sz="3200" dirty="0" smtClean="0"/>
            </a:br>
            <a:r>
              <a:rPr lang="hu-HU" sz="3200" dirty="0" smtClean="0"/>
              <a:t>Mit érdemes tudni a betegeknek és az egészségügyi szolgáltatóknak?</a:t>
            </a:r>
            <a:br>
              <a:rPr lang="hu-HU" sz="3200" dirty="0" smtClean="0"/>
            </a:br>
            <a:r>
              <a:rPr lang="hu-HU" sz="2000" dirty="0" err="1" smtClean="0"/>
              <a:t>Somorjai</a:t>
            </a:r>
            <a:r>
              <a:rPr lang="hu-HU" sz="2000" dirty="0" smtClean="0"/>
              <a:t> Noémi</a:t>
            </a:r>
            <a:br>
              <a:rPr lang="hu-HU" sz="2000" dirty="0" smtClean="0"/>
            </a:br>
            <a:r>
              <a:rPr lang="hu-HU" sz="2000" dirty="0" smtClean="0"/>
              <a:t>informatikus könyvtáros</a:t>
            </a: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000" dirty="0" err="1" smtClean="0">
                <a:hlinkClick r:id="rId3"/>
              </a:rPr>
              <a:t>somorjai.noemi</a:t>
            </a:r>
            <a:r>
              <a:rPr lang="hu-HU" sz="2000" dirty="0" smtClean="0">
                <a:hlinkClick r:id="rId3"/>
              </a:rPr>
              <a:t>@</a:t>
            </a:r>
            <a:r>
              <a:rPr lang="hu-HU" sz="2000" dirty="0" err="1" smtClean="0">
                <a:hlinkClick r:id="rId3"/>
              </a:rPr>
              <a:t>med.semmelweis-univ.hu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SE Magatartástudományi Intézet Harkai Schiller Pál Könyvtár</a:t>
            </a:r>
            <a:endParaRPr lang="hu-HU" sz="2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921768"/>
          </a:xfrm>
        </p:spPr>
        <p:txBody>
          <a:bodyPr>
            <a:normAutofit fontScale="55000" lnSpcReduction="20000"/>
          </a:bodyPr>
          <a:lstStyle/>
          <a:p>
            <a:r>
              <a:rPr lang="hu-HU" sz="3600" dirty="0" smtClean="0">
                <a:solidFill>
                  <a:schemeClr val="tx2">
                    <a:lumMod val="75000"/>
                  </a:schemeClr>
                </a:solidFill>
              </a:rPr>
              <a:t>IV. Betegjogi Szakmai Nap és Konferencia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4000" dirty="0" smtClean="0">
                <a:solidFill>
                  <a:schemeClr val="tx2">
                    <a:lumMod val="75000"/>
                  </a:schemeClr>
                </a:solidFill>
              </a:rPr>
              <a:t>Az egészségügyi ellátás </a:t>
            </a:r>
          </a:p>
          <a:p>
            <a:r>
              <a:rPr lang="hu-HU" sz="4000" dirty="0" smtClean="0">
                <a:solidFill>
                  <a:schemeClr val="tx2">
                    <a:lumMod val="75000"/>
                  </a:schemeClr>
                </a:solidFill>
              </a:rPr>
              <a:t>aktuális jogi és etikai kérdései</a:t>
            </a:r>
            <a:br>
              <a:rPr lang="hu-HU" sz="4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hu-H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u-HU" sz="2900" dirty="0" smtClean="0">
                <a:solidFill>
                  <a:schemeClr val="tx2">
                    <a:lumMod val="75000"/>
                  </a:schemeClr>
                </a:solidFill>
              </a:rPr>
              <a:t>2015.október 9.</a:t>
            </a:r>
          </a:p>
          <a:p>
            <a:r>
              <a:rPr lang="hu-HU" sz="2900" dirty="0" smtClean="0">
                <a:solidFill>
                  <a:schemeClr val="tx2">
                    <a:lumMod val="75000"/>
                  </a:schemeClr>
                </a:solidFill>
              </a:rPr>
              <a:t>SE Egészségtudományi Kar, Budapest</a:t>
            </a:r>
            <a:endParaRPr lang="hu-HU" sz="29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2067" y="2276872"/>
            <a:ext cx="7660373" cy="3849291"/>
          </a:xfrm>
        </p:spPr>
        <p:txBody>
          <a:bodyPr>
            <a:normAutofit/>
          </a:bodyPr>
          <a:lstStyle/>
          <a:p>
            <a:r>
              <a:rPr lang="hu-HU" dirty="0" smtClean="0"/>
              <a:t>2014</a:t>
            </a:r>
            <a:r>
              <a:rPr lang="hu-HU" dirty="0"/>
              <a:t>. januárjától decemberig </a:t>
            </a:r>
            <a:r>
              <a:rPr lang="hu-HU" dirty="0" smtClean="0"/>
              <a:t>adatgyűjtés: </a:t>
            </a:r>
            <a:br>
              <a:rPr lang="hu-HU" dirty="0" smtClean="0"/>
            </a:br>
            <a:r>
              <a:rPr lang="hu-HU" dirty="0" smtClean="0"/>
              <a:t>online- </a:t>
            </a:r>
            <a:r>
              <a:rPr lang="hu-HU" dirty="0"/>
              <a:t>és </a:t>
            </a:r>
            <a:r>
              <a:rPr lang="hu-HU" dirty="0" smtClean="0"/>
              <a:t>papírkérdőívek, </a:t>
            </a:r>
            <a:r>
              <a:rPr lang="hu-HU" dirty="0"/>
              <a:t>személyes interjúk </a:t>
            </a:r>
            <a:r>
              <a:rPr lang="hu-HU" dirty="0" smtClean="0"/>
              <a:t> </a:t>
            </a:r>
          </a:p>
          <a:p>
            <a:r>
              <a:rPr lang="hu-HU" dirty="0" smtClean="0"/>
              <a:t>rövid </a:t>
            </a:r>
            <a:r>
              <a:rPr lang="hu-HU" dirty="0"/>
              <a:t>és hosszú távú módosításokat </a:t>
            </a:r>
            <a:r>
              <a:rPr lang="hu-HU" dirty="0" smtClean="0"/>
              <a:t>javasolnak, </a:t>
            </a:r>
            <a:br>
              <a:rPr lang="hu-HU" dirty="0" smtClean="0"/>
            </a:br>
            <a:r>
              <a:rPr lang="hu-HU" dirty="0" smtClean="0"/>
              <a:t>„hogy a </a:t>
            </a:r>
            <a:r>
              <a:rPr lang="hu-HU" dirty="0"/>
              <a:t>transz* emberek számára elérhetőbbek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és </a:t>
            </a:r>
            <a:r>
              <a:rPr lang="hu-HU" dirty="0"/>
              <a:t>megfelelő minőségűek legyenek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nekik szükséges egészségügyi szolgáltatások</a:t>
            </a:r>
            <a:r>
              <a:rPr lang="hu-HU" dirty="0" smtClean="0"/>
              <a:t>.”</a:t>
            </a:r>
          </a:p>
          <a:p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transvanilla.hu/images/letoltesek/TransCare_online.pdf</a:t>
            </a:r>
            <a:r>
              <a:rPr lang="hu-HU" dirty="0" smtClean="0"/>
              <a:t> </a:t>
            </a:r>
            <a:endParaRPr lang="hu-HU" dirty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TransCare</a:t>
            </a:r>
            <a:r>
              <a:rPr lang="hu-HU" dirty="0" smtClean="0"/>
              <a:t> 2014</a:t>
            </a:r>
            <a:br>
              <a:rPr lang="hu-HU" dirty="0" smtClean="0"/>
            </a:br>
            <a:r>
              <a:rPr lang="hu-HU" sz="2200" dirty="0" smtClean="0"/>
              <a:t>A transz* embereket egészségügyben érő diszkrimináció </a:t>
            </a:r>
            <a:br>
              <a:rPr lang="hu-HU" sz="2200" dirty="0" smtClean="0"/>
            </a:br>
            <a:r>
              <a:rPr lang="hu-HU" sz="2200" dirty="0" smtClean="0"/>
              <a:t>dokumentálása Magyarországon</a:t>
            </a:r>
            <a:br>
              <a:rPr lang="hu-HU" sz="2200" dirty="0" smtClean="0"/>
            </a:br>
            <a:r>
              <a:rPr lang="hu-HU" sz="2200" dirty="0" smtClean="0"/>
              <a:t>Hidasi Barnabás, </a:t>
            </a:r>
            <a:r>
              <a:rPr lang="hu-HU" sz="2200" dirty="0" err="1" smtClean="0"/>
              <a:t>Transzvanilla</a:t>
            </a:r>
            <a:r>
              <a:rPr lang="hu-HU" sz="2200" dirty="0" smtClean="0"/>
              <a:t> </a:t>
            </a:r>
            <a:r>
              <a:rPr lang="hu-HU" sz="2200" dirty="0" err="1" smtClean="0"/>
              <a:t>Transznemű</a:t>
            </a:r>
            <a:r>
              <a:rPr lang="hu-HU" sz="2200" dirty="0" smtClean="0"/>
              <a:t> Egyesület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3021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Címe: LMBTQ orvosok (és orvostanhallgatók) Magyarországon </a:t>
            </a:r>
          </a:p>
          <a:p>
            <a:r>
              <a:rPr lang="hu-HU" dirty="0" smtClean="0"/>
              <a:t>Az adatfelvétel lezárult, a feldolgozás még tart</a:t>
            </a:r>
          </a:p>
          <a:p>
            <a:r>
              <a:rPr lang="hu-HU" dirty="0" smtClean="0"/>
              <a:t>Az elkészült elemzés várhatóan a Mentálhigiéné és </a:t>
            </a:r>
            <a:r>
              <a:rPr lang="hu-HU" dirty="0" err="1" smtClean="0"/>
              <a:t>Pszichoszomatika</a:t>
            </a:r>
            <a:r>
              <a:rPr lang="hu-HU" dirty="0" smtClean="0"/>
              <a:t> folyóiratban fog megjelenni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Semmelweis Egyetem TDK téma</a:t>
            </a:r>
          </a:p>
        </p:txBody>
      </p:sp>
    </p:spTree>
    <p:extLst>
      <p:ext uri="{BB962C8B-B14F-4D97-AF65-F5344CB8AC3E}">
        <p14:creationId xmlns:p14="http://schemas.microsoft.com/office/powerpoint/2010/main" val="21020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Autofit/>
          </a:bodyPr>
          <a:lstStyle/>
          <a:p>
            <a:r>
              <a:rPr lang="hu-HU" sz="3200" dirty="0"/>
              <a:t>http://fenwayhealth.org/the-fenway-institute</a:t>
            </a:r>
            <a:r>
              <a:rPr lang="hu-HU" sz="3200" dirty="0" smtClean="0"/>
              <a:t>/</a:t>
            </a:r>
            <a:br>
              <a:rPr lang="hu-HU" sz="3200" dirty="0" smtClean="0"/>
            </a:br>
            <a:r>
              <a:rPr lang="hu-HU" sz="3200" dirty="0" smtClean="0"/>
              <a:t>- Egészségügy -</a:t>
            </a:r>
            <a:endParaRPr lang="hu-H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628800"/>
            <a:ext cx="740886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2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74448"/>
          </a:xfrm>
        </p:spPr>
        <p:txBody>
          <a:bodyPr>
            <a:normAutofit fontScale="90000"/>
          </a:bodyPr>
          <a:lstStyle/>
          <a:p>
            <a:r>
              <a:rPr lang="hu-HU" dirty="0"/>
              <a:t>http://www.lgbthealtheducation.org</a:t>
            </a:r>
            <a:r>
              <a:rPr lang="hu-HU" dirty="0" smtClean="0"/>
              <a:t>/</a:t>
            </a:r>
            <a:br>
              <a:rPr lang="hu-HU" dirty="0" smtClean="0"/>
            </a:br>
            <a:r>
              <a:rPr lang="hu-HU" dirty="0" smtClean="0"/>
              <a:t>- Oktatás -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8952" cy="478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1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218464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lgbtpopulationcenter.org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Kutatás -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99288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6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92500" lnSpcReduction="20000"/>
          </a:bodyPr>
          <a:lstStyle/>
          <a:p>
            <a:r>
              <a:rPr lang="hu-HU" dirty="0" err="1" smtClean="0"/>
              <a:t>Sample</a:t>
            </a:r>
            <a:r>
              <a:rPr lang="hu-HU" dirty="0" smtClean="0"/>
              <a:t> New </a:t>
            </a:r>
            <a:r>
              <a:rPr lang="hu-HU" dirty="0" err="1" smtClean="0"/>
              <a:t>Patient</a:t>
            </a:r>
            <a:r>
              <a:rPr lang="hu-HU" dirty="0" smtClean="0"/>
              <a:t> </a:t>
            </a:r>
            <a:r>
              <a:rPr lang="hu-HU" dirty="0" err="1" smtClean="0"/>
              <a:t>Intake</a:t>
            </a:r>
            <a:r>
              <a:rPr lang="hu-HU" dirty="0" smtClean="0"/>
              <a:t> </a:t>
            </a:r>
            <a:r>
              <a:rPr lang="hu-HU" dirty="0" err="1" smtClean="0"/>
              <a:t>Form</a:t>
            </a:r>
            <a:endParaRPr lang="hu-HU" dirty="0" smtClean="0"/>
          </a:p>
          <a:p>
            <a:r>
              <a:rPr lang="hu-HU" dirty="0" smtClean="0"/>
              <a:t>Teljes körű anamnézis és betegfelvételi kérdőív </a:t>
            </a:r>
            <a:endParaRPr lang="hu-HU" dirty="0" smtClean="0">
              <a:hlinkClick r:id="rId3"/>
            </a:endParaRPr>
          </a:p>
          <a:p>
            <a:pPr marL="0" indent="0">
              <a:buNone/>
            </a:pPr>
            <a:r>
              <a:rPr lang="hu-HU" dirty="0" smtClean="0">
                <a:hlinkClick r:id="rId3"/>
              </a:rPr>
              <a:t>https://www.acponline.org/acp_press/fenway/sample-new-patient-intake-form.pdf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16 oldalas teljes körű anamnézis – testsúly, bőr, fej, szemek, orr, fül, nyak, száj, torok, mell, légzés, szív, emésztés, vizelés, csont és izom, perifériás vérkeringési, pszichiátriai, pszichológiai, neurológiai, hematológiai és endokrin státuszra;</a:t>
            </a:r>
          </a:p>
          <a:p>
            <a:pPr marL="0" indent="0">
              <a:buNone/>
            </a:pPr>
            <a:r>
              <a:rPr lang="hu-HU" dirty="0" smtClean="0"/>
              <a:t>a korábbi gyógykezelésekre, a családtagok betegségeinek kórtörténetére, védőoltásokra, nemi identitás, szexuális orientáció és előélet, nőgyógyászati és szülészeti történések, hormonterápia és nemi átalakító műtétek, étkezési szokások, droghasználati előzményekre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Fenway</a:t>
            </a:r>
            <a:r>
              <a:rPr lang="hu-HU" dirty="0" smtClean="0"/>
              <a:t> Institute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70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675467"/>
            <a:ext cx="8208911" cy="345069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Öngyilkosság és depresszió megelőzési projekt </a:t>
            </a:r>
            <a:br>
              <a:rPr lang="hu-HU" dirty="0" smtClean="0"/>
            </a:br>
            <a:r>
              <a:rPr lang="hu-HU" dirty="0" smtClean="0"/>
              <a:t>EU-s tagországok számára</a:t>
            </a:r>
            <a:br>
              <a:rPr lang="hu-HU" dirty="0" smtClean="0"/>
            </a:br>
            <a:r>
              <a:rPr lang="hu-HU" dirty="0" smtClean="0"/>
              <a:t>Hazai együttműködő partner: </a:t>
            </a:r>
            <a:br>
              <a:rPr lang="hu-HU" dirty="0" smtClean="0"/>
            </a:br>
            <a:r>
              <a:rPr lang="hu-HU" dirty="0" smtClean="0"/>
              <a:t>Semmelweis Egyetem Magatartástudományi Intézet</a:t>
            </a:r>
          </a:p>
          <a:p>
            <a:r>
              <a:rPr lang="hu-HU" dirty="0" smtClean="0"/>
              <a:t>Egyik célcsoport az LMBTQ emberek köre</a:t>
            </a:r>
          </a:p>
          <a:p>
            <a:r>
              <a:rPr lang="hu-HU" dirty="0" smtClean="0"/>
              <a:t>Külön irányelveket kell kidolgozni  és a célszemélyekhez eljuttatni</a:t>
            </a:r>
          </a:p>
          <a:p>
            <a:r>
              <a:rPr lang="hu-HU" smtClean="0">
                <a:hlinkClick r:id="rId3"/>
              </a:rPr>
              <a:t>http</a:t>
            </a:r>
            <a:r>
              <a:rPr lang="hu-HU" dirty="0">
                <a:hlinkClick r:id="rId3"/>
              </a:rPr>
              <a:t>://</a:t>
            </a:r>
            <a:r>
              <a:rPr lang="hu-HU" dirty="0" smtClean="0">
                <a:hlinkClick r:id="rId3"/>
              </a:rPr>
              <a:t>www.oefi.hu/efi/eloadasok/eloadas_joint_action_program_ongyilk_depressz_megelozesere.pdf</a:t>
            </a:r>
            <a:r>
              <a:rPr lang="hu-HU" dirty="0" smtClean="0"/>
              <a:t> 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Joint</a:t>
            </a:r>
            <a:r>
              <a:rPr lang="hu-HU" dirty="0" smtClean="0"/>
              <a:t> Action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Mental</a:t>
            </a:r>
            <a:r>
              <a:rPr lang="hu-HU" dirty="0" smtClean="0"/>
              <a:t> Health and </a:t>
            </a:r>
            <a:r>
              <a:rPr lang="hu-HU" dirty="0" err="1" smtClean="0"/>
              <a:t>Well-Being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9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endParaRPr lang="hu-HU" dirty="0"/>
          </a:p>
          <a:p>
            <a:r>
              <a:rPr lang="hu-HU" dirty="0" smtClean="0"/>
              <a:t>1. A férfi és női toalettek mellett egy „</a:t>
            </a:r>
            <a:r>
              <a:rPr lang="hu-HU" dirty="0" err="1" smtClean="0"/>
              <a:t>uniszex</a:t>
            </a:r>
            <a:r>
              <a:rPr lang="hu-HU" dirty="0" smtClean="0"/>
              <a:t>” mosdó</a:t>
            </a:r>
          </a:p>
          <a:p>
            <a:r>
              <a:rPr lang="hu-HU" dirty="0" smtClean="0"/>
              <a:t>2. Esélyegyenlőségi terv: Egyenlő ellátást biztosítunk minden személynek korra, nemre, etnikai kisebbségre, fogyatékra, vallásra, szexuális orientációra és nemi identitásra való tekintet nélkül</a:t>
            </a:r>
          </a:p>
          <a:p>
            <a:r>
              <a:rPr lang="hu-HU" dirty="0" smtClean="0"/>
              <a:t>3. </a:t>
            </a:r>
            <a:r>
              <a:rPr lang="hu-HU" dirty="0"/>
              <a:t>LMBT egészségügyi </a:t>
            </a:r>
            <a:r>
              <a:rPr lang="hu-HU" dirty="0" smtClean="0"/>
              <a:t>szórólap </a:t>
            </a:r>
            <a:endParaRPr lang="hu-HU" dirty="0"/>
          </a:p>
          <a:p>
            <a:r>
              <a:rPr lang="hu-HU" dirty="0" smtClean="0"/>
              <a:t>4. LMBT folyóirat (</a:t>
            </a:r>
            <a:r>
              <a:rPr lang="hu-HU" dirty="0" err="1" smtClean="0"/>
              <a:t>Humen</a:t>
            </a:r>
            <a:r>
              <a:rPr lang="hu-HU" dirty="0" smtClean="0"/>
              <a:t> magazin)</a:t>
            </a:r>
            <a:endParaRPr lang="hu-HU" dirty="0"/>
          </a:p>
          <a:p>
            <a:r>
              <a:rPr lang="hu-HU" dirty="0" smtClean="0"/>
              <a:t>5. Azonos nemű </a:t>
            </a:r>
            <a:r>
              <a:rPr lang="hu-HU" dirty="0"/>
              <a:t>párokat ábrázoló </a:t>
            </a:r>
            <a:r>
              <a:rPr lang="hu-HU" dirty="0" smtClean="0"/>
              <a:t>kép, festmény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LMBT-barát</a:t>
            </a:r>
            <a:r>
              <a:rPr lang="hu-HU" dirty="0" smtClean="0"/>
              <a:t> orvosi rendelő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58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1. Célszerű volna létrehozni LMBT* Egészségügyi Központokat a fővárosban és megyeszékhelyeken</a:t>
            </a:r>
          </a:p>
          <a:p>
            <a:r>
              <a:rPr lang="hu-HU" dirty="0" smtClean="0"/>
              <a:t>2. A Magyar Orvosi Kamara segítségét lehetne kérni az LMBT*</a:t>
            </a:r>
            <a:r>
              <a:rPr lang="hu-HU" dirty="0" err="1" smtClean="0"/>
              <a:t>-barát</a:t>
            </a:r>
            <a:r>
              <a:rPr lang="hu-HU" dirty="0" smtClean="0"/>
              <a:t> orvosok és egészségügyi szolgáltatók címjegyzékének létrehozásában</a:t>
            </a:r>
          </a:p>
          <a:p>
            <a:r>
              <a:rPr lang="hu-HU" dirty="0" smtClean="0"/>
              <a:t>3. A Magyar Pszichológiai Társaság LMBT Szekciójával együttműködést lehetne kezdeményezni</a:t>
            </a:r>
          </a:p>
          <a:p>
            <a:r>
              <a:rPr lang="hu-HU" dirty="0" smtClean="0"/>
              <a:t>4. Az egyetemi képzésben és szakképzésben (anatómia, nőgyógyászat, urológia, sebészet, pszichiátria, magatartástudomány, népegészségtan, gyermekgyógyászat) átfogó, integratív szemléletben szerepeljen az LMBT* emberek egészségügyi ellátása</a:t>
            </a:r>
          </a:p>
          <a:p>
            <a:r>
              <a:rPr lang="hu-HU" dirty="0" smtClean="0"/>
              <a:t>5. Jövőkép: </a:t>
            </a:r>
            <a:r>
              <a:rPr lang="hu-HU" dirty="0" err="1" smtClean="0"/>
              <a:t>Telemedicina</a:t>
            </a:r>
            <a:r>
              <a:rPr lang="hu-HU" dirty="0" smtClean="0"/>
              <a:t> felhasználása a gyógyászatban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hu-HU" dirty="0" smtClean="0"/>
              <a:t>Összegzés, javaslatok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3290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72067" y="6381328"/>
            <a:ext cx="7408333" cy="216024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hu-HU" smtClean="0"/>
              <a:t>A Torontói </a:t>
            </a:r>
            <a:r>
              <a:rPr lang="hu-HU" dirty="0" smtClean="0"/>
              <a:t>Mount </a:t>
            </a:r>
            <a:r>
              <a:rPr lang="hu-HU" dirty="0" err="1" smtClean="0"/>
              <a:t>Sinai</a:t>
            </a:r>
            <a:r>
              <a:rPr lang="hu-HU" dirty="0" smtClean="0"/>
              <a:t> </a:t>
            </a:r>
            <a:r>
              <a:rPr lang="hu-HU" dirty="0" err="1" smtClean="0"/>
              <a:t>Hospital</a:t>
            </a:r>
            <a:r>
              <a:rPr lang="hu-HU" dirty="0" smtClean="0"/>
              <a:t> szíves engedélyével.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Esélyegyenlőségi plakát </a:t>
            </a:r>
            <a:br>
              <a:rPr lang="hu-HU" sz="3200" dirty="0" smtClean="0"/>
            </a:br>
            <a:r>
              <a:rPr lang="hu-HU" sz="3200" dirty="0" smtClean="0"/>
              <a:t>egy kanadai kórházban</a:t>
            </a:r>
            <a:endParaRPr lang="hu-HU" sz="3200" dirty="0"/>
          </a:p>
        </p:txBody>
      </p:sp>
      <p:pic>
        <p:nvPicPr>
          <p:cNvPr id="1026" name="Picture 2" descr="C:\Users\Somorjai Noémi\Pictures\LGBT resp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41682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9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1" y="2060848"/>
            <a:ext cx="8568952" cy="4065315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1. Kutatások és adatok hiánya </a:t>
            </a:r>
          </a:p>
          <a:p>
            <a:r>
              <a:rPr lang="hu-HU" dirty="0" smtClean="0"/>
              <a:t>2. LMBT személyek egészségi állapota rosszabb, mint az átlagpopulációé</a:t>
            </a:r>
          </a:p>
          <a:p>
            <a:r>
              <a:rPr lang="hu-HU" dirty="0" smtClean="0"/>
              <a:t>3. Az LMBT személyek akadályokba ütköznek az egészségügyi ellátás igénybevétele során</a:t>
            </a:r>
          </a:p>
          <a:p>
            <a:r>
              <a:rPr lang="hu-HU" dirty="0" smtClean="0"/>
              <a:t>4. Férfiak (MSM) és a </a:t>
            </a:r>
            <a:r>
              <a:rPr lang="hu-HU" dirty="0" err="1" smtClean="0"/>
              <a:t>transzneműek</a:t>
            </a:r>
            <a:r>
              <a:rPr lang="hu-HU" dirty="0" smtClean="0"/>
              <a:t> magas HIV fertőzöttsége</a:t>
            </a:r>
          </a:p>
          <a:p>
            <a:r>
              <a:rPr lang="hu-HU" dirty="0" smtClean="0"/>
              <a:t>5. Szembesülnek: intézményesült előítéletek, gyakoribb párkapcsolati és társas stressz, társadalmi kirekesztés, </a:t>
            </a:r>
            <a:br>
              <a:rPr lang="hu-HU" dirty="0" smtClean="0"/>
            </a:br>
            <a:r>
              <a:rPr lang="hu-HU" dirty="0" smtClean="0"/>
              <a:t>családon belüli kirekesztés, elhanyagolás, </a:t>
            </a:r>
            <a:r>
              <a:rPr lang="hu-HU" dirty="0" err="1" smtClean="0"/>
              <a:t>homofóbia</a:t>
            </a:r>
            <a:r>
              <a:rPr lang="hu-HU" dirty="0" smtClean="0"/>
              <a:t>, erőszak, </a:t>
            </a:r>
            <a:r>
              <a:rPr lang="hu-HU" dirty="0" err="1" smtClean="0"/>
              <a:t>internalizált</a:t>
            </a:r>
            <a:r>
              <a:rPr lang="hu-HU" dirty="0" smtClean="0"/>
              <a:t> </a:t>
            </a:r>
            <a:r>
              <a:rPr lang="hu-HU" dirty="0" err="1" smtClean="0"/>
              <a:t>homofóbia</a:t>
            </a:r>
            <a:r>
              <a:rPr lang="hu-HU" dirty="0" smtClean="0"/>
              <a:t> </a:t>
            </a:r>
          </a:p>
          <a:p>
            <a:r>
              <a:rPr lang="hu-HU" dirty="0" smtClean="0"/>
              <a:t>6. Magasabb az öngyilkossági gondolatok és kísérletek, a depresszió, dohányzás, alkoholfogyasztás és droghasználat körükben</a:t>
            </a:r>
          </a:p>
          <a:p>
            <a:r>
              <a:rPr lang="hu-HU" dirty="0" smtClean="0"/>
              <a:t>7. Iskolai zaklatás (65 %, UK), fizikai bántalmazás (25 %, UK)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 fontScale="90000"/>
          </a:bodyPr>
          <a:lstStyle/>
          <a:p>
            <a:r>
              <a:rPr lang="hu-HU" sz="2400" dirty="0" smtClean="0"/>
              <a:t>WHO: </a:t>
            </a:r>
            <a:r>
              <a:rPr lang="hu-HU" sz="2400" dirty="0" err="1" smtClean="0"/>
              <a:t>Improving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health</a:t>
            </a:r>
            <a:r>
              <a:rPr lang="hu-HU" sz="2400" dirty="0" smtClean="0"/>
              <a:t> and </a:t>
            </a:r>
            <a:r>
              <a:rPr lang="hu-HU" sz="2400" dirty="0" err="1" smtClean="0"/>
              <a:t>well-being</a:t>
            </a:r>
            <a:r>
              <a:rPr lang="hu-HU" sz="2400" dirty="0" smtClean="0"/>
              <a:t> of </a:t>
            </a:r>
            <a:r>
              <a:rPr lang="hu-HU" sz="2400" dirty="0" err="1" smtClean="0"/>
              <a:t>lesbian</a:t>
            </a:r>
            <a:r>
              <a:rPr lang="hu-HU" sz="2400" dirty="0" smtClean="0"/>
              <a:t>, </a:t>
            </a:r>
            <a:r>
              <a:rPr lang="hu-HU" sz="2400" dirty="0" err="1" smtClean="0"/>
              <a:t>gay</a:t>
            </a:r>
            <a:r>
              <a:rPr lang="hu-HU" sz="2400" dirty="0" smtClean="0"/>
              <a:t> </a:t>
            </a:r>
            <a:r>
              <a:rPr lang="hu-HU" sz="2400" dirty="0" err="1" smtClean="0"/>
              <a:t>bisexual</a:t>
            </a:r>
            <a:r>
              <a:rPr lang="hu-HU" sz="2400" dirty="0" smtClean="0"/>
              <a:t> and </a:t>
            </a:r>
            <a:r>
              <a:rPr lang="hu-HU" sz="2400" dirty="0" err="1" smtClean="0"/>
              <a:t>transgender</a:t>
            </a:r>
            <a:r>
              <a:rPr lang="hu-HU" sz="2400" dirty="0" smtClean="0"/>
              <a:t> </a:t>
            </a:r>
            <a:r>
              <a:rPr lang="hu-HU" sz="2400" dirty="0" err="1" smtClean="0"/>
              <a:t>persons</a:t>
            </a:r>
            <a:r>
              <a:rPr lang="hu-HU" sz="2400" dirty="0" smtClean="0"/>
              <a:t>. </a:t>
            </a:r>
            <a:r>
              <a:rPr lang="hu-HU" sz="2400" dirty="0" err="1" smtClean="0"/>
              <a:t>Report</a:t>
            </a:r>
            <a:r>
              <a:rPr lang="hu-HU" sz="2400" dirty="0" smtClean="0"/>
              <a:t> 2013. May</a:t>
            </a:r>
            <a:br>
              <a:rPr lang="hu-HU" sz="2400" dirty="0" smtClean="0"/>
            </a:br>
            <a:r>
              <a:rPr lang="hu-HU" sz="2400" dirty="0" smtClean="0"/>
              <a:t>WHO Jelentés a leszbikus, meleg, biszexuális és </a:t>
            </a:r>
            <a:r>
              <a:rPr lang="hu-HU" sz="2400" dirty="0" err="1" smtClean="0"/>
              <a:t>transznemű</a:t>
            </a:r>
            <a:r>
              <a:rPr lang="hu-HU" sz="2400" dirty="0" smtClean="0"/>
              <a:t> személyek egészségének és jóllétének előmozdításáról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608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1. </a:t>
            </a:r>
            <a:r>
              <a:rPr lang="hu-HU" dirty="0" err="1"/>
              <a:t>Frankowski</a:t>
            </a:r>
            <a:r>
              <a:rPr lang="hu-HU" dirty="0"/>
              <a:t> B.: </a:t>
            </a:r>
            <a:r>
              <a:rPr lang="hu-HU" dirty="0" err="1"/>
              <a:t>Sexual</a:t>
            </a:r>
            <a:r>
              <a:rPr lang="hu-HU" dirty="0"/>
              <a:t> </a:t>
            </a:r>
            <a:r>
              <a:rPr lang="hu-HU" dirty="0" err="1" smtClean="0"/>
              <a:t>Orientation</a:t>
            </a:r>
            <a:r>
              <a:rPr lang="hu-HU" dirty="0" smtClean="0"/>
              <a:t> </a:t>
            </a:r>
            <a:r>
              <a:rPr lang="hu-HU" dirty="0"/>
              <a:t>and </a:t>
            </a:r>
            <a:r>
              <a:rPr lang="hu-HU" dirty="0" err="1" smtClean="0"/>
              <a:t>Adolescents</a:t>
            </a:r>
            <a:r>
              <a:rPr lang="hu-HU" dirty="0"/>
              <a:t>. </a:t>
            </a:r>
            <a:r>
              <a:rPr lang="hu-HU" dirty="0" err="1"/>
              <a:t>Pediatrics</a:t>
            </a:r>
            <a:r>
              <a:rPr lang="hu-HU" dirty="0"/>
              <a:t> 2004. 113. 6. 1827-1832</a:t>
            </a:r>
            <a:r>
              <a:rPr lang="hu-HU" dirty="0" smtClean="0"/>
              <a:t>.</a:t>
            </a:r>
            <a:br>
              <a:rPr lang="hu-HU" dirty="0" smtClean="0"/>
            </a:br>
            <a:endParaRPr lang="hu-H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2. Center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Disease</a:t>
            </a:r>
            <a:r>
              <a:rPr lang="hu-HU" dirty="0"/>
              <a:t> </a:t>
            </a:r>
            <a:r>
              <a:rPr lang="hu-HU" dirty="0" err="1"/>
              <a:t>Control</a:t>
            </a:r>
            <a:r>
              <a:rPr lang="hu-HU" dirty="0"/>
              <a:t> and </a:t>
            </a:r>
            <a:r>
              <a:rPr lang="hu-HU" dirty="0" err="1"/>
              <a:t>Prevention</a:t>
            </a:r>
            <a:r>
              <a:rPr lang="hu-HU" dirty="0"/>
              <a:t>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Health </a:t>
            </a:r>
            <a:r>
              <a:rPr lang="hu-HU" dirty="0" err="1" smtClean="0"/>
              <a:t>Risks</a:t>
            </a:r>
            <a:r>
              <a:rPr lang="hu-HU" dirty="0" smtClean="0"/>
              <a:t> </a:t>
            </a:r>
            <a:r>
              <a:rPr lang="hu-HU" dirty="0" err="1" smtClean="0"/>
              <a:t>Among</a:t>
            </a:r>
            <a:r>
              <a:rPr lang="hu-HU" dirty="0" smtClean="0"/>
              <a:t>  </a:t>
            </a:r>
            <a:r>
              <a:rPr lang="hu-HU" dirty="0" err="1" smtClean="0"/>
              <a:t>Sexual</a:t>
            </a:r>
            <a:r>
              <a:rPr lang="hu-HU" dirty="0" smtClean="0"/>
              <a:t> </a:t>
            </a:r>
            <a:r>
              <a:rPr lang="hu-HU" dirty="0" err="1" smtClean="0"/>
              <a:t>Minority</a:t>
            </a:r>
            <a:r>
              <a:rPr lang="hu-HU" dirty="0" smtClean="0"/>
              <a:t> </a:t>
            </a:r>
            <a:r>
              <a:rPr lang="hu-HU" dirty="0" err="1" smtClean="0"/>
              <a:t>Youth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hlinkClick r:id="rId3"/>
              </a:rPr>
              <a:t>http://www.cdc.gov/healthyyouth/disparities/smy.htm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3. Meyer, I: The </a:t>
            </a:r>
            <a:r>
              <a:rPr lang="hu-HU" dirty="0" smtClean="0"/>
              <a:t>Health </a:t>
            </a:r>
            <a:r>
              <a:rPr lang="hu-HU" dirty="0"/>
              <a:t>of </a:t>
            </a:r>
            <a:r>
              <a:rPr lang="hu-HU" dirty="0" err="1" smtClean="0"/>
              <a:t>Sexual</a:t>
            </a:r>
            <a:r>
              <a:rPr lang="hu-HU" dirty="0" smtClean="0"/>
              <a:t> </a:t>
            </a:r>
            <a:r>
              <a:rPr lang="hu-HU" dirty="0" err="1" smtClean="0"/>
              <a:t>Minorities</a:t>
            </a:r>
            <a:r>
              <a:rPr lang="hu-HU" dirty="0"/>
              <a:t>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Springer </a:t>
            </a:r>
            <a:r>
              <a:rPr lang="hu-HU" dirty="0"/>
              <a:t>2007</a:t>
            </a:r>
            <a:r>
              <a:rPr lang="hu-HU" dirty="0" smtClean="0"/>
              <a:t>.</a:t>
            </a:r>
            <a:br>
              <a:rPr lang="hu-HU" dirty="0" smtClean="0"/>
            </a:br>
            <a:endParaRPr lang="hu-H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4. </a:t>
            </a:r>
            <a:r>
              <a:rPr lang="hu-HU" dirty="0" err="1"/>
              <a:t>Caring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LGBT </a:t>
            </a:r>
            <a:r>
              <a:rPr lang="hu-HU" dirty="0" err="1"/>
              <a:t>Patients</a:t>
            </a:r>
            <a:r>
              <a:rPr lang="hu-HU" dirty="0"/>
              <a:t>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University </a:t>
            </a:r>
            <a:r>
              <a:rPr lang="hu-HU" dirty="0"/>
              <a:t>of Michigan </a:t>
            </a:r>
            <a:r>
              <a:rPr lang="hu-HU" dirty="0" err="1"/>
              <a:t>Resource</a:t>
            </a:r>
            <a:r>
              <a:rPr lang="hu-HU" dirty="0"/>
              <a:t> </a:t>
            </a:r>
            <a:r>
              <a:rPr lang="hu-HU" dirty="0" err="1" smtClean="0"/>
              <a:t>Guide</a:t>
            </a:r>
            <a:endParaRPr lang="hu-H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hlinkClick r:id="rId4"/>
              </a:rPr>
              <a:t>http://www.umich.edu/~</a:t>
            </a:r>
            <a:r>
              <a:rPr lang="hu-HU" dirty="0" smtClean="0">
                <a:hlinkClick r:id="rId4"/>
              </a:rPr>
              <a:t>bglam/Resource-Guide-PRINT.pdf</a:t>
            </a:r>
            <a:endParaRPr lang="hu-H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  <a:p>
            <a:pPr algn="ctr"/>
            <a:r>
              <a:rPr lang="hu-HU" dirty="0" smtClean="0"/>
              <a:t>5. </a:t>
            </a:r>
            <a:r>
              <a:rPr lang="hu-HU" dirty="0" err="1" smtClean="0"/>
              <a:t>Somorjai</a:t>
            </a:r>
            <a:r>
              <a:rPr lang="hu-HU" dirty="0"/>
              <a:t> N</a:t>
            </a:r>
            <a:r>
              <a:rPr lang="hu-HU" dirty="0" smtClean="0"/>
              <a:t>.: </a:t>
            </a:r>
            <a:r>
              <a:rPr lang="hu-HU" dirty="0"/>
              <a:t>Szexuális </a:t>
            </a:r>
            <a:r>
              <a:rPr lang="hu-HU" dirty="0" smtClean="0"/>
              <a:t>kisebbségek. </a:t>
            </a:r>
            <a:r>
              <a:rPr lang="hu-HU" dirty="0"/>
              <a:t>A homoszexualitás speciális kezelése az egészségügyi </a:t>
            </a:r>
            <a:r>
              <a:rPr lang="hu-HU" dirty="0" smtClean="0"/>
              <a:t>ellátásban. Pszichológia és Praktikum, 2015. 1. 3. 28-29</a:t>
            </a:r>
            <a:r>
              <a:rPr lang="hu-HU" dirty="0"/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irodalom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12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115616" y="1628800"/>
            <a:ext cx="7408333" cy="4752528"/>
          </a:xfrm>
        </p:spPr>
        <p:txBody>
          <a:bodyPr/>
          <a:lstStyle/>
          <a:p>
            <a:r>
              <a:rPr lang="hu-HU" dirty="0" smtClean="0"/>
              <a:t>8. Az egészségügyi szükségletek feltárásához több demográfiai adatra, pontosabb adatgyűjtési módszerekre és részletesebb analízisre van szükség</a:t>
            </a:r>
          </a:p>
          <a:p>
            <a:r>
              <a:rPr lang="hu-HU" dirty="0" smtClean="0"/>
              <a:t>9. Az LMBT személyeket nem lehet kizárni az egészségügyi kutatásokból</a:t>
            </a:r>
          </a:p>
          <a:p>
            <a:r>
              <a:rPr lang="hu-HU" dirty="0" smtClean="0"/>
              <a:t>10. Szinte teljesen hiányzik a téma az orvosképzési </a:t>
            </a:r>
            <a:r>
              <a:rPr lang="hu-HU" dirty="0" err="1" smtClean="0"/>
              <a:t>curriculumból</a:t>
            </a:r>
            <a:r>
              <a:rPr lang="hu-HU" dirty="0" smtClean="0"/>
              <a:t> számos országban</a:t>
            </a:r>
          </a:p>
          <a:p>
            <a:r>
              <a:rPr lang="hu-HU" dirty="0" smtClean="0"/>
              <a:t>11. Törvénykezés, kormányzati politika, egészségügyi rendszer felülvizsgálata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/>
          </a:bodyPr>
          <a:lstStyle/>
          <a:p>
            <a:r>
              <a:rPr lang="hu-HU" sz="2400" dirty="0" smtClean="0"/>
              <a:t>WHO: Jelentés a LMBT személyek…  2.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938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7" y="2132856"/>
            <a:ext cx="8424936" cy="3993307"/>
          </a:xfrm>
        </p:spPr>
        <p:txBody>
          <a:bodyPr>
            <a:normAutofit/>
          </a:bodyPr>
          <a:lstStyle/>
          <a:p>
            <a:r>
              <a:rPr lang="hu-HU" dirty="0" smtClean="0"/>
              <a:t>1. A HIV fertőzés csökkentése, a serdülő fiúk körében is  (az új HIV fertőzések harmada a 13-19 éveseket érinti, USA)</a:t>
            </a:r>
          </a:p>
          <a:p>
            <a:r>
              <a:rPr lang="hu-HU" dirty="0" smtClean="0"/>
              <a:t>2. BNO-9: Törölték a </a:t>
            </a:r>
            <a:r>
              <a:rPr lang="hu-HU" dirty="0" err="1" smtClean="0"/>
              <a:t>homoszexualitást</a:t>
            </a:r>
            <a:r>
              <a:rPr lang="hu-HU" dirty="0" smtClean="0"/>
              <a:t>, mint betegségkategóriát</a:t>
            </a:r>
          </a:p>
          <a:p>
            <a:r>
              <a:rPr lang="hu-HU" dirty="0" smtClean="0"/>
              <a:t>3. A Szexuális Zavarok Osztályozása és Szexuális Egészség Munkacsoport - létrehozva 2015.május -  </a:t>
            </a:r>
            <a:r>
              <a:rPr lang="hu-HU" u="sng" dirty="0" smtClean="0"/>
              <a:t>javaslatai:</a:t>
            </a:r>
            <a:endParaRPr lang="hu-HU" dirty="0" smtClean="0"/>
          </a:p>
          <a:p>
            <a:r>
              <a:rPr lang="hu-HU" dirty="0" smtClean="0"/>
              <a:t>- </a:t>
            </a:r>
            <a:r>
              <a:rPr lang="hu-HU" dirty="0" err="1" smtClean="0"/>
              <a:t>transzneműek</a:t>
            </a:r>
            <a:r>
              <a:rPr lang="hu-HU" dirty="0" smtClean="0"/>
              <a:t> </a:t>
            </a:r>
            <a:r>
              <a:rPr lang="hu-HU" dirty="0" err="1" smtClean="0"/>
              <a:t>pszichopatologiás</a:t>
            </a:r>
            <a:r>
              <a:rPr lang="hu-HU" dirty="0" smtClean="0"/>
              <a:t> beállításának törlése, </a:t>
            </a:r>
          </a:p>
          <a:p>
            <a:r>
              <a:rPr lang="hu-HU" dirty="0" smtClean="0"/>
              <a:t>- az összes szexuális orientációs zavar törlése </a:t>
            </a:r>
            <a:br>
              <a:rPr lang="hu-HU" dirty="0" smtClean="0"/>
            </a:br>
            <a:r>
              <a:rPr lang="hu-HU" dirty="0"/>
              <a:t>a </a:t>
            </a:r>
            <a:r>
              <a:rPr lang="hu-HU" dirty="0" err="1"/>
              <a:t>BNO-ból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</a:t>
            </a:r>
            <a:r>
              <a:rPr lang="hu-HU" dirty="0" smtClean="0"/>
              <a:t>Mentális és Viselkedészavarok fejezetből.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WHO: Jelentés a LMBT személyek…  </a:t>
            </a:r>
            <a:r>
              <a:rPr lang="hu-HU" sz="2800" dirty="0" smtClean="0"/>
              <a:t>3. </a:t>
            </a:r>
            <a:br>
              <a:rPr lang="hu-HU" sz="2800" dirty="0" smtClean="0"/>
            </a:br>
            <a:r>
              <a:rPr lang="hu-HU" sz="2800" dirty="0" smtClean="0"/>
              <a:t>Javaslatok és eredmények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595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11561" y="1844824"/>
            <a:ext cx="8136903" cy="4281339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A személyes élettörténet és a társas kapcsolatok </a:t>
            </a:r>
            <a:br>
              <a:rPr lang="hu-HU" dirty="0" smtClean="0"/>
            </a:br>
            <a:r>
              <a:rPr lang="hu-HU" dirty="0" smtClean="0"/>
              <a:t>nagyobb hatással lehetnek az egészségre, mint véljük, tehát </a:t>
            </a:r>
            <a:br>
              <a:rPr lang="hu-HU" dirty="0" smtClean="0"/>
            </a:br>
            <a:r>
              <a:rPr lang="hu-HU" dirty="0" smtClean="0"/>
              <a:t>AZ ORVOSSAL ISMERTETNI KELL </a:t>
            </a:r>
            <a:br>
              <a:rPr lang="hu-HU" dirty="0" smtClean="0"/>
            </a:br>
            <a:r>
              <a:rPr lang="hu-HU" dirty="0" smtClean="0"/>
              <a:t>a szexuális partnerekre, szokásokra, orientációra vonatkozó információkat, HIV- fertőzést.</a:t>
            </a:r>
            <a:br>
              <a:rPr lang="hu-HU" dirty="0" smtClean="0"/>
            </a:br>
            <a:r>
              <a:rPr lang="hu-HU" dirty="0" smtClean="0"/>
              <a:t>				***</a:t>
            </a:r>
          </a:p>
          <a:p>
            <a:r>
              <a:rPr lang="hu-HU" dirty="0" smtClean="0"/>
              <a:t>1. Hogyan és hol tehető panasz, ha diszkrimináció ér</a:t>
            </a:r>
          </a:p>
          <a:p>
            <a:r>
              <a:rPr lang="hu-HU" dirty="0" smtClean="0"/>
              <a:t>2. Hol található olyan orvosi szolgáltató, ahol tiszteletben tartják az LMBT személyek egészséghez való jogait és identitását (melegbarát orvosok és szolgáltatók címjegyzéke)</a:t>
            </a:r>
          </a:p>
          <a:p>
            <a:r>
              <a:rPr lang="hu-HU" dirty="0" smtClean="0"/>
              <a:t>3. Ki lehet tartós meghatalmazottja LMBT személyeknek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100" dirty="0" smtClean="0"/>
              <a:t>Betegjogi törvény (USA)</a:t>
            </a:r>
            <a:br>
              <a:rPr lang="hu-HU" sz="3100" dirty="0" smtClean="0"/>
            </a:br>
            <a:r>
              <a:rPr lang="hu-HU" sz="1800" dirty="0" err="1" smtClean="0"/>
              <a:t>Healthcare</a:t>
            </a:r>
            <a:r>
              <a:rPr lang="hu-HU" sz="1800" dirty="0" smtClean="0"/>
              <a:t> Bill of </a:t>
            </a:r>
            <a:r>
              <a:rPr lang="hu-HU" sz="1800" dirty="0" err="1" smtClean="0"/>
              <a:t>Rights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2800" dirty="0" smtClean="0"/>
              <a:t>- LMBT személyek számára készült kivonata -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5658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824536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1. Az egyenlő és méltányos ellátáshoz való jog </a:t>
            </a:r>
            <a:br>
              <a:rPr lang="hu-HU" dirty="0" smtClean="0"/>
            </a:br>
            <a:r>
              <a:rPr lang="hu-HU" sz="2300" dirty="0">
                <a:solidFill>
                  <a:srgbClr val="00B0F0"/>
                </a:solidFill>
              </a:rPr>
              <a:t>kérhetünk </a:t>
            </a:r>
            <a:r>
              <a:rPr lang="hu-HU" sz="2300" dirty="0" smtClean="0">
                <a:solidFill>
                  <a:srgbClr val="00B0F0"/>
                </a:solidFill>
              </a:rPr>
              <a:t>segítséget, tehetünk panaszt </a:t>
            </a:r>
            <a:endParaRPr lang="hu-HU" sz="2300" dirty="0">
              <a:solidFill>
                <a:srgbClr val="00B0F0"/>
              </a:solidFill>
            </a:endParaRPr>
          </a:p>
          <a:p>
            <a:r>
              <a:rPr lang="hu-HU" dirty="0" smtClean="0"/>
              <a:t>2. A nemi identitás elismeréséhez való jog</a:t>
            </a:r>
            <a:br>
              <a:rPr lang="hu-HU" dirty="0" smtClean="0"/>
            </a:br>
            <a:r>
              <a:rPr lang="hu-HU" dirty="0" err="1" smtClean="0">
                <a:solidFill>
                  <a:srgbClr val="00B0F0"/>
                </a:solidFill>
              </a:rPr>
              <a:t>transznemű</a:t>
            </a:r>
            <a:r>
              <a:rPr lang="hu-HU" dirty="0" smtClean="0">
                <a:solidFill>
                  <a:srgbClr val="00B0F0"/>
                </a:solidFill>
              </a:rPr>
              <a:t> személyek szűrése esetén, kérhető írásban is; </a:t>
            </a:r>
            <a:br>
              <a:rPr lang="hu-HU" dirty="0" smtClean="0">
                <a:solidFill>
                  <a:srgbClr val="00B0F0"/>
                </a:solidFill>
              </a:rPr>
            </a:br>
            <a:r>
              <a:rPr lang="hu-HU" dirty="0" smtClean="0">
                <a:solidFill>
                  <a:srgbClr val="00B0F0"/>
                </a:solidFill>
              </a:rPr>
              <a:t>nemnek megfelelő mellékhelyiség használatának joga</a:t>
            </a:r>
          </a:p>
          <a:p>
            <a:r>
              <a:rPr lang="hu-HU" dirty="0" smtClean="0"/>
              <a:t>3. A Tartós meghatalmazott kijelölésének a joga</a:t>
            </a:r>
            <a:br>
              <a:rPr lang="hu-HU" dirty="0" smtClean="0"/>
            </a:br>
            <a:r>
              <a:rPr lang="hu-HU" dirty="0" smtClean="0">
                <a:solidFill>
                  <a:srgbClr val="00B0F0"/>
                </a:solidFill>
              </a:rPr>
              <a:t>a szolgáltató kötelessége tájékoztatni a kórházi felvétel során</a:t>
            </a:r>
          </a:p>
          <a:p>
            <a:r>
              <a:rPr lang="hu-HU" dirty="0" smtClean="0"/>
              <a:t>4. Az LMBT páciens által megnevezett személyek látogatásának a joga</a:t>
            </a:r>
            <a:br>
              <a:rPr lang="hu-HU" dirty="0" smtClean="0"/>
            </a:br>
            <a:r>
              <a:rPr lang="hu-HU" dirty="0" smtClean="0">
                <a:solidFill>
                  <a:srgbClr val="00B0F0"/>
                </a:solidFill>
              </a:rPr>
              <a:t>társ, élettárs, bejegyzett élettárs, gyermek, választott család</a:t>
            </a:r>
          </a:p>
          <a:p>
            <a:r>
              <a:rPr lang="hu-HU" dirty="0" smtClean="0"/>
              <a:t>5. Titoktartási kötelezettség a szolgáltató részéről</a:t>
            </a:r>
            <a:r>
              <a:rPr lang="hu-HU" dirty="0" smtClean="0">
                <a:solidFill>
                  <a:srgbClr val="00B0F0"/>
                </a:solidFill>
              </a:rPr>
              <a:t> </a:t>
            </a:r>
            <a:br>
              <a:rPr lang="hu-HU" dirty="0" smtClean="0">
                <a:solidFill>
                  <a:srgbClr val="00B0F0"/>
                </a:solidFill>
              </a:rPr>
            </a:br>
            <a:r>
              <a:rPr lang="hu-HU" dirty="0" smtClean="0">
                <a:solidFill>
                  <a:srgbClr val="00B0F0"/>
                </a:solidFill>
              </a:rPr>
              <a:t>a törvény feljogosítja a pácienst, közölje, kinek NEM adható ki információ egészségéről, állapotáról</a:t>
            </a:r>
          </a:p>
          <a:p>
            <a:r>
              <a:rPr lang="hu-HU" dirty="0" smtClean="0"/>
              <a:t>6. Vélt diszkrimináció miatti - kórházi elbocsátás vagy áthelyezés esetén a védelemhez való jog</a:t>
            </a:r>
            <a:br>
              <a:rPr lang="hu-HU" dirty="0" smtClean="0"/>
            </a:br>
            <a:r>
              <a:rPr lang="hu-HU" dirty="0" smtClean="0">
                <a:solidFill>
                  <a:srgbClr val="00B0F0"/>
                </a:solidFill>
              </a:rPr>
              <a:t>fellebbezéssel élhetünk;   közöljük a diszkrimináció gyaníthatóságát;  kiemelhetjük, miért nem vagyunk készek az intézmény elhagyására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Betegjogi törvény (USA)</a:t>
            </a:r>
            <a:br>
              <a:rPr lang="hu-HU" sz="2400" dirty="0"/>
            </a:br>
            <a:r>
              <a:rPr lang="hu-HU" sz="1400" dirty="0" err="1"/>
              <a:t>Healthcare</a:t>
            </a:r>
            <a:r>
              <a:rPr lang="hu-HU" sz="1400" dirty="0"/>
              <a:t> Bill of </a:t>
            </a:r>
            <a:r>
              <a:rPr lang="hu-HU" sz="1400" dirty="0" err="1"/>
              <a:t>Rights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- LMBT személyek számára készült </a:t>
            </a:r>
            <a:r>
              <a:rPr lang="hu-HU" sz="2400" dirty="0" smtClean="0"/>
              <a:t>kivonata –</a:t>
            </a:r>
            <a:br>
              <a:rPr lang="hu-HU" sz="2400" dirty="0" smtClean="0"/>
            </a:br>
            <a:r>
              <a:rPr lang="hu-HU" sz="2400" dirty="0" smtClean="0"/>
              <a:t>Mit tartalmaz – mit javasol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754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72067" y="1484784"/>
            <a:ext cx="8020413" cy="4641379"/>
          </a:xfrm>
        </p:spPr>
        <p:txBody>
          <a:bodyPr>
            <a:normAutofit/>
          </a:bodyPr>
          <a:lstStyle/>
          <a:p>
            <a:r>
              <a:rPr lang="hu-HU" dirty="0" smtClean="0"/>
              <a:t>1. Az intézmény Betegjogi képviselőjénél</a:t>
            </a:r>
            <a:br>
              <a:rPr lang="hu-HU" dirty="0" smtClean="0"/>
            </a:br>
            <a:r>
              <a:rPr lang="hu-HU" dirty="0" smtClean="0"/>
              <a:t>--- vagy kérhetjük az intézmény Esélyegyenlőségi Tervét</a:t>
            </a:r>
          </a:p>
          <a:p>
            <a:r>
              <a:rPr lang="hu-HU" dirty="0" smtClean="0"/>
              <a:t>2. Egyenlő Bánásmód Hatóság</a:t>
            </a:r>
          </a:p>
          <a:p>
            <a:r>
              <a:rPr lang="hu-HU" dirty="0" smtClean="0"/>
              <a:t>3. Háttér </a:t>
            </a:r>
            <a:r>
              <a:rPr lang="hu-HU" dirty="0"/>
              <a:t>Társaság </a:t>
            </a:r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www.hatter.hu/programjaink/jogsegelyszolgalat/kerdesek-es-valaszok</a:t>
            </a:r>
            <a:r>
              <a:rPr lang="hu-HU" dirty="0" smtClean="0"/>
              <a:t> </a:t>
            </a:r>
          </a:p>
          <a:p>
            <a:r>
              <a:rPr lang="hu-HU" dirty="0" smtClean="0"/>
              <a:t>4. </a:t>
            </a:r>
            <a:r>
              <a:rPr lang="hu-HU" dirty="0"/>
              <a:t>TASZ Társaság a Szabadságjogokért</a:t>
            </a:r>
          </a:p>
          <a:p>
            <a:r>
              <a:rPr lang="hu-HU" dirty="0" smtClean="0"/>
              <a:t>5. Jogvédő és kisebbségvédő civil szervezetek, jogsegélyszolgálatok</a:t>
            </a:r>
          </a:p>
          <a:p>
            <a:r>
              <a:rPr lang="hu-HU" dirty="0" smtClean="0"/>
              <a:t>6. Ombudsman</a:t>
            </a:r>
          </a:p>
          <a:p>
            <a:r>
              <a:rPr lang="hu-HU" dirty="0" smtClean="0"/>
              <a:t>7. Bíróság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982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Hazánkban hol tehető panasz?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5817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b="1" dirty="0"/>
              <a:t>A leszbikus, meleg és biszexuális emberek tapasztalatai az egészségügyben Magyarországon. Kutatási beszámoló</a:t>
            </a:r>
            <a:br>
              <a:rPr lang="hu-HU" sz="2400" b="1" dirty="0"/>
            </a:br>
            <a:r>
              <a:rPr lang="hu-HU" sz="2400" dirty="0" smtClean="0"/>
              <a:t>2015</a:t>
            </a:r>
            <a:r>
              <a:rPr lang="hu-HU" sz="2400" dirty="0"/>
              <a:t>. március 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 </a:t>
            </a:r>
            <a:r>
              <a:rPr lang="hu-HU" dirty="0"/>
              <a:t>Háttér Társaság </a:t>
            </a:r>
            <a:r>
              <a:rPr lang="hu-HU" dirty="0" smtClean="0"/>
              <a:t>és az  </a:t>
            </a:r>
            <a:r>
              <a:rPr lang="hu-HU" dirty="0"/>
              <a:t>MTA Szociológiai </a:t>
            </a:r>
            <a:r>
              <a:rPr lang="hu-HU" dirty="0" smtClean="0"/>
              <a:t>Kutatóintézet</a:t>
            </a:r>
            <a:br>
              <a:rPr lang="hu-HU" dirty="0" smtClean="0"/>
            </a:br>
            <a:r>
              <a:rPr lang="hu-HU" dirty="0" smtClean="0"/>
              <a:t>2010.évi kérdőíves kutatása LMBT </a:t>
            </a:r>
            <a:r>
              <a:rPr lang="hu-HU" dirty="0"/>
              <a:t>emberek </a:t>
            </a:r>
            <a:r>
              <a:rPr lang="hu-HU" dirty="0" smtClean="0"/>
              <a:t>körében </a:t>
            </a:r>
          </a:p>
          <a:p>
            <a:r>
              <a:rPr lang="hu-HU" dirty="0" smtClean="0"/>
              <a:t>A </a:t>
            </a:r>
            <a:r>
              <a:rPr lang="hu-HU" dirty="0"/>
              <a:t>kutatás </a:t>
            </a:r>
            <a:r>
              <a:rPr lang="hu-HU" dirty="0" smtClean="0"/>
              <a:t>az egészségügyi </a:t>
            </a:r>
            <a:r>
              <a:rPr lang="hu-HU" dirty="0"/>
              <a:t>ellátásokkal kapcsolatos </a:t>
            </a:r>
            <a:r>
              <a:rPr lang="hu-HU" dirty="0" smtClean="0"/>
              <a:t>tapasztalatokra is kiterjedt </a:t>
            </a:r>
          </a:p>
          <a:p>
            <a:r>
              <a:rPr lang="hu-HU" dirty="0" smtClean="0"/>
              <a:t>2014-ben interjúkkal, </a:t>
            </a:r>
            <a:r>
              <a:rPr lang="hu-HU" dirty="0"/>
              <a:t>fókuszcsoportos </a:t>
            </a:r>
            <a:r>
              <a:rPr lang="hu-HU" dirty="0" smtClean="0"/>
              <a:t>beszélgetésekkel </a:t>
            </a:r>
            <a:r>
              <a:rPr lang="hu-HU" dirty="0"/>
              <a:t>és nyílt </a:t>
            </a:r>
            <a:r>
              <a:rPr lang="hu-HU" dirty="0" smtClean="0"/>
              <a:t>fórumokkal kibővítették a </a:t>
            </a:r>
            <a:r>
              <a:rPr lang="hu-HU" dirty="0"/>
              <a:t>korábbi </a:t>
            </a:r>
            <a:r>
              <a:rPr lang="hu-HU" dirty="0" smtClean="0"/>
              <a:t>vizsgálatot, csak </a:t>
            </a:r>
            <a:br>
              <a:rPr lang="hu-HU" dirty="0" smtClean="0"/>
            </a:br>
            <a:r>
              <a:rPr lang="hu-HU" dirty="0" smtClean="0"/>
              <a:t>a LMB </a:t>
            </a:r>
            <a:r>
              <a:rPr lang="hu-HU" dirty="0"/>
              <a:t>emberekre </a:t>
            </a:r>
            <a:r>
              <a:rPr lang="hu-HU" dirty="0" smtClean="0"/>
              <a:t>fókuszálva.</a:t>
            </a:r>
            <a:endParaRPr lang="hu-HU" dirty="0"/>
          </a:p>
          <a:p>
            <a:r>
              <a:rPr lang="hu-HU" dirty="0" smtClean="0"/>
              <a:t>Tárgyalja </a:t>
            </a:r>
          </a:p>
          <a:p>
            <a:r>
              <a:rPr lang="hu-HU" dirty="0" smtClean="0"/>
              <a:t>- a </a:t>
            </a:r>
            <a:r>
              <a:rPr lang="hu-HU" dirty="0"/>
              <a:t>diszkrimináció </a:t>
            </a:r>
            <a:r>
              <a:rPr lang="hu-HU" dirty="0" smtClean="0"/>
              <a:t>elterjedtségét</a:t>
            </a:r>
            <a:r>
              <a:rPr lang="hu-HU" dirty="0"/>
              <a:t>, formáit, </a:t>
            </a:r>
            <a:endParaRPr lang="hu-HU" dirty="0" smtClean="0"/>
          </a:p>
          <a:p>
            <a:r>
              <a:rPr lang="hu-HU" dirty="0" smtClean="0"/>
              <a:t>- a </a:t>
            </a:r>
            <a:r>
              <a:rPr lang="hu-HU" dirty="0"/>
              <a:t>rejtőzködés </a:t>
            </a:r>
            <a:r>
              <a:rPr lang="hu-HU" dirty="0" smtClean="0"/>
              <a:t>okait, </a:t>
            </a:r>
          </a:p>
          <a:p>
            <a:r>
              <a:rPr lang="hu-HU" dirty="0" smtClean="0"/>
              <a:t>- a </a:t>
            </a:r>
            <a:r>
              <a:rPr lang="hu-HU" dirty="0"/>
              <a:t>diszkrimináció </a:t>
            </a:r>
            <a:r>
              <a:rPr lang="hu-HU" dirty="0" smtClean="0"/>
              <a:t>miatti sérelem elhallgatásának okait,</a:t>
            </a:r>
            <a:br>
              <a:rPr lang="hu-HU" dirty="0" smtClean="0"/>
            </a:br>
            <a:r>
              <a:rPr lang="hu-HU" dirty="0" smtClean="0"/>
              <a:t> (miért nem jelentik)</a:t>
            </a:r>
          </a:p>
          <a:p>
            <a:r>
              <a:rPr lang="hu-HU" dirty="0" smtClean="0"/>
              <a:t> - az </a:t>
            </a:r>
            <a:r>
              <a:rPr lang="hu-HU" dirty="0"/>
              <a:t>érintetteknek </a:t>
            </a:r>
            <a:r>
              <a:rPr lang="hu-HU" dirty="0" smtClean="0"/>
              <a:t>javaslatait</a:t>
            </a:r>
            <a:r>
              <a:rPr lang="hu-H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2949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„Azt hiszem, az egész egészségügyből a tájékozottság hiányzik nagyon. Ha tájékozottak lennének az emberek, akkor az elfogadás megjönne vele. Ha tudnák, mivel állnak szembe, akkor könnyebb lenne az elfogadás.” (28 éves HIV+ meleg férfi, Budapest)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(résztvevő véleménye)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8868307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A leszbikus, meleg, biszexuális és transznemű (LMBT) emberek betegjogi helyz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813</TotalTime>
  <Words>1389</Words>
  <Application>Microsoft Office PowerPoint</Application>
  <PresentationFormat>Diavetítés a képernyőre (4:3 oldalarány)</PresentationFormat>
  <Paragraphs>122</Paragraphs>
  <Slides>20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4" baseType="lpstr">
      <vt:lpstr>Calibri</vt:lpstr>
      <vt:lpstr>Candara</vt:lpstr>
      <vt:lpstr>Symbol</vt:lpstr>
      <vt:lpstr>Hullám</vt:lpstr>
      <vt:lpstr>A leszbikus, meleg, biszexuális és transznemű (LMBT) emberek betegjogi helyzete.  Mit érdemes tudni a betegeknek és az egészségügyi szolgáltatóknak? Somorjai Noémi informatikus könyvtáros somorjai.noemi@med.semmelweis-univ.hu SE Magatartástudományi Intézet Harkai Schiller Pál Könyvtár</vt:lpstr>
      <vt:lpstr>WHO: Improving the health and well-being of lesbian, gay bisexual and transgender persons. Report 2013. May WHO Jelentés a leszbikus, meleg, biszexuális és transznemű személyek egészségének és jóllétének előmozdításáról</vt:lpstr>
      <vt:lpstr>WHO: Jelentés a LMBT személyek…  2.</vt:lpstr>
      <vt:lpstr>WHO: Jelentés a LMBT személyek…  3.  Javaslatok és eredmények</vt:lpstr>
      <vt:lpstr>Betegjogi törvény (USA) Healthcare Bill of Rights - LMBT személyek számára készült kivonata -</vt:lpstr>
      <vt:lpstr>Betegjogi törvény (USA) Healthcare Bill of Rights - LMBT személyek számára készült kivonata – Mit tartalmaz – mit javasol</vt:lpstr>
      <vt:lpstr>Hazánkban hol tehető panasz?</vt:lpstr>
      <vt:lpstr>A leszbikus, meleg és biszexuális emberek tapasztalatai az egészségügyben Magyarországon. Kutatási beszámoló 2015. március </vt:lpstr>
      <vt:lpstr>(résztvevő véleménye)</vt:lpstr>
      <vt:lpstr>TransCare 2014 A transz* embereket egészségügyben érő diszkrimináció  dokumentálása Magyarországon Hidasi Barnabás, Transzvanilla Transznemű Egyesület</vt:lpstr>
      <vt:lpstr>Semmelweis Egyetem TDK téma</vt:lpstr>
      <vt:lpstr>http://fenwayhealth.org/the-fenway-institute/ - Egészségügy -</vt:lpstr>
      <vt:lpstr>http://www.lgbthealtheducation.org/ - Oktatás -</vt:lpstr>
      <vt:lpstr>lgbtpopulationcenter.org - Kutatás -</vt:lpstr>
      <vt:lpstr>Fenway Institute</vt:lpstr>
      <vt:lpstr>Joint Action on Mental Health and Well-Being</vt:lpstr>
      <vt:lpstr>LMBT-barát orvosi rendelő</vt:lpstr>
      <vt:lpstr>Összegzés, javaslatok</vt:lpstr>
      <vt:lpstr>Esélyegyenlőségi plakát  egy kanadai kórházban</vt:lpstr>
      <vt:lpstr>További irodalom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leszbikus, meleg, biszexuális és transznemű (LMBT) emberek betegjogi helyzete</dc:title>
  <dc:creator>Somorjai Noémi</dc:creator>
  <cp:lastModifiedBy>Nagy Zsuzsanna</cp:lastModifiedBy>
  <cp:revision>95</cp:revision>
  <dcterms:created xsi:type="dcterms:W3CDTF">2015-09-29T13:16:42Z</dcterms:created>
  <dcterms:modified xsi:type="dcterms:W3CDTF">2022-07-27T06:55:50Z</dcterms:modified>
</cp:coreProperties>
</file>