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sldIdLst>
    <p:sldId id="256" r:id="rId2"/>
    <p:sldId id="267" r:id="rId3"/>
    <p:sldId id="268" r:id="rId4"/>
    <p:sldId id="264" r:id="rId5"/>
    <p:sldId id="273" r:id="rId6"/>
    <p:sldId id="274" r:id="rId7"/>
    <p:sldId id="279" r:id="rId8"/>
    <p:sldId id="265" r:id="rId9"/>
    <p:sldId id="277" r:id="rId10"/>
    <p:sldId id="269" r:id="rId11"/>
    <p:sldId id="270" r:id="rId12"/>
    <p:sldId id="271" r:id="rId13"/>
    <p:sldId id="272" r:id="rId14"/>
    <p:sldId id="280" r:id="rId15"/>
    <p:sldId id="281" r:id="rId16"/>
    <p:sldId id="282" r:id="rId17"/>
    <p:sldId id="283" r:id="rId18"/>
    <p:sldId id="257" r:id="rId19"/>
    <p:sldId id="258" r:id="rId20"/>
    <p:sldId id="259" r:id="rId21"/>
    <p:sldId id="263" r:id="rId22"/>
    <p:sldId id="275" r:id="rId23"/>
    <p:sldId id="276" r:id="rId24"/>
    <p:sldId id="260" r:id="rId25"/>
    <p:sldId id="261" r:id="rId26"/>
    <p:sldId id="285" r:id="rId27"/>
    <p:sldId id="278" r:id="rId28"/>
  </p:sldIdLst>
  <p:sldSz cx="9144000" cy="6858000" type="screen4x3"/>
  <p:notesSz cx="6858000" cy="9144000"/>
  <p:custDataLst>
    <p:tags r:id="rId30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28FAA-E783-4DEE-9393-A6C67772506D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DBC8A-B120-4CD5-92CA-E249ADB4E8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157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678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670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5216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4879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2377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72615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68398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902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912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914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9608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4185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422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437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830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1653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718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328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1654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246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402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232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264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07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2865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5461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DBC8A-B120-4CD5-92CA-E249ADB4E8B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420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A602C9-A782-414B-B937-40652EE803B2}" type="datetimeFigureOut">
              <a:rPr lang="hu-HU" smtClean="0"/>
              <a:t>2022. 07. 08.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649E49-58A8-47E1-8491-6D6908F8843F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morjai.noemi@med.semmelweis-univ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rigo.hu/gazdasag/gazdasag-plusz/20130626-egy-csaladi-haz-ara-van-a-gyerekben-15-25-millio-forint-egy-gyerek-felnevelese.htm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ev.hu/index.php?a=3&amp;param=8438#27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ightdepression.com/h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67149548_Meleg_fiatalok_az_iskolban_-_a_knyvtros_feladata_az_egszsges_nkp_s_identits_megtallsban_LGBTIQ_youth_at_school._The_potential_role_of_librarians'_in_finding_healthy_self-image_and_gender_identit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gate.net/profile/Noemi_Somorjai2/public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3051770"/>
          </a:xfrm>
        </p:spPr>
        <p:txBody>
          <a:bodyPr>
            <a:normAutofit/>
          </a:bodyPr>
          <a:lstStyle/>
          <a:p>
            <a:pPr algn="r"/>
            <a:r>
              <a:rPr lang="hu-HU" dirty="0" smtClean="0"/>
              <a:t>Egészségfejlesztő jól-léti programok a felsőoktatásban</a:t>
            </a:r>
            <a:br>
              <a:rPr lang="hu-HU" dirty="0" smtClean="0"/>
            </a:br>
            <a:r>
              <a:rPr lang="hu-HU" sz="2800" i="1" dirty="0" smtClean="0"/>
              <a:t>Kodolányi János Főiskola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dirty="0" smtClean="0"/>
              <a:t>Székesfehérvár</a:t>
            </a:r>
            <a:br>
              <a:rPr lang="hu-HU" sz="2400" dirty="0" smtClean="0"/>
            </a:br>
            <a:r>
              <a:rPr lang="hu-HU" sz="2400" dirty="0" smtClean="0"/>
              <a:t>2015.november 27.</a:t>
            </a:r>
            <a:endParaRPr lang="hu-HU" sz="2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95128"/>
          </a:xfrm>
        </p:spPr>
        <p:txBody>
          <a:bodyPr>
            <a:normAutofit lnSpcReduction="10000"/>
          </a:bodyPr>
          <a:lstStyle/>
          <a:p>
            <a:pPr algn="r"/>
            <a:r>
              <a:rPr lang="hu-HU" sz="2600" b="1" dirty="0" smtClean="0"/>
              <a:t>Hogyan segítheti elő az oktatási intézmény a meleg fiatalok egészséges életvitelét?</a:t>
            </a:r>
          </a:p>
          <a:p>
            <a:pPr algn="r"/>
            <a:r>
              <a:rPr lang="hu-HU" sz="1700" dirty="0" err="1" smtClean="0"/>
              <a:t>Somorjai</a:t>
            </a:r>
            <a:r>
              <a:rPr lang="hu-HU" sz="1700" dirty="0" smtClean="0"/>
              <a:t> Noémi</a:t>
            </a:r>
          </a:p>
          <a:p>
            <a:pPr algn="r"/>
            <a:r>
              <a:rPr lang="hu-HU" sz="1700" dirty="0" smtClean="0"/>
              <a:t>informatikus könyvtáros</a:t>
            </a:r>
          </a:p>
          <a:p>
            <a:pPr algn="r"/>
            <a:r>
              <a:rPr lang="hu-HU" dirty="0" smtClean="0"/>
              <a:t>Semmelweis Egyetem Magatartástudományi Intézet </a:t>
            </a:r>
            <a:br>
              <a:rPr lang="hu-HU" dirty="0" smtClean="0"/>
            </a:br>
            <a:r>
              <a:rPr lang="hu-HU" dirty="0" smtClean="0"/>
              <a:t>Harkai Schiller Pál Könyvtár</a:t>
            </a:r>
          </a:p>
          <a:p>
            <a:pPr algn="r"/>
            <a:r>
              <a:rPr lang="hu-HU" sz="1600" dirty="0" err="1" smtClean="0">
                <a:hlinkClick r:id="rId3"/>
              </a:rPr>
              <a:t>somorjai.noemi</a:t>
            </a:r>
            <a:r>
              <a:rPr lang="hu-HU" sz="1600" dirty="0" smtClean="0">
                <a:hlinkClick r:id="rId3"/>
              </a:rPr>
              <a:t>@</a:t>
            </a:r>
            <a:r>
              <a:rPr lang="hu-HU" sz="1600" dirty="0" err="1" smtClean="0">
                <a:hlinkClick r:id="rId3"/>
              </a:rPr>
              <a:t>med.semmelweis-univ.hu</a:t>
            </a: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3578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hu-HU" sz="2000" dirty="0" err="1" smtClean="0"/>
              <a:t>Student</a:t>
            </a:r>
            <a:r>
              <a:rPr lang="hu-HU" sz="2000" dirty="0" smtClean="0"/>
              <a:t> </a:t>
            </a:r>
            <a:r>
              <a:rPr lang="hu-HU" sz="2000" dirty="0" err="1" smtClean="0"/>
              <a:t>Mental</a:t>
            </a:r>
            <a:r>
              <a:rPr lang="hu-HU" sz="2000" dirty="0" smtClean="0"/>
              <a:t> Health Program (Kalifornia)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Hallgatói Mentális egészség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i="1" u="sng" dirty="0" smtClean="0"/>
              <a:t>Rizikófaktorok</a:t>
            </a:r>
          </a:p>
          <a:p>
            <a:r>
              <a:rPr lang="hu-HU" dirty="0" smtClean="0"/>
              <a:t>1. az iskolai ellenséges légkör</a:t>
            </a:r>
          </a:p>
          <a:p>
            <a:r>
              <a:rPr lang="hu-HU" dirty="0" smtClean="0"/>
              <a:t>2. elutasító család</a:t>
            </a:r>
          </a:p>
          <a:p>
            <a:r>
              <a:rPr lang="hu-HU" dirty="0" smtClean="0"/>
              <a:t>Következménye </a:t>
            </a:r>
            <a:br>
              <a:rPr lang="hu-HU" dirty="0" smtClean="0"/>
            </a:br>
            <a:r>
              <a:rPr lang="hu-HU" dirty="0" smtClean="0"/>
              <a:t>elszöknek otthonról, droghasználat, öngyilkosság, kockázatos szexuális egészségmagatartás</a:t>
            </a:r>
            <a:br>
              <a:rPr lang="hu-HU" dirty="0" smtClean="0"/>
            </a:br>
            <a:endParaRPr lang="hu-HU" dirty="0" smtClean="0"/>
          </a:p>
          <a:p>
            <a:pPr algn="r"/>
            <a:r>
              <a:rPr lang="hu-HU" sz="1700" dirty="0" err="1" smtClean="0"/>
              <a:t>Toomey</a:t>
            </a:r>
            <a:r>
              <a:rPr lang="hu-HU" sz="1700" dirty="0" smtClean="0"/>
              <a:t>: </a:t>
            </a:r>
            <a:r>
              <a:rPr lang="hu-HU" sz="1700" dirty="0" err="1" smtClean="0"/>
              <a:t>Gender</a:t>
            </a:r>
            <a:r>
              <a:rPr lang="hu-HU" sz="1700" dirty="0" smtClean="0"/>
              <a:t> </a:t>
            </a:r>
            <a:r>
              <a:rPr lang="hu-HU" sz="1700" dirty="0" err="1" smtClean="0"/>
              <a:t>noncomforming</a:t>
            </a:r>
            <a:r>
              <a:rPr lang="hu-HU" sz="1700" dirty="0" smtClean="0"/>
              <a:t> </a:t>
            </a:r>
            <a:r>
              <a:rPr lang="hu-HU" sz="1700" dirty="0" err="1" smtClean="0"/>
              <a:t>lesbian</a:t>
            </a:r>
            <a:r>
              <a:rPr lang="hu-HU" sz="1700" dirty="0" smtClean="0"/>
              <a:t>, </a:t>
            </a:r>
            <a:r>
              <a:rPr lang="hu-HU" sz="1700" dirty="0" err="1" smtClean="0"/>
              <a:t>gay</a:t>
            </a:r>
            <a:r>
              <a:rPr lang="hu-HU" sz="1700" dirty="0" smtClean="0"/>
              <a:t>, </a:t>
            </a:r>
            <a:r>
              <a:rPr lang="hu-HU" sz="1700" dirty="0" err="1" smtClean="0"/>
              <a:t>bisexual</a:t>
            </a:r>
            <a:r>
              <a:rPr lang="hu-HU" sz="1700" dirty="0" smtClean="0"/>
              <a:t> and </a:t>
            </a:r>
            <a:r>
              <a:rPr lang="hu-HU" sz="1700" dirty="0" err="1" smtClean="0"/>
              <a:t>transgender</a:t>
            </a:r>
            <a:r>
              <a:rPr lang="hu-HU" sz="1700" dirty="0" smtClean="0"/>
              <a:t> </a:t>
            </a:r>
            <a:r>
              <a:rPr lang="hu-HU" sz="1700" dirty="0" err="1" smtClean="0"/>
              <a:t>youth</a:t>
            </a:r>
            <a:r>
              <a:rPr lang="hu-HU" sz="1700" dirty="0" smtClean="0"/>
              <a:t>. </a:t>
            </a:r>
          </a:p>
          <a:p>
            <a:pPr marL="0" indent="0" algn="r">
              <a:buNone/>
            </a:pPr>
            <a:r>
              <a:rPr lang="hu-HU" sz="1700" dirty="0" err="1" smtClean="0"/>
              <a:t>Devel</a:t>
            </a:r>
            <a:r>
              <a:rPr lang="hu-HU" sz="1700" dirty="0" smtClean="0"/>
              <a:t>. </a:t>
            </a:r>
            <a:r>
              <a:rPr lang="hu-HU" sz="1700" dirty="0" err="1" smtClean="0"/>
              <a:t>Psychol</a:t>
            </a:r>
            <a:r>
              <a:rPr lang="hu-HU" sz="1700" dirty="0" smtClean="0"/>
              <a:t> 2010.</a:t>
            </a:r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300446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1800" dirty="0" err="1">
                <a:solidFill>
                  <a:srgbClr val="4E3B30"/>
                </a:solidFill>
              </a:rPr>
              <a:t>Student</a:t>
            </a:r>
            <a:r>
              <a:rPr lang="hu-HU" sz="1800" dirty="0">
                <a:solidFill>
                  <a:srgbClr val="4E3B30"/>
                </a:solidFill>
              </a:rPr>
              <a:t> </a:t>
            </a:r>
            <a:r>
              <a:rPr lang="hu-HU" sz="1800" dirty="0" err="1">
                <a:solidFill>
                  <a:srgbClr val="4E3B30"/>
                </a:solidFill>
              </a:rPr>
              <a:t>Mental</a:t>
            </a:r>
            <a:r>
              <a:rPr lang="hu-HU" sz="1800" dirty="0">
                <a:solidFill>
                  <a:srgbClr val="4E3B30"/>
                </a:solidFill>
              </a:rPr>
              <a:t> Health Program</a:t>
            </a:r>
            <a:r>
              <a:rPr lang="hu-HU" sz="3200" dirty="0">
                <a:solidFill>
                  <a:srgbClr val="4E3B30"/>
                </a:solidFill>
              </a:rPr>
              <a:t/>
            </a:r>
            <a:br>
              <a:rPr lang="hu-HU" sz="3200" dirty="0">
                <a:solidFill>
                  <a:srgbClr val="4E3B30"/>
                </a:solidFill>
              </a:rPr>
            </a:br>
            <a:r>
              <a:rPr lang="hu-HU" sz="3200" dirty="0">
                <a:solidFill>
                  <a:srgbClr val="4E3B30"/>
                </a:solidFill>
              </a:rPr>
              <a:t>Hallgatói Mentális egészség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1" i="1" u="sng" dirty="0" smtClean="0"/>
              <a:t>Védőfaktorok</a:t>
            </a:r>
          </a:p>
          <a:p>
            <a:r>
              <a:rPr lang="hu-HU" b="1" i="1" dirty="0" smtClean="0"/>
              <a:t>Legalább egy támogató felnőtt, </a:t>
            </a:r>
            <a:br>
              <a:rPr lang="hu-HU" b="1" i="1" dirty="0" smtClean="0"/>
            </a:br>
            <a:r>
              <a:rPr lang="hu-HU" b="1" i="1" dirty="0" smtClean="0"/>
              <a:t>    akire a diák támaszkodhat</a:t>
            </a:r>
          </a:p>
          <a:p>
            <a:r>
              <a:rPr lang="hu-HU" b="1" i="1" dirty="0" smtClean="0"/>
              <a:t>Melegeket támogató irányelvek és állásfoglalások</a:t>
            </a:r>
          </a:p>
          <a:p>
            <a:r>
              <a:rPr lang="hu-HU" b="1" i="1" dirty="0" smtClean="0"/>
              <a:t>Zaklatást kizáró oktatás</a:t>
            </a:r>
          </a:p>
          <a:p>
            <a:r>
              <a:rPr lang="hu-HU" b="1" i="1" dirty="0" smtClean="0"/>
              <a:t>Biztonságos övezet : olyan helyek a campuson, ahol támogatják identitásának felvállalását, diáktanácsadó, meleg klub, meleg barát tanárok, stb.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8597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kellene a szülőknek tenniük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Nyíltan beszélgessenek gyermekükkel a lehetséges szexuális orientációkról, másságról</a:t>
            </a:r>
          </a:p>
          <a:p>
            <a:r>
              <a:rPr lang="hu-HU" dirty="0" smtClean="0"/>
              <a:t>Mutassanak szeretetet gyermekük irányában</a:t>
            </a:r>
          </a:p>
          <a:p>
            <a:r>
              <a:rPr lang="hu-HU" dirty="0" smtClean="0"/>
              <a:t>Akkor is támogassák gyermekük (nemi) identitását, ha az számukra furcsa</a:t>
            </a:r>
          </a:p>
          <a:p>
            <a:r>
              <a:rPr lang="hu-HU" dirty="0" smtClean="0"/>
              <a:t>Álljanak ki meleg gyermekükért, ahol hátrányos megkülönböztetés éri őket</a:t>
            </a:r>
          </a:p>
          <a:p>
            <a:r>
              <a:rPr lang="hu-HU" dirty="0" smtClean="0"/>
              <a:t>Hozzanak létre Melegek Szülei, Barátai és Pártolói Társasága egyesületet</a:t>
            </a:r>
          </a:p>
          <a:p>
            <a:r>
              <a:rPr lang="hu-HU" dirty="0" smtClean="0"/>
              <a:t>Fogadják szívesen otthonukban gyermekük meleg barátait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42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szülők is felvállalhatják </a:t>
            </a:r>
            <a:br>
              <a:rPr lang="hu-HU" dirty="0" smtClean="0"/>
            </a:br>
            <a:r>
              <a:rPr lang="hu-HU" dirty="0" smtClean="0"/>
              <a:t>meleg gyermeküket!</a:t>
            </a:r>
            <a:endParaRPr lang="hu-H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61" y="1554163"/>
            <a:ext cx="804247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2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Háttér Társaság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LMB Egészségügyi Kutatás, 2015.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3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LMBT emberek iskolai tapasztalatai</a:t>
            </a:r>
            <a:br>
              <a:rPr lang="hu-HU" dirty="0" smtClean="0"/>
            </a:br>
            <a:r>
              <a:rPr lang="hu-HU" dirty="0" smtClean="0"/>
              <a:t>kutatás, 2010.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3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Azonos nemű párok és Gyermekvállalás kutatás, 2015.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8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gyermek felnevelésének ára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96440"/>
            <a:ext cx="4191000" cy="3931919"/>
          </a:xfrm>
        </p:spPr>
      </p:pic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Akár 25 </a:t>
            </a:r>
            <a:r>
              <a:rPr lang="hu-HU" dirty="0"/>
              <a:t>millió </a:t>
            </a:r>
            <a:r>
              <a:rPr lang="hu-HU" dirty="0" smtClean="0"/>
              <a:t>forint </a:t>
            </a:r>
            <a:r>
              <a:rPr lang="hu-HU" sz="1100" dirty="0" smtClean="0">
                <a:hlinkClick r:id="rId4"/>
              </a:rPr>
              <a:t>http</a:t>
            </a:r>
            <a:r>
              <a:rPr lang="hu-HU" sz="1100" dirty="0">
                <a:hlinkClick r:id="rId4"/>
              </a:rPr>
              <a:t>://</a:t>
            </a:r>
            <a:r>
              <a:rPr lang="hu-HU" sz="1100" dirty="0" smtClean="0">
                <a:hlinkClick r:id="rId4"/>
              </a:rPr>
              <a:t>www.origo.hu/gazdasag/gazdasag-plusz/20130626-egy-csaladi-haz-ara-van-a-gyerekben-15-25-millio-forint-egy-gyerek-felnevelese.html</a:t>
            </a:r>
            <a:endParaRPr lang="hu-HU" sz="1100" dirty="0" smtClean="0"/>
          </a:p>
          <a:p>
            <a:endParaRPr lang="hu-HU" sz="1100" dirty="0"/>
          </a:p>
          <a:p>
            <a:endParaRPr lang="hu-HU" sz="1100" dirty="0" smtClean="0"/>
          </a:p>
          <a:p>
            <a:r>
              <a:rPr lang="hu-HU" sz="2400" dirty="0" smtClean="0"/>
              <a:t>Mekkora a valószínűsége, hogy a családban születendő gyermek később meleg (LMBT) felnőtté válik ?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837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MaGASABB</a:t>
            </a:r>
            <a:r>
              <a:rPr lang="hu-HU" dirty="0" smtClean="0"/>
              <a:t> ÖNGYILKOSSÁGI MUTATÓK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99592" y="1554162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500" dirty="0" smtClean="0"/>
              <a:t>a szexuális kisebbséghez tartozó serdülők körében 2 - 7-szer nagyobb az öngyilkossági kísérletek aránya heteroszexuális kortársaikhoz képest</a:t>
            </a:r>
          </a:p>
          <a:p>
            <a:endParaRPr lang="hu-HU" dirty="0"/>
          </a:p>
          <a:p>
            <a:endParaRPr lang="hu-HU" dirty="0"/>
          </a:p>
          <a:p>
            <a:pPr algn="r"/>
            <a:r>
              <a:rPr lang="hu-HU" sz="1900" dirty="0" err="1"/>
              <a:t>Frankowski</a:t>
            </a:r>
            <a:r>
              <a:rPr lang="hu-HU" sz="1900" dirty="0"/>
              <a:t>, B.L. and </a:t>
            </a:r>
            <a:r>
              <a:rPr lang="hu-HU" sz="1900" dirty="0" err="1"/>
              <a:t>the</a:t>
            </a:r>
            <a:r>
              <a:rPr lang="hu-HU" sz="1900" dirty="0"/>
              <a:t> </a:t>
            </a:r>
            <a:r>
              <a:rPr lang="hu-HU" sz="1900" dirty="0" err="1"/>
              <a:t>Committee</a:t>
            </a:r>
            <a:r>
              <a:rPr lang="hu-HU" sz="1900" dirty="0"/>
              <a:t> </a:t>
            </a:r>
            <a:r>
              <a:rPr lang="hu-HU" sz="1900" dirty="0" err="1"/>
              <a:t>on</a:t>
            </a:r>
            <a:r>
              <a:rPr lang="hu-HU" sz="1900" dirty="0"/>
              <a:t> </a:t>
            </a:r>
            <a:r>
              <a:rPr lang="hu-HU" sz="1900" dirty="0" err="1"/>
              <a:t>Adolescence</a:t>
            </a:r>
            <a:r>
              <a:rPr lang="hu-HU" sz="1900" dirty="0"/>
              <a:t>.: </a:t>
            </a:r>
            <a:r>
              <a:rPr lang="hu-HU" sz="1900" dirty="0" err="1"/>
              <a:t>Sexual</a:t>
            </a:r>
            <a:r>
              <a:rPr lang="hu-HU" sz="1900" dirty="0"/>
              <a:t> </a:t>
            </a:r>
            <a:r>
              <a:rPr lang="hu-HU" sz="1900" dirty="0" err="1"/>
              <a:t>Orientation</a:t>
            </a:r>
            <a:r>
              <a:rPr lang="hu-HU" sz="1900" dirty="0"/>
              <a:t> </a:t>
            </a:r>
            <a:r>
              <a:rPr lang="hu-HU" sz="1900" dirty="0" err="1"/>
              <a:t>and</a:t>
            </a:r>
            <a:r>
              <a:rPr lang="hu-HU" sz="1900" dirty="0"/>
              <a:t> </a:t>
            </a:r>
            <a:r>
              <a:rPr lang="hu-HU" sz="1900" dirty="0" err="1"/>
              <a:t>Adolescents</a:t>
            </a:r>
            <a:r>
              <a:rPr lang="hu-HU" sz="1900" dirty="0"/>
              <a:t>.  </a:t>
            </a:r>
            <a:r>
              <a:rPr lang="hu-HU" sz="1900" dirty="0" err="1"/>
              <a:t>Pediatrics</a:t>
            </a:r>
            <a:r>
              <a:rPr lang="hu-HU" sz="1900" dirty="0"/>
              <a:t> 2004. </a:t>
            </a:r>
            <a:r>
              <a:rPr lang="hu-HU" sz="1900" dirty="0" err="1"/>
              <a:t>Vol</a:t>
            </a:r>
            <a:r>
              <a:rPr lang="hu-HU" sz="1900" dirty="0"/>
              <a:t>. 113. No. 6. p. 1827-1832.</a:t>
            </a:r>
          </a:p>
        </p:txBody>
      </p:sp>
    </p:spTree>
    <p:extLst>
      <p:ext uri="{BB962C8B-B14F-4D97-AF65-F5344CB8AC3E}">
        <p14:creationId xmlns:p14="http://schemas.microsoft.com/office/powerpoint/2010/main" val="15577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Miért nem lehet figyelmen kívül hagyni </a:t>
            </a:r>
            <a:br>
              <a:rPr lang="hu-HU" sz="2800" dirty="0" smtClean="0"/>
            </a:br>
            <a:r>
              <a:rPr lang="hu-HU" sz="2800" dirty="0" smtClean="0"/>
              <a:t>a meleg, leszbikus, biszexuális és </a:t>
            </a:r>
            <a:r>
              <a:rPr lang="hu-HU" sz="2800" dirty="0" err="1" smtClean="0"/>
              <a:t>transznemű</a:t>
            </a:r>
            <a:r>
              <a:rPr lang="hu-HU" sz="2800" dirty="0" smtClean="0"/>
              <a:t> fiatalok jelenlétét az oktatásban 1.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Túlságosan kevés, etikailag is kifogásolhatóan minimális információval rendelkezünk a meleg fiatalokat érintő oktatási, lélektani, egészségügyi kérdésekről</a:t>
            </a:r>
          </a:p>
          <a:p>
            <a:pPr lvl="0"/>
            <a:r>
              <a:rPr lang="hu-HU" dirty="0"/>
              <a:t>Már nem ütközik törvénybe a beleegyezésen alapuló kapcsolat egyneműek között  (</a:t>
            </a:r>
            <a:r>
              <a:rPr lang="hu-HU" i="1" u="sng" dirty="0">
                <a:hlinkClick r:id="rId3"/>
              </a:rPr>
              <a:t>1961. évi V. törvény a Magyar Népköztársaság Büntető Törvénykönyvéről</a:t>
            </a:r>
            <a:r>
              <a:rPr lang="hu-HU" dirty="0"/>
              <a:t> 279. § 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30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 fontScale="90000"/>
          </a:bodyPr>
          <a:lstStyle/>
          <a:p>
            <a:pPr algn="r"/>
            <a:r>
              <a:rPr lang="hu-HU" dirty="0" err="1" smtClean="0"/>
              <a:t>Trevor</a:t>
            </a:r>
            <a:r>
              <a:rPr lang="hu-HU" dirty="0" smtClean="0"/>
              <a:t> Project:  Öngyilkosság megelőzés LMBTQ fiataloknak (USA)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Az öngyilkosság a 2. halálozási ok a 10-24 éves korosztályban</a:t>
            </a:r>
          </a:p>
          <a:p>
            <a:r>
              <a:rPr lang="hu-HU" sz="2400" dirty="0" smtClean="0"/>
              <a:t>41 % nem jut megfelelő mentális segítséghez</a:t>
            </a:r>
          </a:p>
          <a:p>
            <a:pPr algn="ctr"/>
            <a:r>
              <a:rPr lang="hu-HU" sz="2400" dirty="0" smtClean="0"/>
              <a:t>anyagi okokból </a:t>
            </a:r>
            <a:br>
              <a:rPr lang="hu-HU" sz="2400" dirty="0" smtClean="0"/>
            </a:br>
            <a:r>
              <a:rPr lang="hu-HU" sz="2400" dirty="0" smtClean="0"/>
              <a:t>	</a:t>
            </a:r>
            <a:r>
              <a:rPr lang="hu-HU" dirty="0" smtClean="0">
                <a:solidFill>
                  <a:srgbClr val="FF0000"/>
                </a:solidFill>
              </a:rPr>
              <a:t>kevésbé jutnak el lelki segítőkhöz </a:t>
            </a:r>
            <a:br>
              <a:rPr lang="hu-HU" dirty="0" smtClean="0">
                <a:solidFill>
                  <a:srgbClr val="FF0000"/>
                </a:solidFill>
              </a:rPr>
            </a:br>
            <a:r>
              <a:rPr lang="hu-HU" dirty="0" smtClean="0">
                <a:solidFill>
                  <a:srgbClr val="FF0000"/>
                </a:solidFill>
              </a:rPr>
              <a:t>	kevésbé tudnak találkozni barátaikkal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kevésbé tudnak csatlakozni LMBT közösségekhez </a:t>
            </a:r>
          </a:p>
          <a:p>
            <a:pPr marL="0" indent="0" algn="ctr">
              <a:buNone/>
            </a:pPr>
            <a:r>
              <a:rPr lang="hu-HU" sz="2800" b="1" dirty="0" smtClean="0"/>
              <a:t>E három tényező létfontosságú</a:t>
            </a:r>
            <a:br>
              <a:rPr lang="hu-HU" sz="2800" b="1" dirty="0" smtClean="0"/>
            </a:br>
            <a:r>
              <a:rPr lang="hu-HU" sz="2800" b="1" dirty="0" smtClean="0"/>
              <a:t>a LMBTQ fiatalok öngyilkossági kockázatának csökkentésében.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1186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Magyarországon hívható segélyvonal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43625" cy="2200275"/>
          </a:xfrm>
        </p:spPr>
      </p:pic>
    </p:spTree>
    <p:extLst>
      <p:ext uri="{BB962C8B-B14F-4D97-AF65-F5344CB8AC3E}">
        <p14:creationId xmlns:p14="http://schemas.microsoft.com/office/powerpoint/2010/main" val="24419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hlinkClick r:id="rId3"/>
              </a:rPr>
              <a:t>www.ifightdepression.com</a:t>
            </a:r>
            <a:r>
              <a:rPr lang="hu-HU" dirty="0" smtClean="0">
                <a:hlinkClick r:id="rId3"/>
              </a:rPr>
              <a:t>/hu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info</a:t>
            </a:r>
            <a:r>
              <a:rPr lang="hu-HU" dirty="0" smtClean="0"/>
              <a:t>@</a:t>
            </a:r>
            <a:r>
              <a:rPr lang="hu-HU" dirty="0" err="1" smtClean="0"/>
              <a:t>eaad.hu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/>
              <a:t>Joint</a:t>
            </a:r>
            <a:r>
              <a:rPr lang="hu-HU" dirty="0"/>
              <a:t> Action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Mental</a:t>
            </a:r>
            <a:r>
              <a:rPr lang="hu-HU" dirty="0"/>
              <a:t> Health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and </a:t>
            </a:r>
            <a:r>
              <a:rPr lang="hu-HU" dirty="0" err="1"/>
              <a:t>Well-Being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Európai </a:t>
            </a:r>
            <a:r>
              <a:rPr lang="hu-HU" dirty="0"/>
              <a:t>szintű depresszió és öngyilkosság megelőzési </a:t>
            </a:r>
            <a:r>
              <a:rPr lang="hu-HU" dirty="0" smtClean="0"/>
              <a:t>program </a:t>
            </a:r>
          </a:p>
          <a:p>
            <a:r>
              <a:rPr lang="hu-HU" dirty="0" smtClean="0"/>
              <a:t>megállapítása szerint </a:t>
            </a:r>
            <a:r>
              <a:rPr lang="hu-HU" dirty="0"/>
              <a:t>az egyik fokozottan veszélyeztetett csoport a leszbikus, meleg, biszexuális és </a:t>
            </a:r>
            <a:r>
              <a:rPr lang="hu-HU" dirty="0" err="1"/>
              <a:t>transznemű</a:t>
            </a:r>
            <a:r>
              <a:rPr lang="hu-HU" dirty="0"/>
              <a:t> </a:t>
            </a:r>
            <a:r>
              <a:rPr lang="hu-HU" dirty="0" smtClean="0"/>
              <a:t>kisebbség.</a:t>
            </a:r>
          </a:p>
          <a:p>
            <a:r>
              <a:rPr lang="hu-HU" dirty="0" smtClean="0"/>
              <a:t>Számukra </a:t>
            </a:r>
            <a:r>
              <a:rPr lang="hu-HU" dirty="0"/>
              <a:t>is ajánlásokat kell kidolgozni és az érintettekhez eljuttatni </a:t>
            </a:r>
            <a:r>
              <a:rPr lang="hu-HU" dirty="0" smtClean="0"/>
              <a:t>2016-ig.</a:t>
            </a:r>
          </a:p>
          <a:p>
            <a:r>
              <a:rPr lang="hu-HU" dirty="0" smtClean="0"/>
              <a:t>Magyarországi együttműködő partner az intézetünk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1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Szenzitivitás növelő tréning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Tanárokat, (könyvtárosokat, szociális munkásokat) segítő program az előítéletek csökkentésére különböző hátrányokkal bíró – nemi identitásbeli, nemzetiségi, fogyatékkal élő, szexuális kisebbségi, vallási alapú, évismétlő – tanulók és hallgatók közösségi integrációjára. Segít beleélni magunkat az ő élethelyzetükbe.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38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>
                <a:latin typeface="TimesNewRomanPSMT"/>
              </a:rPr>
              <a:t>A melegség nem betegség</a:t>
            </a:r>
          </a:p>
          <a:p>
            <a:r>
              <a:rPr lang="hu-HU" dirty="0" smtClean="0">
                <a:latin typeface="TimesNewRomanPSMT"/>
              </a:rPr>
              <a:t>A kisebbségi állapottal járó kisebbségi stressz és a társbetegségek, mint depresszió, fokozott öngyilkossági késztetés gyógyítható</a:t>
            </a:r>
          </a:p>
          <a:p>
            <a:r>
              <a:rPr lang="hu-HU" dirty="0" smtClean="0">
                <a:latin typeface="TimesNewRomanPSMT"/>
              </a:rPr>
              <a:t>A család, a tanárok, kortársak, az egészségügyi szolgálat, védőnők, szociális munkások, felnőtt képzés oktatói közös erőfeszítésével csökkenthető a kirekesztettség érzése szexuális kisebbségi hallgatók körében</a:t>
            </a:r>
          </a:p>
          <a:p>
            <a:r>
              <a:rPr lang="hu-HU" dirty="0" smtClean="0">
                <a:latin typeface="TimesNewRomanPSMT"/>
              </a:rPr>
              <a:t>Jelen helyzetben nagy terheket ró az egészségügyiekre és az egész társadalomra a LMBT személyek ellátása</a:t>
            </a:r>
          </a:p>
          <a:p>
            <a:r>
              <a:rPr lang="hu-HU" dirty="0" smtClean="0">
                <a:latin typeface="TimesNewRomanPSMT"/>
              </a:rPr>
              <a:t>Paradigmaváltásra van szükség a közfelfogásban, az oktatási intézményekben, az egészségügyben, hogy a szexuális kisebbség tagjai is egészséges életet élhessenek</a:t>
            </a:r>
            <a:endParaRPr lang="hu-HU" u="sng" dirty="0"/>
          </a:p>
        </p:txBody>
      </p:sp>
    </p:spTree>
    <p:extLst>
      <p:ext uri="{BB962C8B-B14F-4D97-AF65-F5344CB8AC3E}">
        <p14:creationId xmlns:p14="http://schemas.microsoft.com/office/powerpoint/2010/main" val="15497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568952" cy="838200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/>
              <a:t>Iskola LMBT diákok számára Manchesterben</a:t>
            </a:r>
            <a:endParaRPr lang="hu-H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3" y="1554163"/>
            <a:ext cx="8046154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3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600" dirty="0" err="1" smtClean="0"/>
              <a:t>Somorjai</a:t>
            </a:r>
            <a:r>
              <a:rPr lang="hu-HU" sz="1600" dirty="0"/>
              <a:t> N. Homoszexuális (LMBT) fiatalok a gyermekorvosi ellátásban</a:t>
            </a:r>
            <a:r>
              <a:rPr lang="hu-HU" sz="1600" dirty="0" smtClean="0"/>
              <a:t>? GYERMEKGYÓGYÁSZAT 2015. 66. 5. 325-326</a:t>
            </a:r>
            <a:r>
              <a:rPr lang="hu-HU" sz="1600" dirty="0"/>
              <a:t>. </a:t>
            </a:r>
            <a:endParaRPr lang="hu-HU" sz="1600" dirty="0" smtClean="0"/>
          </a:p>
          <a:p>
            <a:r>
              <a:rPr lang="hu-HU" sz="1600" dirty="0" err="1" smtClean="0"/>
              <a:t>Somorjai</a:t>
            </a:r>
            <a:r>
              <a:rPr lang="hu-HU" sz="1600" dirty="0"/>
              <a:t> N. A szexuális kisebbségekhez tartozó fiatalkorúak nemi </a:t>
            </a:r>
            <a:r>
              <a:rPr lang="hu-HU" sz="1600" dirty="0" smtClean="0"/>
              <a:t>nevelése. Pályázati </a:t>
            </a:r>
            <a:r>
              <a:rPr lang="hu-HU" sz="1600" dirty="0"/>
              <a:t>anyag a Nemi (szexuális) egészségnevelés megalapozását célzó </a:t>
            </a:r>
            <a:r>
              <a:rPr lang="hu-HU" sz="1600" dirty="0" smtClean="0"/>
              <a:t>pályázatra. Publikálás alatt.</a:t>
            </a:r>
          </a:p>
          <a:p>
            <a:r>
              <a:rPr lang="hu-HU" sz="1600" dirty="0" err="1" smtClean="0"/>
              <a:t>Somorjai</a:t>
            </a:r>
            <a:r>
              <a:rPr lang="hu-HU" sz="1600" dirty="0"/>
              <a:t> N. Szexuális kisebbségek: A homoszexualitás speciális kezelése az egészségügyi </a:t>
            </a:r>
            <a:r>
              <a:rPr lang="hu-HU" sz="1600" dirty="0" smtClean="0"/>
              <a:t>ellátásban. PSZICHOLÓGIA </a:t>
            </a:r>
            <a:r>
              <a:rPr lang="hu-HU" sz="1600" dirty="0"/>
              <a:t>&amp; </a:t>
            </a:r>
            <a:r>
              <a:rPr lang="hu-HU" sz="1600" dirty="0" smtClean="0"/>
              <a:t>PRACTICUM 2015. 1. 3. </a:t>
            </a:r>
            <a:r>
              <a:rPr lang="hu-HU" sz="1600" dirty="0"/>
              <a:t>28-29. </a:t>
            </a:r>
            <a:endParaRPr lang="hu-HU" sz="1600" dirty="0" smtClean="0"/>
          </a:p>
          <a:p>
            <a:r>
              <a:rPr lang="hu-HU" sz="1600" dirty="0" err="1" smtClean="0"/>
              <a:t>Somorjai</a:t>
            </a:r>
            <a:r>
              <a:rPr lang="hu-HU" sz="1600" dirty="0"/>
              <a:t> N. Meleg fiatalok az iskolában. A könyvtáros feladata az egészséges énkép és identitás </a:t>
            </a:r>
            <a:r>
              <a:rPr lang="hu-HU" sz="1600" dirty="0" smtClean="0"/>
              <a:t>megtalálásában. "</a:t>
            </a:r>
            <a:r>
              <a:rPr lang="hu-HU" sz="1600" dirty="0"/>
              <a:t>Fókuszban a pedagógus mesterség" A köznevelés és a felsőoktatás együttműködésének elmélyítése a pedagógusképzés megújításáért, II. Nemzetközi </a:t>
            </a:r>
            <a:r>
              <a:rPr lang="hu-HU" sz="1600" dirty="0" err="1"/>
              <a:t>inter-</a:t>
            </a:r>
            <a:r>
              <a:rPr lang="hu-HU" sz="1600" dirty="0"/>
              <a:t> és multidiszciplináris konferencia. Vonyarcvashegy, Magyarország, 2014.10.17., Pannon Egyetem Modern Filológiai és Társadalomtudományi Kar Neveléstudományi Intézete </a:t>
            </a:r>
            <a:r>
              <a:rPr lang="hu-HU" sz="1600" dirty="0">
                <a:hlinkClick r:id="rId3"/>
              </a:rPr>
              <a:t>https://www.researchgate.net/publication/267149548_Meleg_fiatalok_az_iskolban_-_a_knyvtros_feladata_az_egszsges_nkp_s_identits_megtallsban_LGBTIQ_youth_at_school._The_potential_role_of_librarians'_</a:t>
            </a:r>
            <a:r>
              <a:rPr lang="hu-HU" sz="1600" dirty="0" smtClean="0">
                <a:hlinkClick r:id="rId3"/>
              </a:rPr>
              <a:t>in_finding_healthy_self-image_and_gender_identity</a:t>
            </a:r>
            <a:r>
              <a:rPr lang="hu-HU" sz="1600" dirty="0" smtClean="0"/>
              <a:t> </a:t>
            </a:r>
          </a:p>
          <a:p>
            <a:r>
              <a:rPr lang="hu-HU" sz="1600" dirty="0" err="1" smtClean="0"/>
              <a:t>Somorjai</a:t>
            </a:r>
            <a:r>
              <a:rPr lang="hu-HU" sz="1600" dirty="0" smtClean="0"/>
              <a:t> N. </a:t>
            </a:r>
            <a:r>
              <a:rPr lang="en-US" sz="1600" dirty="0"/>
              <a:t>Reducing suicide risk of LGBTQ library </a:t>
            </a:r>
            <a:r>
              <a:rPr lang="en-US" sz="1600" dirty="0" smtClean="0"/>
              <a:t>users</a:t>
            </a:r>
            <a:r>
              <a:rPr lang="hu-HU" sz="1600" dirty="0"/>
              <a:t>. World </a:t>
            </a:r>
            <a:r>
              <a:rPr lang="hu-HU" sz="1600" dirty="0" err="1"/>
              <a:t>Library</a:t>
            </a:r>
            <a:r>
              <a:rPr lang="hu-HU" sz="1600" dirty="0"/>
              <a:t> and </a:t>
            </a:r>
            <a:r>
              <a:rPr lang="hu-HU" sz="1600" dirty="0" err="1"/>
              <a:t>Information</a:t>
            </a:r>
            <a:r>
              <a:rPr lang="hu-HU" sz="1600" dirty="0"/>
              <a:t> </a:t>
            </a:r>
            <a:r>
              <a:rPr lang="hu-HU" sz="1600" dirty="0" err="1"/>
              <a:t>Congress</a:t>
            </a:r>
            <a:r>
              <a:rPr lang="hu-HU" sz="1600" dirty="0"/>
              <a:t> 2014 Lyon, France: </a:t>
            </a:r>
            <a:r>
              <a:rPr lang="hu-HU" sz="1600" dirty="0" err="1"/>
              <a:t>Libraries</a:t>
            </a:r>
            <a:r>
              <a:rPr lang="hu-HU" sz="1600" dirty="0"/>
              <a:t>, </a:t>
            </a:r>
            <a:r>
              <a:rPr lang="hu-HU" sz="1600" dirty="0" err="1"/>
              <a:t>Citizens</a:t>
            </a:r>
            <a:r>
              <a:rPr lang="hu-HU" sz="1600" dirty="0"/>
              <a:t>, </a:t>
            </a:r>
            <a:r>
              <a:rPr lang="hu-HU" sz="1600" dirty="0" err="1"/>
              <a:t>Societies</a:t>
            </a:r>
            <a:r>
              <a:rPr lang="hu-HU" sz="1600" dirty="0"/>
              <a:t>: </a:t>
            </a:r>
            <a:r>
              <a:rPr lang="hu-HU" sz="1600" dirty="0" err="1"/>
              <a:t>Confluence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</a:t>
            </a:r>
            <a:r>
              <a:rPr lang="hu-HU" sz="1600" dirty="0" err="1"/>
              <a:t>Knowledge</a:t>
            </a:r>
            <a:r>
              <a:rPr lang="hu-HU" sz="1600" dirty="0"/>
              <a:t>. Konferencia helye, ideje: Lyon, Franciaország, 2014.08.16-2014.08.24. 2014. pp. elektr.-</a:t>
            </a:r>
            <a:r>
              <a:rPr lang="hu-HU" sz="1600" dirty="0" smtClean="0"/>
              <a:t>1031. </a:t>
            </a:r>
            <a:r>
              <a:rPr lang="hu-HU" sz="1600" dirty="0" smtClean="0">
                <a:hlinkClick r:id="rId4"/>
              </a:rPr>
              <a:t>https</a:t>
            </a:r>
            <a:r>
              <a:rPr lang="hu-HU" sz="1600" dirty="0">
                <a:hlinkClick r:id="rId4"/>
              </a:rPr>
              <a:t>://</a:t>
            </a:r>
            <a:r>
              <a:rPr lang="hu-HU" sz="1600" dirty="0" smtClean="0">
                <a:hlinkClick r:id="rId4"/>
              </a:rPr>
              <a:t>www.researchgate.net/profile/Noemi_Somorjai2/publications</a:t>
            </a:r>
            <a:r>
              <a:rPr lang="hu-HU" sz="1600" dirty="0" smtClean="0"/>
              <a:t> </a:t>
            </a:r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913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hu-HU" sz="2800" dirty="0"/>
              <a:t>Miért nem lehet figyelmen kívül hagyni </a:t>
            </a:r>
            <a:br>
              <a:rPr lang="hu-HU" sz="2800" dirty="0"/>
            </a:br>
            <a:r>
              <a:rPr lang="hu-HU" sz="2800" dirty="0"/>
              <a:t>a meleg, leszbikus, biszexuális és </a:t>
            </a:r>
            <a:r>
              <a:rPr lang="hu-HU" sz="2800" dirty="0" err="1"/>
              <a:t>transznemű</a:t>
            </a:r>
            <a:r>
              <a:rPr lang="hu-HU" sz="2800" dirty="0"/>
              <a:t> fiatalok jelenlétét az </a:t>
            </a:r>
            <a:r>
              <a:rPr lang="hu-HU" sz="2800" dirty="0" smtClean="0"/>
              <a:t>oktatásban 2.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/>
          </a:bodyPr>
          <a:lstStyle/>
          <a:p>
            <a:r>
              <a:rPr lang="hu-HU" dirty="0"/>
              <a:t>Már nem betegség, az Amerikai Pszichiátriai Társaság 1973-ban törölte a DSM </a:t>
            </a:r>
            <a:r>
              <a:rPr lang="hu-HU" dirty="0" err="1"/>
              <a:t>II.-ből</a:t>
            </a:r>
            <a:r>
              <a:rPr lang="hu-HU" dirty="0"/>
              <a:t>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KSH 2009 óta szolgáltat adatokat a bejegyzett élettársi kapcsolatban élő párokról (Magyar Statisztikai Évkönyv, KSH 2010</a:t>
            </a:r>
            <a:r>
              <a:rPr lang="hu-HU" dirty="0" smtClean="0"/>
              <a:t>.)</a:t>
            </a:r>
          </a:p>
          <a:p>
            <a:r>
              <a:rPr lang="hu-HU" dirty="0"/>
              <a:t>Arányuk a társadalomban   3-5 %  (Dr. Takács Judit szóbeli közlése) --  5-10 % (Irodalmi adatok angol nyelvterületen)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29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Demográfiai adatok, </a:t>
            </a:r>
            <a:br>
              <a:rPr lang="hu-HU" dirty="0" smtClean="0"/>
            </a:br>
            <a:r>
              <a:rPr lang="hu-HU" sz="1800" dirty="0" smtClean="0"/>
              <a:t>példaként az Egyesült államokból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/>
          </a:bodyPr>
          <a:lstStyle/>
          <a:p>
            <a:r>
              <a:rPr lang="hu-HU" dirty="0"/>
              <a:t>2007. évi adat szerint 14 millió főre teszik azon gyermekek </a:t>
            </a:r>
            <a:r>
              <a:rPr lang="hu-HU" dirty="0" smtClean="0"/>
              <a:t>számát az Egyesült Államokban, </a:t>
            </a:r>
            <a:r>
              <a:rPr lang="hu-HU" dirty="0"/>
              <a:t>akiket egynemű párok nevelnek.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Számuk </a:t>
            </a:r>
            <a:r>
              <a:rPr lang="hu-HU" dirty="0"/>
              <a:t>öt év alatt 30 %-kal nőtt a 2000-es </a:t>
            </a:r>
            <a:r>
              <a:rPr lang="hu-HU" dirty="0" smtClean="0"/>
              <a:t>években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algn="r"/>
            <a:r>
              <a:rPr lang="hu-HU" dirty="0" smtClean="0"/>
              <a:t> </a:t>
            </a:r>
            <a:r>
              <a:rPr lang="hu-HU" sz="1400" dirty="0" smtClean="0"/>
              <a:t>Forrás 1.: Martin </a:t>
            </a:r>
            <a:r>
              <a:rPr lang="hu-HU" sz="1400" dirty="0"/>
              <a:t>H.J., </a:t>
            </a:r>
            <a:r>
              <a:rPr lang="hu-HU" sz="1400" dirty="0" err="1"/>
              <a:t>Murdock</a:t>
            </a:r>
            <a:r>
              <a:rPr lang="hu-HU" sz="1400" dirty="0"/>
              <a:t> J.R.: </a:t>
            </a:r>
            <a:r>
              <a:rPr lang="hu-HU" sz="1400" dirty="0" err="1"/>
              <a:t>Serving</a:t>
            </a:r>
            <a:r>
              <a:rPr lang="hu-HU" sz="1400" dirty="0"/>
              <a:t> </a:t>
            </a:r>
            <a:r>
              <a:rPr lang="hu-HU" sz="1400" dirty="0" err="1"/>
              <a:t>Lesbian</a:t>
            </a:r>
            <a:r>
              <a:rPr lang="hu-HU" sz="1400" dirty="0"/>
              <a:t>, Gay, </a:t>
            </a:r>
            <a:r>
              <a:rPr lang="hu-HU" sz="1400" dirty="0" err="1"/>
              <a:t>Bisexual</a:t>
            </a:r>
            <a:r>
              <a:rPr lang="hu-HU" sz="1400" dirty="0"/>
              <a:t>, </a:t>
            </a:r>
            <a:r>
              <a:rPr lang="hu-HU" sz="1400" dirty="0" err="1"/>
              <a:t>Transgender</a:t>
            </a:r>
            <a:r>
              <a:rPr lang="hu-HU" sz="1400" dirty="0"/>
              <a:t> and </a:t>
            </a:r>
            <a:r>
              <a:rPr lang="hu-HU" sz="1400" dirty="0" err="1"/>
              <a:t>Questioning</a:t>
            </a:r>
            <a:r>
              <a:rPr lang="hu-HU" sz="1400" dirty="0"/>
              <a:t> </a:t>
            </a:r>
            <a:r>
              <a:rPr lang="hu-HU" sz="1400" dirty="0" err="1"/>
              <a:t>Teens</a:t>
            </a:r>
            <a:r>
              <a:rPr lang="hu-HU" sz="1400" dirty="0"/>
              <a:t>. A </a:t>
            </a:r>
            <a:r>
              <a:rPr lang="hu-HU" sz="1400" dirty="0" err="1"/>
              <a:t>How-To-Do-It</a:t>
            </a:r>
            <a:r>
              <a:rPr lang="hu-HU" sz="1400" dirty="0"/>
              <a:t> </a:t>
            </a:r>
            <a:r>
              <a:rPr lang="hu-HU" sz="1400" dirty="0" err="1"/>
              <a:t>Manual</a:t>
            </a:r>
            <a:r>
              <a:rPr lang="hu-HU" sz="1400" dirty="0"/>
              <a:t> </a:t>
            </a:r>
            <a:r>
              <a:rPr lang="hu-HU" sz="1400" dirty="0" err="1"/>
              <a:t>for</a:t>
            </a:r>
            <a:r>
              <a:rPr lang="hu-HU" sz="1400" dirty="0"/>
              <a:t> </a:t>
            </a:r>
            <a:r>
              <a:rPr lang="hu-HU" sz="1400" dirty="0" err="1"/>
              <a:t>Librarians</a:t>
            </a:r>
            <a:r>
              <a:rPr lang="hu-HU" sz="1400" dirty="0"/>
              <a:t>. Chicago, </a:t>
            </a:r>
            <a:r>
              <a:rPr lang="hu-HU" sz="1400" dirty="0" err="1"/>
              <a:t>Neal-Schuman</a:t>
            </a:r>
            <a:r>
              <a:rPr lang="hu-HU" sz="1400" dirty="0"/>
              <a:t>, 2007.</a:t>
            </a:r>
          </a:p>
        </p:txBody>
      </p:sp>
    </p:spTree>
    <p:extLst>
      <p:ext uri="{BB962C8B-B14F-4D97-AF65-F5344CB8AC3E}">
        <p14:creationId xmlns:p14="http://schemas.microsoft.com/office/powerpoint/2010/main" val="8680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i="1" dirty="0" err="1" smtClean="0"/>
              <a:t>Walsh</a:t>
            </a:r>
            <a:r>
              <a:rPr lang="hu-HU" sz="2400" i="1" dirty="0" smtClean="0"/>
              <a:t>, F: </a:t>
            </a:r>
            <a:r>
              <a:rPr lang="hu-HU" sz="2400" i="1" dirty="0" err="1" smtClean="0"/>
              <a:t>Normal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family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processes</a:t>
            </a:r>
            <a:r>
              <a:rPr lang="hu-HU" sz="2400" i="1" dirty="0" smtClean="0"/>
              <a:t>. </a:t>
            </a:r>
            <a:br>
              <a:rPr lang="hu-HU" sz="2400" i="1" dirty="0" smtClean="0"/>
            </a:br>
            <a:r>
              <a:rPr lang="hu-HU" sz="2400" i="1" dirty="0" err="1" smtClean="0"/>
              <a:t>Growing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diversity</a:t>
            </a:r>
            <a:r>
              <a:rPr lang="hu-HU" sz="2400" i="1" dirty="0" smtClean="0"/>
              <a:t> and </a:t>
            </a:r>
            <a:r>
              <a:rPr lang="hu-HU" sz="2400" i="1" dirty="0" err="1" smtClean="0"/>
              <a:t>Complexity</a:t>
            </a:r>
            <a:r>
              <a:rPr lang="hu-HU" sz="2400" i="1" dirty="0" smtClean="0"/>
              <a:t>, 2007.</a:t>
            </a:r>
            <a:endParaRPr lang="hu-HU" sz="2400" i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62" y="1843087"/>
            <a:ext cx="2809875" cy="4238625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018860" cy="4192862"/>
          </a:xfrm>
        </p:spPr>
      </p:pic>
    </p:spTree>
    <p:extLst>
      <p:ext uri="{BB962C8B-B14F-4D97-AF65-F5344CB8AC3E}">
        <p14:creationId xmlns:p14="http://schemas.microsoft.com/office/powerpoint/2010/main" val="18626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Same-Sex</a:t>
            </a:r>
            <a:r>
              <a:rPr lang="hu-HU" dirty="0" smtClean="0"/>
              <a:t> </a:t>
            </a:r>
            <a:r>
              <a:rPr lang="hu-HU" dirty="0" err="1" smtClean="0"/>
              <a:t>Unions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Premodern</a:t>
            </a:r>
            <a:r>
              <a:rPr lang="hu-HU" dirty="0" smtClean="0"/>
              <a:t> Europe</a:t>
            </a:r>
            <a:br>
              <a:rPr lang="hu-HU" dirty="0" smtClean="0"/>
            </a:br>
            <a:r>
              <a:rPr lang="hu-HU" dirty="0" smtClean="0"/>
              <a:t>John </a:t>
            </a:r>
            <a:r>
              <a:rPr lang="hu-HU" dirty="0" err="1" smtClean="0"/>
              <a:t>Boswell</a:t>
            </a:r>
            <a:r>
              <a:rPr lang="hu-HU" dirty="0" smtClean="0"/>
              <a:t>, 1994.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1440160" cy="2428928"/>
          </a:xfrm>
        </p:spPr>
      </p:pic>
      <p:pic>
        <p:nvPicPr>
          <p:cNvPr id="5" name="Kép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1875248" cy="28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355976" y="494116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Boswell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történész és nyelvész professzor, 17 nyelven írt és olvasott, többek között óegyházi szlávul, ógörögül, arabul, héberül, akkádul, örményül és latinul.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11560" y="508518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Történeti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kutatásai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szerint az azonos nemű párok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egybekelése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koraközépkorig egyházi áldásban részesült Európa számos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területén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WHO: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lesbian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gay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bisexual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transgender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persons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2013. May</a:t>
            </a:r>
            <a:b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Jelentés a leszbikus, meleg, biszexuális és </a:t>
            </a:r>
            <a:r>
              <a:rPr lang="hu-HU" sz="2200" cap="non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transznemű</a:t>
            </a:r>
            <a:r>
              <a:rPr lang="hu-HU" sz="220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személyek egészségének és jóllétének előmozdításáról</a:t>
            </a:r>
            <a:endParaRPr lang="hu-H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1. Kutatások és adatok hiánya </a:t>
            </a:r>
          </a:p>
          <a:p>
            <a:r>
              <a:rPr lang="hu-HU" dirty="0"/>
              <a:t>2. LMBT személyek egészségi állapota rosszabb, mint az átlagpopulációé</a:t>
            </a:r>
          </a:p>
          <a:p>
            <a:r>
              <a:rPr lang="hu-HU" dirty="0"/>
              <a:t>3. Az LMBT személyek akadályokba ütköznek az egészségügyi ellátás igénybevétele során</a:t>
            </a:r>
          </a:p>
          <a:p>
            <a:r>
              <a:rPr lang="hu-HU" dirty="0"/>
              <a:t>4. Férfiak (MSM) és a </a:t>
            </a:r>
            <a:r>
              <a:rPr lang="hu-HU" dirty="0" err="1"/>
              <a:t>transzneműek</a:t>
            </a:r>
            <a:r>
              <a:rPr lang="hu-HU" dirty="0"/>
              <a:t> magas HIV fertőzöttsége</a:t>
            </a:r>
          </a:p>
          <a:p>
            <a:r>
              <a:rPr lang="hu-HU" dirty="0"/>
              <a:t>5. Szembesülnek: intézményesült előítéletek, gyakoribb párkapcsolati és társas stressz, társadalmi kirekesztés, </a:t>
            </a:r>
            <a:br>
              <a:rPr lang="hu-HU" dirty="0"/>
            </a:br>
            <a:r>
              <a:rPr lang="hu-HU" dirty="0"/>
              <a:t>családon belüli kirekesztés, elhanyagolás, </a:t>
            </a:r>
            <a:r>
              <a:rPr lang="hu-HU" dirty="0" err="1"/>
              <a:t>homofóbia</a:t>
            </a:r>
            <a:r>
              <a:rPr lang="hu-HU" dirty="0"/>
              <a:t>, erőszak, </a:t>
            </a:r>
            <a:r>
              <a:rPr lang="hu-HU" dirty="0" err="1"/>
              <a:t>internalizált</a:t>
            </a:r>
            <a:r>
              <a:rPr lang="hu-HU" dirty="0"/>
              <a:t> </a:t>
            </a:r>
            <a:r>
              <a:rPr lang="hu-HU" dirty="0" err="1"/>
              <a:t>homofóbia</a:t>
            </a:r>
            <a:r>
              <a:rPr lang="hu-HU" dirty="0"/>
              <a:t> </a:t>
            </a:r>
          </a:p>
          <a:p>
            <a:r>
              <a:rPr lang="hu-HU" dirty="0"/>
              <a:t>6. Magasabb az öngyilkossági gondolatok és kísérletek, a depresszió, dohányzás, alkoholfogyasztás és droghasználat körükben</a:t>
            </a:r>
          </a:p>
          <a:p>
            <a:r>
              <a:rPr lang="hu-HU" dirty="0"/>
              <a:t>7. Iskolai zaklatás (65 %, UK), fizikai bántalmazás (25 %, UK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65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/>
              <a:t>Hogyan segíthetjük </a:t>
            </a:r>
            <a:br>
              <a:rPr lang="hu-HU" sz="2800" dirty="0" smtClean="0"/>
            </a:br>
            <a:r>
              <a:rPr lang="hu-HU" sz="2800" dirty="0" smtClean="0"/>
              <a:t>a meleg fiatalok szüleit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err="1"/>
              <a:t>Coming-out</a:t>
            </a:r>
            <a:r>
              <a:rPr lang="hu-HU" sz="2800" dirty="0"/>
              <a:t> – </a:t>
            </a:r>
            <a:r>
              <a:rPr lang="hu-HU" sz="2800" dirty="0" smtClean="0"/>
              <a:t>Előbújás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772816"/>
            <a:ext cx="8686800" cy="4307309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Megdöbbenés, krízis, gyász – nem lehet unokám…</a:t>
            </a:r>
          </a:p>
          <a:p>
            <a:r>
              <a:rPr lang="hu-HU" dirty="0" smtClean="0"/>
              <a:t>Félelem a kiközösítéstől, elszigetelődéstől</a:t>
            </a:r>
          </a:p>
          <a:p>
            <a:r>
              <a:rPr lang="hu-HU" dirty="0" smtClean="0"/>
              <a:t>Félelem a vallási előírások áthágásától</a:t>
            </a:r>
          </a:p>
          <a:p>
            <a:r>
              <a:rPr lang="hu-HU" dirty="0" smtClean="0"/>
              <a:t>Pozitív példaképek, sikeres meleg életutak láthatóságának hiánya</a:t>
            </a:r>
          </a:p>
          <a:p>
            <a:r>
              <a:rPr lang="hu-HU" dirty="0" smtClean="0"/>
              <a:t>Információhiány: hogyan élnek a melegek, nevelhetnek-e gyerekeket</a:t>
            </a:r>
          </a:p>
          <a:p>
            <a:pPr algn="r"/>
            <a:r>
              <a:rPr lang="hu-HU" sz="1400" dirty="0" err="1">
                <a:solidFill>
                  <a:srgbClr val="4E3B30"/>
                </a:solidFill>
              </a:rPr>
              <a:t>LaSala</a:t>
            </a:r>
            <a:r>
              <a:rPr lang="hu-HU" sz="1400" dirty="0">
                <a:solidFill>
                  <a:srgbClr val="4E3B30"/>
                </a:solidFill>
              </a:rPr>
              <a:t>, M.: </a:t>
            </a:r>
            <a:r>
              <a:rPr lang="hu-HU" sz="1400" dirty="0" err="1">
                <a:solidFill>
                  <a:srgbClr val="4E3B30"/>
                </a:solidFill>
              </a:rPr>
              <a:t>Lesbians</a:t>
            </a:r>
            <a:r>
              <a:rPr lang="hu-HU" sz="1400" dirty="0">
                <a:solidFill>
                  <a:srgbClr val="4E3B30"/>
                </a:solidFill>
              </a:rPr>
              <a:t>, Gay </a:t>
            </a:r>
            <a:r>
              <a:rPr lang="hu-HU" sz="1400" dirty="0" err="1">
                <a:solidFill>
                  <a:srgbClr val="4E3B30"/>
                </a:solidFill>
              </a:rPr>
              <a:t>Men</a:t>
            </a:r>
            <a:r>
              <a:rPr lang="hu-HU" sz="1400" dirty="0">
                <a:solidFill>
                  <a:srgbClr val="4E3B30"/>
                </a:solidFill>
              </a:rPr>
              <a:t>, and </a:t>
            </a:r>
            <a:r>
              <a:rPr lang="hu-HU" sz="1400" dirty="0" err="1">
                <a:solidFill>
                  <a:srgbClr val="4E3B30"/>
                </a:solidFill>
              </a:rPr>
              <a:t>Their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Parents</a:t>
            </a:r>
            <a:r>
              <a:rPr lang="hu-HU" sz="1400" dirty="0">
                <a:solidFill>
                  <a:srgbClr val="4E3B30"/>
                </a:solidFill>
              </a:rPr>
              <a:t>: </a:t>
            </a:r>
            <a:r>
              <a:rPr lang="hu-HU" sz="1400" dirty="0" err="1">
                <a:solidFill>
                  <a:srgbClr val="4E3B30"/>
                </a:solidFill>
              </a:rPr>
              <a:t>Family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Therapy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for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the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Coming-Out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Crisis</a:t>
            </a:r>
            <a:r>
              <a:rPr lang="hu-HU" sz="1400" dirty="0">
                <a:solidFill>
                  <a:srgbClr val="4E3B30"/>
                </a:solidFill>
              </a:rPr>
              <a:t>. </a:t>
            </a:r>
            <a:br>
              <a:rPr lang="hu-HU" sz="1400" dirty="0">
                <a:solidFill>
                  <a:srgbClr val="4E3B30"/>
                </a:solidFill>
              </a:rPr>
            </a:br>
            <a:r>
              <a:rPr lang="hu-HU" sz="1400" dirty="0" err="1">
                <a:solidFill>
                  <a:srgbClr val="4E3B30"/>
                </a:solidFill>
              </a:rPr>
              <a:t>Family</a:t>
            </a:r>
            <a:r>
              <a:rPr lang="hu-HU" sz="1400" dirty="0">
                <a:solidFill>
                  <a:srgbClr val="4E3B30"/>
                </a:solidFill>
              </a:rPr>
              <a:t> </a:t>
            </a:r>
            <a:r>
              <a:rPr lang="hu-HU" sz="1400" dirty="0" err="1">
                <a:solidFill>
                  <a:srgbClr val="4E3B30"/>
                </a:solidFill>
              </a:rPr>
              <a:t>Process</a:t>
            </a:r>
            <a:r>
              <a:rPr lang="hu-HU" sz="1400" dirty="0">
                <a:solidFill>
                  <a:srgbClr val="4E3B30"/>
                </a:solidFill>
              </a:rPr>
              <a:t> 2000. Vol.39. 67-81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549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Kilábalás a krízisből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fontScale="62500" lnSpcReduction="20000"/>
          </a:bodyPr>
          <a:lstStyle/>
          <a:p>
            <a:r>
              <a:rPr lang="hu-HU" sz="3800" dirty="0" smtClean="0"/>
              <a:t>Új ismeretek, információk beszerzése – könyvtárakból, könyvekből, folyóiratokból, honlapokból, melegeket segítő szervezetektől</a:t>
            </a:r>
          </a:p>
          <a:p>
            <a:r>
              <a:rPr lang="hu-HU" sz="3800" dirty="0" smtClean="0"/>
              <a:t>Megkérdőjelezték </a:t>
            </a:r>
            <a:r>
              <a:rPr lang="hu-HU" sz="3800" dirty="0"/>
              <a:t>egyházuk álláspontját a melegekről</a:t>
            </a:r>
            <a:endParaRPr lang="hu-HU" sz="3800" dirty="0" smtClean="0"/>
          </a:p>
          <a:p>
            <a:r>
              <a:rPr lang="hu-HU" sz="3800" dirty="0" smtClean="0"/>
              <a:t>Átértékelés</a:t>
            </a:r>
          </a:p>
          <a:p>
            <a:r>
              <a:rPr lang="hu-HU" sz="3800" dirty="0" smtClean="0"/>
              <a:t>Elfogadóbb vallás, vallási közösség vagy lelkipásztor keresése</a:t>
            </a:r>
          </a:p>
          <a:p>
            <a:r>
              <a:rPr lang="hu-HU" sz="3800" dirty="0" smtClean="0"/>
              <a:t>Megnyugvás, helyre áll a családi béke, érzelmi viharok elcsitulnak</a:t>
            </a:r>
          </a:p>
          <a:p>
            <a:r>
              <a:rPr lang="hu-HU" sz="3800" dirty="0" smtClean="0"/>
              <a:t>Gyermekük melegségének elfogadása</a:t>
            </a:r>
          </a:p>
          <a:p>
            <a:r>
              <a:rPr lang="hu-HU" sz="3800" dirty="0" smtClean="0"/>
              <a:t>Melegek (LMBT kisebbség) helyzetének megismerése és elfogadása</a:t>
            </a:r>
          </a:p>
          <a:p>
            <a:r>
              <a:rPr lang="hu-HU" sz="3800" dirty="0" smtClean="0"/>
              <a:t>Szülő és gyermek közti kommunikáció helyreállítása</a:t>
            </a:r>
          </a:p>
          <a:p>
            <a:r>
              <a:rPr lang="hu-HU" sz="3800" dirty="0" smtClean="0"/>
              <a:t>A meleg barát elfogadása és meghívása a családi otthonba</a:t>
            </a:r>
          </a:p>
          <a:p>
            <a:pPr algn="r"/>
            <a:r>
              <a:rPr lang="hu-HU" sz="2300" dirty="0" err="1" smtClean="0"/>
              <a:t>LaSala</a:t>
            </a:r>
            <a:r>
              <a:rPr lang="hu-HU" sz="2300" dirty="0" smtClean="0"/>
              <a:t>, M.: </a:t>
            </a:r>
            <a:r>
              <a:rPr lang="hu-HU" sz="2300" dirty="0" err="1" smtClean="0"/>
              <a:t>Lesbians</a:t>
            </a:r>
            <a:r>
              <a:rPr lang="hu-HU" sz="2300" dirty="0" smtClean="0"/>
              <a:t>, Gay </a:t>
            </a:r>
            <a:r>
              <a:rPr lang="hu-HU" sz="2300" dirty="0" err="1" smtClean="0"/>
              <a:t>Men</a:t>
            </a:r>
            <a:r>
              <a:rPr lang="hu-HU" sz="2300" dirty="0" smtClean="0"/>
              <a:t>, and </a:t>
            </a:r>
            <a:r>
              <a:rPr lang="hu-HU" sz="2300" dirty="0" err="1" smtClean="0"/>
              <a:t>Their</a:t>
            </a:r>
            <a:r>
              <a:rPr lang="hu-HU" sz="2300" dirty="0" smtClean="0"/>
              <a:t> </a:t>
            </a:r>
            <a:r>
              <a:rPr lang="hu-HU" sz="2300" dirty="0" err="1" smtClean="0"/>
              <a:t>Parents</a:t>
            </a:r>
            <a:r>
              <a:rPr lang="hu-HU" sz="2300" dirty="0" smtClean="0"/>
              <a:t>: </a:t>
            </a:r>
            <a:r>
              <a:rPr lang="hu-HU" sz="2300" dirty="0" err="1" smtClean="0"/>
              <a:t>Family</a:t>
            </a:r>
            <a:r>
              <a:rPr lang="hu-HU" sz="2300" dirty="0" smtClean="0"/>
              <a:t> </a:t>
            </a:r>
            <a:r>
              <a:rPr lang="hu-HU" sz="2300" dirty="0" err="1" smtClean="0"/>
              <a:t>Therapy</a:t>
            </a:r>
            <a:r>
              <a:rPr lang="hu-HU" sz="2300" dirty="0" smtClean="0"/>
              <a:t> </a:t>
            </a:r>
            <a:r>
              <a:rPr lang="hu-HU" sz="2300" dirty="0" err="1" smtClean="0"/>
              <a:t>for</a:t>
            </a:r>
            <a:r>
              <a:rPr lang="hu-HU" sz="2300" dirty="0" smtClean="0"/>
              <a:t> </a:t>
            </a:r>
            <a:r>
              <a:rPr lang="hu-HU" sz="2300" dirty="0" err="1" smtClean="0"/>
              <a:t>the</a:t>
            </a:r>
            <a:r>
              <a:rPr lang="hu-HU" sz="2300" dirty="0" smtClean="0"/>
              <a:t> </a:t>
            </a:r>
            <a:r>
              <a:rPr lang="hu-HU" sz="2300" dirty="0" err="1" smtClean="0"/>
              <a:t>Coming-Out</a:t>
            </a:r>
            <a:r>
              <a:rPr lang="hu-HU" sz="2300" dirty="0" smtClean="0"/>
              <a:t> </a:t>
            </a:r>
            <a:r>
              <a:rPr lang="hu-HU" sz="2300" dirty="0" err="1" smtClean="0"/>
              <a:t>Crisis</a:t>
            </a:r>
            <a:r>
              <a:rPr lang="hu-HU" sz="2300" dirty="0" smtClean="0"/>
              <a:t>. </a:t>
            </a:r>
            <a:br>
              <a:rPr lang="hu-HU" sz="2300" dirty="0" smtClean="0"/>
            </a:br>
            <a:r>
              <a:rPr lang="hu-HU" sz="2300" dirty="0" err="1" smtClean="0"/>
              <a:t>Family</a:t>
            </a:r>
            <a:r>
              <a:rPr lang="hu-HU" sz="2300" dirty="0" smtClean="0"/>
              <a:t> </a:t>
            </a:r>
            <a:r>
              <a:rPr lang="hu-HU" sz="2300" dirty="0" err="1" smtClean="0"/>
              <a:t>Process</a:t>
            </a:r>
            <a:r>
              <a:rPr lang="hu-HU" sz="2300" dirty="0" smtClean="0"/>
              <a:t> 2000. Vol.39. 67-81</a:t>
            </a:r>
            <a:r>
              <a:rPr lang="hu-HU" sz="1500" dirty="0" smtClean="0"/>
              <a:t>.</a:t>
            </a:r>
            <a:endParaRPr lang="hu-HU" sz="1500" dirty="0"/>
          </a:p>
        </p:txBody>
      </p:sp>
    </p:spTree>
    <p:extLst>
      <p:ext uri="{BB962C8B-B14F-4D97-AF65-F5344CB8AC3E}">
        <p14:creationId xmlns:p14="http://schemas.microsoft.com/office/powerpoint/2010/main" val="15204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Egészségfejlesztő jól-léti programok a felsőoktatásban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611</TotalTime>
  <Words>1404</Words>
  <Application>Microsoft Office PowerPoint</Application>
  <PresentationFormat>Diavetítés a képernyőre (4:3 oldalarány)</PresentationFormat>
  <Paragraphs>140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4" baseType="lpstr">
      <vt:lpstr>Arial</vt:lpstr>
      <vt:lpstr>Calibri</vt:lpstr>
      <vt:lpstr>Franklin Gothic Book</vt:lpstr>
      <vt:lpstr>Franklin Gothic Medium</vt:lpstr>
      <vt:lpstr>TimesNewRomanPSMT</vt:lpstr>
      <vt:lpstr>Wingdings 2</vt:lpstr>
      <vt:lpstr>Túra</vt:lpstr>
      <vt:lpstr>Egészségfejlesztő jól-léti programok a felsőoktatásban Kodolányi János Főiskola Székesfehérvár 2015.november 27.</vt:lpstr>
      <vt:lpstr>Miért nem lehet figyelmen kívül hagyni  a meleg, leszbikus, biszexuális és transznemű fiatalok jelenlétét az oktatásban 1.</vt:lpstr>
      <vt:lpstr>Miért nem lehet figyelmen kívül hagyni  a meleg, leszbikus, biszexuális és transznemű fiatalok jelenlétét az oktatásban 2.</vt:lpstr>
      <vt:lpstr>Demográfiai adatok,  példaként az Egyesült államokból</vt:lpstr>
      <vt:lpstr>Walsh, F: Normal family processes.  Growing diversity and Complexity, 2007.</vt:lpstr>
      <vt:lpstr>Same-Sex Unions in Premodern Europe John Boswell, 1994.</vt:lpstr>
      <vt:lpstr>WHO: Improving the health and well-being of lesbian, gay bisexual and transgender persons. Report 2013. May WHO Jelentés a leszbikus, meleg, biszexuális és transznemű személyek egészségének és jóllétének előmozdításáról</vt:lpstr>
      <vt:lpstr>Hogyan segíthetjük  a meleg fiatalok szüleit  Coming-out – Előbújás</vt:lpstr>
      <vt:lpstr>Kilábalás a krízisből</vt:lpstr>
      <vt:lpstr>Student Mental Health Program (Kalifornia) Hallgatói Mentális egészség program</vt:lpstr>
      <vt:lpstr>Student Mental Health Program Hallgatói Mentális egészség program</vt:lpstr>
      <vt:lpstr>Mit kellene a szülőknek tenniük</vt:lpstr>
      <vt:lpstr>A szülők is felvállalhatják  meleg gyermeküket!</vt:lpstr>
      <vt:lpstr>Háttér Társaság</vt:lpstr>
      <vt:lpstr>LMB Egészségügyi Kutatás, 2015.</vt:lpstr>
      <vt:lpstr>LMBT emberek iskolai tapasztalatai kutatás, 2010.</vt:lpstr>
      <vt:lpstr>Azonos nemű párok és Gyermekvállalás kutatás, 2015.</vt:lpstr>
      <vt:lpstr>Egy gyermek felnevelésének ára</vt:lpstr>
      <vt:lpstr>MaGASABB ÖNGYILKOSSÁGI MUTATÓK</vt:lpstr>
      <vt:lpstr>Trevor Project:  Öngyilkosság megelőzés LMBTQ fiataloknak (USA) </vt:lpstr>
      <vt:lpstr>Magyarországon hívható segélyvonal</vt:lpstr>
      <vt:lpstr>www.ifightdepression.com/hu info@eaad.hu </vt:lpstr>
      <vt:lpstr>Joint Action on Mental Health  and Well-Being</vt:lpstr>
      <vt:lpstr>Szenzitivitás növelő tréning</vt:lpstr>
      <vt:lpstr>Összegzés</vt:lpstr>
      <vt:lpstr>Iskola LMBT diákok számára Manchesterben</vt:lpstr>
      <vt:lpstr>További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Egészségfejlesztő jól-léti programok a felsőoktatásban</dc:title>
  <dc:creator>Somorjai Noémi</dc:creator>
  <cp:lastModifiedBy>Nagy Zsuzsanna</cp:lastModifiedBy>
  <cp:revision>64</cp:revision>
  <dcterms:created xsi:type="dcterms:W3CDTF">2015-11-20T11:57:19Z</dcterms:created>
  <dcterms:modified xsi:type="dcterms:W3CDTF">2022-07-08T08:14:29Z</dcterms:modified>
</cp:coreProperties>
</file>