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78" r:id="rId3"/>
    <p:sldId id="257" r:id="rId4"/>
    <p:sldId id="296" r:id="rId5"/>
    <p:sldId id="301" r:id="rId6"/>
    <p:sldId id="298" r:id="rId7"/>
    <p:sldId id="258" r:id="rId8"/>
    <p:sldId id="297" r:id="rId9"/>
    <p:sldId id="261" r:id="rId10"/>
    <p:sldId id="259" r:id="rId11"/>
    <p:sldId id="260" r:id="rId12"/>
    <p:sldId id="262" r:id="rId13"/>
    <p:sldId id="263" r:id="rId14"/>
    <p:sldId id="274" r:id="rId15"/>
    <p:sldId id="275" r:id="rId16"/>
    <p:sldId id="279" r:id="rId17"/>
    <p:sldId id="264" r:id="rId18"/>
    <p:sldId id="266" r:id="rId19"/>
    <p:sldId id="267" r:id="rId20"/>
    <p:sldId id="277" r:id="rId21"/>
    <p:sldId id="269" r:id="rId22"/>
    <p:sldId id="270" r:id="rId23"/>
    <p:sldId id="271" r:id="rId24"/>
    <p:sldId id="272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299" r:id="rId40"/>
    <p:sldId id="268" r:id="rId41"/>
    <p:sldId id="302" r:id="rId42"/>
  </p:sldIdLst>
  <p:sldSz cx="9144000" cy="6858000" type="screen4x3"/>
  <p:notesSz cx="6858000" cy="9144000"/>
  <p:custDataLst>
    <p:tags r:id="rId44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1ECA9-3E24-46FC-B7A0-0456C7E6A2E3}" type="datetimeFigureOut">
              <a:rPr lang="hu-HU" smtClean="0"/>
              <a:t>2024. 02. 29.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117DB-681C-4268-A97C-6B23BBDCC6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529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3657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3998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032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3722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6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2117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2268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8190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7897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5877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6323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06144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4213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2134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7435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29031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1426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52854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98229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94337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3886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3627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41609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09147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25924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03618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69303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70047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24553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7230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58787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4203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2482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84042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14389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1542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9106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9011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4728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3734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117DB-681C-4268-A97C-6B23BBDCC6F5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161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5EDC-2381-4872-A17B-0DE765D4CF12}" type="datetimeFigureOut">
              <a:rPr lang="hu-HU" smtClean="0"/>
              <a:t>2024. 02. 29.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E5DD-8FEA-4EAE-97D4-3412BDA9C0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43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5EDC-2381-4872-A17B-0DE765D4CF12}" type="datetimeFigureOut">
              <a:rPr lang="hu-HU" smtClean="0"/>
              <a:t>2024. 02. 29.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E5DD-8FEA-4EAE-97D4-3412BDA9C0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0776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5EDC-2381-4872-A17B-0DE765D4CF12}" type="datetimeFigureOut">
              <a:rPr lang="hu-HU" smtClean="0"/>
              <a:t>2024. 02. 29.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E5DD-8FEA-4EAE-97D4-3412BDA9C0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469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5EDC-2381-4872-A17B-0DE765D4CF12}" type="datetimeFigureOut">
              <a:rPr lang="hu-HU" smtClean="0"/>
              <a:t>2024. 02. 29.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E5DD-8FEA-4EAE-97D4-3412BDA9C0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250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5EDC-2381-4872-A17B-0DE765D4CF12}" type="datetimeFigureOut">
              <a:rPr lang="hu-HU" smtClean="0"/>
              <a:t>2024. 02. 29.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E5DD-8FEA-4EAE-97D4-3412BDA9C0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926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5EDC-2381-4872-A17B-0DE765D4CF12}" type="datetimeFigureOut">
              <a:rPr lang="hu-HU" smtClean="0"/>
              <a:t>2024. 02. 29.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E5DD-8FEA-4EAE-97D4-3412BDA9C0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932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5EDC-2381-4872-A17B-0DE765D4CF12}" type="datetimeFigureOut">
              <a:rPr lang="hu-HU" smtClean="0"/>
              <a:t>2024. 02. 29.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E5DD-8FEA-4EAE-97D4-3412BDA9C0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524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5EDC-2381-4872-A17B-0DE765D4CF12}" type="datetimeFigureOut">
              <a:rPr lang="hu-HU" smtClean="0"/>
              <a:t>2024. 02. 29.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E5DD-8FEA-4EAE-97D4-3412BDA9C0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153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5EDC-2381-4872-A17B-0DE765D4CF12}" type="datetimeFigureOut">
              <a:rPr lang="hu-HU" smtClean="0"/>
              <a:t>2024. 02. 29.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E5DD-8FEA-4EAE-97D4-3412BDA9C0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85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5EDC-2381-4872-A17B-0DE765D4CF12}" type="datetimeFigureOut">
              <a:rPr lang="hu-HU" smtClean="0"/>
              <a:t>2024. 02. 29.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E5DD-8FEA-4EAE-97D4-3412BDA9C0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426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5EDC-2381-4872-A17B-0DE765D4CF12}" type="datetimeFigureOut">
              <a:rPr lang="hu-HU" smtClean="0"/>
              <a:t>2024. 02. 29.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E5DD-8FEA-4EAE-97D4-3412BDA9C0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794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C5EDC-2381-4872-A17B-0DE765D4CF12}" type="datetimeFigureOut">
              <a:rPr lang="hu-HU" smtClean="0"/>
              <a:t>2024. 02. 29.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9E5DD-8FEA-4EAE-97D4-3412BDA9C0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772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admin.ox.ac.uk/gender-identity-survey-questions#collapse111274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pdf/10.1080/26895269.2022.210064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DRZPHD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fla.org/units/lgbtq/committee/" TargetMode="External"/><Relationship Id="rId3" Type="http://schemas.openxmlformats.org/officeDocument/2006/relationships/hyperlink" Target="mailto:somorjai.noemi@med.semmelweis-univ.hu" TargetMode="External"/><Relationship Id="rId7" Type="http://schemas.openxmlformats.org/officeDocument/2006/relationships/hyperlink" Target="https://sote.academia.edu/NoemiSomorjai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rchgate.net/profile/Noemi-Somorjai" TargetMode="External"/><Relationship Id="rId5" Type="http://schemas.openxmlformats.org/officeDocument/2006/relationships/hyperlink" Target="https://keptar.oszk.hu/katalogus/kataluj.php3?muv1index=0&amp;muv2index=0&amp;muv3index=0&amp;muv4index=0&amp;sind1=0&amp;sind2=6&amp;sind3=7&amp;sind4=20&amp;sind5=25" TargetMode="External"/><Relationship Id="rId4" Type="http://schemas.openxmlformats.org/officeDocument/2006/relationships/hyperlink" Target="https://m2.mtmt.hu/gui2/?type=authors&amp;mode=browse&amp;sel=authors1002260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187675"/>
          </a:xfrm>
        </p:spPr>
        <p:txBody>
          <a:bodyPr>
            <a:noAutofit/>
          </a:bodyPr>
          <a:lstStyle/>
          <a:p>
            <a:r>
              <a:rPr lang="hu-HU" sz="3200" dirty="0"/>
              <a:t>Transz személyekhez kapcsolódó 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szakirodalmi </a:t>
            </a:r>
            <a:r>
              <a:rPr lang="hu-HU" sz="3200" dirty="0"/>
              <a:t>kutatások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UNIDIV Projekt 2023.november 18.</a:t>
            </a:r>
          </a:p>
          <a:p>
            <a:r>
              <a:rPr lang="hu-HU" dirty="0" smtClean="0"/>
              <a:t>Somorjai Noémi</a:t>
            </a:r>
          </a:p>
          <a:p>
            <a:r>
              <a:rPr lang="hu-HU" dirty="0" smtClean="0"/>
              <a:t>orvosi könyvtáros</a:t>
            </a:r>
          </a:p>
          <a:p>
            <a:r>
              <a:rPr lang="hu-HU" dirty="0" smtClean="0"/>
              <a:t>Online továbbképzés egészségügyi dolgozók számára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328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Nemi identitás, egyszerű diagnosztika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Nemi identitása megegyezik a születéskor bejegyzett nemével?</a:t>
            </a:r>
          </a:p>
          <a:p>
            <a:pPr marL="0" indent="0">
              <a:buNone/>
            </a:pPr>
            <a:r>
              <a:rPr lang="hu-HU" dirty="0" smtClean="0"/>
              <a:t>	vagy</a:t>
            </a:r>
          </a:p>
          <a:p>
            <a:r>
              <a:rPr lang="hu-HU" dirty="0" smtClean="0"/>
              <a:t>1. Transzneműként azonosítja magát, vagy van transz előtörténete?</a:t>
            </a:r>
          </a:p>
          <a:p>
            <a:r>
              <a:rPr lang="hu-HU" dirty="0" smtClean="0"/>
              <a:t>2. Ön a születéskor bejegyzett nemétől eltérő nemi szerepben él, dolgozik, tanul ?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	Igen – nem – inkább nem válaszolok</a:t>
            </a:r>
          </a:p>
          <a:p>
            <a:endParaRPr lang="hu-HU" dirty="0" smtClean="0"/>
          </a:p>
          <a:p>
            <a:pPr marL="0" indent="0" algn="r">
              <a:buNone/>
            </a:pPr>
            <a:r>
              <a:rPr lang="hu-HU" sz="2200" dirty="0" err="1" smtClean="0"/>
              <a:t>Univ</a:t>
            </a:r>
            <a:r>
              <a:rPr lang="hu-HU" sz="2200" dirty="0" smtClean="0"/>
              <a:t>. of Oxford, </a:t>
            </a:r>
            <a:r>
              <a:rPr lang="hu-HU" sz="2200" dirty="0" err="1" smtClean="0"/>
              <a:t>Equality</a:t>
            </a:r>
            <a:r>
              <a:rPr lang="hu-HU" sz="2200" dirty="0" smtClean="0"/>
              <a:t> and </a:t>
            </a:r>
            <a:r>
              <a:rPr lang="hu-HU" sz="2200" dirty="0" err="1" smtClean="0"/>
              <a:t>Diversity</a:t>
            </a:r>
            <a:r>
              <a:rPr lang="hu-HU" sz="2200" dirty="0" smtClean="0"/>
              <a:t> Unit</a:t>
            </a:r>
          </a:p>
          <a:p>
            <a:pPr marL="0" indent="0" algn="r">
              <a:buNone/>
            </a:pPr>
            <a:r>
              <a:rPr lang="hu-HU" sz="2200" dirty="0" smtClean="0">
                <a:hlinkClick r:id="rId3"/>
              </a:rPr>
              <a:t>https://edu.admin.ox.ac.uk/gender-identity-survey-questions#collapse1112746</a:t>
            </a:r>
            <a:endParaRPr lang="hu-HU" sz="2200" dirty="0" smtClean="0"/>
          </a:p>
          <a:p>
            <a:pPr marL="0" indent="0" algn="r">
              <a:buNone/>
            </a:pP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547753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Nemi identitás, komplex diagnosztika</a:t>
            </a:r>
            <a:br>
              <a:rPr lang="hu-HU" sz="3200" dirty="0" smtClean="0"/>
            </a:br>
            <a:r>
              <a:rPr lang="hu-HU" sz="3200" dirty="0" smtClean="0"/>
              <a:t>Felnőtt ( női/férfi ) és serdülő változat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rgbClr val="FF0000">
              <a:alpha val="29000"/>
            </a:srgbClr>
          </a:solidFill>
        </p:spPr>
        <p:txBody>
          <a:bodyPr>
            <a:normAutofit/>
          </a:bodyPr>
          <a:lstStyle/>
          <a:p>
            <a:r>
              <a:rPr lang="hu-HU" dirty="0" err="1" smtClean="0"/>
              <a:t>Deogracias</a:t>
            </a:r>
            <a:r>
              <a:rPr lang="hu-HU" dirty="0" smtClean="0"/>
              <a:t> et </a:t>
            </a:r>
            <a:r>
              <a:rPr lang="hu-HU" dirty="0" err="1" smtClean="0"/>
              <a:t>al</a:t>
            </a:r>
            <a:r>
              <a:rPr lang="hu-HU" dirty="0" smtClean="0"/>
              <a:t> 2007.</a:t>
            </a:r>
          </a:p>
          <a:p>
            <a:r>
              <a:rPr lang="hu-HU" dirty="0" smtClean="0"/>
              <a:t>27 kérdés:</a:t>
            </a:r>
          </a:p>
          <a:p>
            <a:pPr marL="0" indent="0">
              <a:buNone/>
            </a:pPr>
            <a:r>
              <a:rPr lang="hu-HU" dirty="0" smtClean="0"/>
              <a:t>Szubjektív 13</a:t>
            </a:r>
          </a:p>
          <a:p>
            <a:pPr marL="0" indent="0">
              <a:buNone/>
            </a:pPr>
            <a:r>
              <a:rPr lang="hu-HU" dirty="0" smtClean="0"/>
              <a:t>Szociális 9</a:t>
            </a:r>
          </a:p>
          <a:p>
            <a:pPr marL="0" indent="0">
              <a:buNone/>
            </a:pPr>
            <a:r>
              <a:rPr lang="hu-HU" dirty="0" smtClean="0"/>
              <a:t>Szomatikus 3</a:t>
            </a:r>
          </a:p>
          <a:p>
            <a:pPr marL="0" indent="0">
              <a:buNone/>
            </a:pPr>
            <a:r>
              <a:rPr lang="hu-HU" dirty="0" smtClean="0"/>
              <a:t>Jogi 2</a:t>
            </a:r>
          </a:p>
          <a:p>
            <a:pPr marL="0" indent="0">
              <a:buNone/>
            </a:pPr>
            <a:r>
              <a:rPr lang="hu-HU" dirty="0" smtClean="0"/>
              <a:t>Válasz: ötfokú </a:t>
            </a:r>
            <a:r>
              <a:rPr lang="hu-HU" dirty="0" err="1" smtClean="0"/>
              <a:t>Likert</a:t>
            </a:r>
            <a:r>
              <a:rPr lang="hu-HU" dirty="0" smtClean="0"/>
              <a:t> skála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6985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Nemi identitás/</a:t>
            </a:r>
            <a:r>
              <a:rPr lang="hu-HU" sz="2800" dirty="0" err="1" smtClean="0"/>
              <a:t>diszfória</a:t>
            </a:r>
            <a:r>
              <a:rPr lang="hu-HU" sz="2800" dirty="0" smtClean="0"/>
              <a:t> kérdőív, felnőtt:</a:t>
            </a:r>
            <a:br>
              <a:rPr lang="hu-HU" sz="2800" dirty="0" smtClean="0"/>
            </a:br>
            <a:r>
              <a:rPr lang="hu-HU" sz="2800" dirty="0" smtClean="0"/>
              <a:t>szubjektív kérdések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Az elmúlt 12 hónapban</a:t>
            </a:r>
          </a:p>
          <a:p>
            <a:r>
              <a:rPr lang="hu-HU" dirty="0" smtClean="0"/>
              <a:t>… elégedettnek érezte magát azzal, hogy Ön nő / férfi?</a:t>
            </a:r>
          </a:p>
          <a:p>
            <a:r>
              <a:rPr lang="hu-HU" dirty="0" smtClean="0"/>
              <a:t>… érzett bizonytalanságot a nemét illetően, </a:t>
            </a:r>
            <a:r>
              <a:rPr lang="hu-HU" dirty="0"/>
              <a:t>érezte valahol </a:t>
            </a:r>
            <a:r>
              <a:rPr lang="hu-HU" dirty="0" smtClean="0"/>
              <a:t>a férfi és női nem </a:t>
            </a:r>
            <a:r>
              <a:rPr lang="hu-HU" u="sng" dirty="0" smtClean="0"/>
              <a:t>között</a:t>
            </a:r>
            <a:r>
              <a:rPr lang="hu-HU" dirty="0" smtClean="0"/>
              <a:t> magát?</a:t>
            </a:r>
          </a:p>
          <a:p>
            <a:r>
              <a:rPr lang="hu-HU" dirty="0" smtClean="0"/>
              <a:t>… érezte, hogy Ön nem igazi nő / férfi?</a:t>
            </a:r>
          </a:p>
          <a:p>
            <a:r>
              <a:rPr lang="hu-HU" dirty="0" smtClean="0"/>
              <a:t>… érezte, hogy az Ön számára jobb lenne, ha férfiként és nem nőként  / nőként és nem férfiként élne?</a:t>
            </a:r>
          </a:p>
          <a:p>
            <a:pPr marL="0" indent="0" algn="r">
              <a:buNone/>
            </a:pPr>
            <a:r>
              <a:rPr lang="hu-HU" sz="2100" dirty="0" err="1"/>
              <a:t>Deogracias</a:t>
            </a:r>
            <a:r>
              <a:rPr lang="hu-HU" sz="2100" dirty="0"/>
              <a:t> 2007. </a:t>
            </a:r>
            <a:br>
              <a:rPr lang="hu-HU" sz="2100" dirty="0"/>
            </a:br>
            <a:r>
              <a:rPr lang="hu-HU" sz="2100" dirty="0" err="1"/>
              <a:t>In</a:t>
            </a:r>
            <a:r>
              <a:rPr lang="hu-HU" sz="2100" dirty="0"/>
              <a:t>: </a:t>
            </a:r>
            <a:r>
              <a:rPr lang="hu-HU" sz="2100" dirty="0" err="1"/>
              <a:t>Milhausen</a:t>
            </a:r>
            <a:r>
              <a:rPr lang="hu-HU" sz="2100" dirty="0"/>
              <a:t>: </a:t>
            </a:r>
            <a:r>
              <a:rPr lang="hu-HU" sz="2100" dirty="0" err="1"/>
              <a:t>Handbook</a:t>
            </a:r>
            <a:r>
              <a:rPr lang="hu-HU" sz="2100" dirty="0"/>
              <a:t> of </a:t>
            </a:r>
            <a:r>
              <a:rPr lang="hu-HU" sz="2100" dirty="0" err="1"/>
              <a:t>Sexuality-Related</a:t>
            </a:r>
            <a:r>
              <a:rPr lang="hu-HU" sz="2100" dirty="0"/>
              <a:t> </a:t>
            </a:r>
            <a:r>
              <a:rPr lang="hu-HU" sz="2100" dirty="0" err="1"/>
              <a:t>Measures</a:t>
            </a:r>
            <a:r>
              <a:rPr lang="hu-HU" sz="2100" dirty="0"/>
              <a:t>, 4th </a:t>
            </a:r>
            <a:r>
              <a:rPr lang="hu-HU" sz="2100" dirty="0" err="1"/>
              <a:t>ed</a:t>
            </a:r>
            <a:r>
              <a:rPr lang="hu-HU" sz="2100" dirty="0"/>
              <a:t>. 2019.</a:t>
            </a:r>
          </a:p>
        </p:txBody>
      </p:sp>
    </p:spTree>
    <p:extLst>
      <p:ext uri="{BB962C8B-B14F-4D97-AF65-F5344CB8AC3E}">
        <p14:creationId xmlns:p14="http://schemas.microsoft.com/office/powerpoint/2010/main" val="1954644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hu-HU" sz="2800" dirty="0" smtClean="0"/>
              <a:t>Nemi identitás/</a:t>
            </a:r>
            <a:r>
              <a:rPr lang="hu-HU" sz="2800" dirty="0" err="1" smtClean="0"/>
              <a:t>diszfória</a:t>
            </a:r>
            <a:r>
              <a:rPr lang="hu-HU" sz="2800" dirty="0" smtClean="0"/>
              <a:t> kérdőív, felnőtt</a:t>
            </a:r>
            <a:br>
              <a:rPr lang="hu-HU" sz="2800" dirty="0" smtClean="0"/>
            </a:br>
            <a:r>
              <a:rPr lang="hu-HU" sz="2800" dirty="0" smtClean="0"/>
              <a:t>szubjektív kérdések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…volt olyan álma, amelyben Ön férfi / nő volt?</a:t>
            </a:r>
          </a:p>
          <a:p>
            <a:r>
              <a:rPr lang="hu-HU" dirty="0" smtClean="0"/>
              <a:t>… érezte magát boldogtalannak amiatt, hogy Ön nő /férfi?</a:t>
            </a:r>
          </a:p>
          <a:p>
            <a:r>
              <a:rPr lang="hu-HU" dirty="0" smtClean="0"/>
              <a:t>… kívánta, hogy bárcsak férfi /nő lenne?</a:t>
            </a:r>
          </a:p>
          <a:p>
            <a:r>
              <a:rPr lang="hu-HU" dirty="0" smtClean="0"/>
              <a:t>… gondolt magára transz személyként?</a:t>
            </a:r>
          </a:p>
          <a:p>
            <a:r>
              <a:rPr lang="hu-HU" dirty="0" smtClean="0"/>
              <a:t>… gondolt magára férfiként?</a:t>
            </a:r>
          </a:p>
          <a:p>
            <a:r>
              <a:rPr lang="hu-HU" dirty="0" smtClean="0"/>
              <a:t>… gondolt magára nőként?</a:t>
            </a:r>
          </a:p>
          <a:p>
            <a:endParaRPr lang="hu-HU" dirty="0" smtClean="0"/>
          </a:p>
          <a:p>
            <a:pPr marL="0" indent="0" algn="r">
              <a:buNone/>
            </a:pPr>
            <a:r>
              <a:rPr lang="hu-HU" sz="2000" dirty="0" err="1"/>
              <a:t>Deogracias</a:t>
            </a:r>
            <a:r>
              <a:rPr lang="hu-HU" sz="2000" dirty="0"/>
              <a:t> 2007. 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err="1" smtClean="0"/>
              <a:t>In</a:t>
            </a:r>
            <a:r>
              <a:rPr lang="hu-HU" sz="2000" dirty="0" smtClean="0"/>
              <a:t>: </a:t>
            </a:r>
            <a:r>
              <a:rPr lang="hu-HU" sz="1900" dirty="0" err="1" smtClean="0"/>
              <a:t>Milhausen</a:t>
            </a:r>
            <a:r>
              <a:rPr lang="hu-HU" sz="1900" dirty="0" smtClean="0"/>
              <a:t> et </a:t>
            </a:r>
            <a:r>
              <a:rPr lang="hu-HU" sz="1900" dirty="0" err="1" smtClean="0"/>
              <a:t>al</a:t>
            </a:r>
            <a:r>
              <a:rPr lang="hu-HU" sz="1900" dirty="0" smtClean="0"/>
              <a:t>. (</a:t>
            </a:r>
            <a:r>
              <a:rPr lang="hu-HU" sz="1900" dirty="0" err="1" smtClean="0"/>
              <a:t>Eds</a:t>
            </a:r>
            <a:r>
              <a:rPr lang="hu-HU" sz="1900" dirty="0" smtClean="0"/>
              <a:t>.): </a:t>
            </a:r>
            <a:r>
              <a:rPr lang="hu-HU" sz="1900" dirty="0" err="1" smtClean="0"/>
              <a:t>Handbook</a:t>
            </a:r>
            <a:r>
              <a:rPr lang="hu-HU" sz="1900" dirty="0" smtClean="0"/>
              <a:t> of </a:t>
            </a:r>
            <a:r>
              <a:rPr lang="hu-HU" sz="1900" dirty="0" err="1" smtClean="0"/>
              <a:t>Sexuality-Related</a:t>
            </a:r>
            <a:r>
              <a:rPr lang="hu-HU" sz="1900" dirty="0" smtClean="0"/>
              <a:t> </a:t>
            </a:r>
            <a:r>
              <a:rPr lang="hu-HU" sz="1900" dirty="0" err="1" smtClean="0"/>
              <a:t>Measures</a:t>
            </a:r>
            <a:r>
              <a:rPr lang="hu-HU" sz="1900" dirty="0" smtClean="0"/>
              <a:t>, 4th </a:t>
            </a:r>
            <a:r>
              <a:rPr lang="hu-HU" sz="1900" dirty="0" err="1" smtClean="0"/>
              <a:t>ed</a:t>
            </a:r>
            <a:r>
              <a:rPr lang="hu-HU" sz="1900" dirty="0" smtClean="0"/>
              <a:t>. 2019.</a:t>
            </a:r>
            <a:endParaRPr lang="hu-HU" sz="1900" dirty="0"/>
          </a:p>
        </p:txBody>
      </p:sp>
    </p:spTree>
    <p:extLst>
      <p:ext uri="{BB962C8B-B14F-4D97-AF65-F5344CB8AC3E}">
        <p14:creationId xmlns:p14="http://schemas.microsoft.com/office/powerpoint/2010/main" val="2703036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hu-HU" sz="3200" dirty="0"/>
              <a:t>Nemi identitás/</a:t>
            </a:r>
            <a:r>
              <a:rPr lang="hu-HU" sz="3200" dirty="0" err="1"/>
              <a:t>diszfória</a:t>
            </a:r>
            <a:r>
              <a:rPr lang="hu-HU" sz="3200" dirty="0"/>
              <a:t> kérdőív, felnőtt</a:t>
            </a:r>
            <a:br>
              <a:rPr lang="hu-HU" sz="3200" dirty="0"/>
            </a:br>
            <a:r>
              <a:rPr lang="hu-HU" sz="3200" dirty="0" err="1"/>
              <a:t>Deogracias</a:t>
            </a:r>
            <a:r>
              <a:rPr lang="hu-HU" sz="3200" dirty="0"/>
              <a:t> 2007. 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szociális kérdések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Az elmúlt évben érezte Ön, hogy nyomást gyakorolnak önre, hogy N/F…</a:t>
            </a:r>
            <a:r>
              <a:rPr lang="hu-HU" dirty="0" err="1" smtClean="0"/>
              <a:t>-ként</a:t>
            </a:r>
            <a:r>
              <a:rPr lang="hu-HU" dirty="0" smtClean="0"/>
              <a:t> viselkedjen, bár nem érezte magát annak?</a:t>
            </a:r>
          </a:p>
          <a:p>
            <a:r>
              <a:rPr lang="hu-HU" dirty="0" smtClean="0"/>
              <a:t>…érezte, hogy azon kell dolgozzon, hogy N/F legyen?</a:t>
            </a:r>
          </a:p>
          <a:p>
            <a:r>
              <a:rPr lang="hu-HU" dirty="0" smtClean="0"/>
              <a:t>… érezte, hogy semmi közös nincs önben akár nőkkel, akár férfiakkal?</a:t>
            </a:r>
          </a:p>
          <a:p>
            <a:r>
              <a:rPr lang="hu-HU" dirty="0" smtClean="0"/>
              <a:t>… kényelmesen érezte magát N/F mosdókban?</a:t>
            </a:r>
          </a:p>
          <a:p>
            <a:r>
              <a:rPr lang="hu-HU" dirty="0" smtClean="0"/>
              <a:t>… öltözött fel férfiként/nőként</a:t>
            </a:r>
          </a:p>
          <a:p>
            <a:r>
              <a:rPr lang="hu-HU" dirty="0" smtClean="0"/>
              <a:t>…eseményeken F/N szerepben mutatkozott </a:t>
            </a:r>
          </a:p>
          <a:p>
            <a:pPr marL="0" indent="0" algn="r">
              <a:buNone/>
            </a:pPr>
            <a:r>
              <a:rPr lang="hu-HU" sz="2100" dirty="0" err="1"/>
              <a:t>Deogracias</a:t>
            </a:r>
            <a:r>
              <a:rPr lang="hu-HU" sz="2100" dirty="0"/>
              <a:t> 2007. </a:t>
            </a:r>
            <a:endParaRPr lang="hu-HU" sz="2100" dirty="0" smtClean="0"/>
          </a:p>
          <a:p>
            <a:pPr marL="0" indent="0" algn="r">
              <a:buNone/>
            </a:pPr>
            <a:r>
              <a:rPr lang="hu-HU" sz="2100" dirty="0" err="1" smtClean="0"/>
              <a:t>In</a:t>
            </a:r>
            <a:r>
              <a:rPr lang="hu-HU" sz="2100" dirty="0"/>
              <a:t>: </a:t>
            </a:r>
            <a:r>
              <a:rPr lang="hu-HU" sz="2100" dirty="0" err="1"/>
              <a:t>Milhausen</a:t>
            </a:r>
            <a:r>
              <a:rPr lang="hu-HU" sz="2100" dirty="0"/>
              <a:t> et </a:t>
            </a:r>
            <a:r>
              <a:rPr lang="hu-HU" sz="2100" dirty="0" err="1"/>
              <a:t>al</a:t>
            </a:r>
            <a:r>
              <a:rPr lang="hu-HU" sz="2100" dirty="0"/>
              <a:t>. (</a:t>
            </a:r>
            <a:r>
              <a:rPr lang="hu-HU" sz="2100" dirty="0" err="1"/>
              <a:t>Eds</a:t>
            </a:r>
            <a:r>
              <a:rPr lang="hu-HU" sz="2100" dirty="0"/>
              <a:t>.): </a:t>
            </a:r>
            <a:r>
              <a:rPr lang="hu-HU" sz="2100" dirty="0" err="1"/>
              <a:t>Handbook</a:t>
            </a:r>
            <a:r>
              <a:rPr lang="hu-HU" sz="2100" dirty="0"/>
              <a:t> of </a:t>
            </a:r>
            <a:r>
              <a:rPr lang="hu-HU" sz="2100" dirty="0" err="1"/>
              <a:t>Sexuality-Related</a:t>
            </a:r>
            <a:r>
              <a:rPr lang="hu-HU" sz="2100" dirty="0"/>
              <a:t> </a:t>
            </a:r>
            <a:r>
              <a:rPr lang="hu-HU" sz="2100" dirty="0" err="1"/>
              <a:t>Measures</a:t>
            </a:r>
            <a:r>
              <a:rPr lang="hu-HU" sz="2100" dirty="0"/>
              <a:t>, 4th </a:t>
            </a:r>
            <a:r>
              <a:rPr lang="hu-HU" sz="2100" dirty="0" err="1"/>
              <a:t>ed</a:t>
            </a:r>
            <a:r>
              <a:rPr lang="hu-HU" sz="2100" dirty="0"/>
              <a:t>. 2019.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8402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100" dirty="0"/>
              <a:t>Nemi identitás/</a:t>
            </a:r>
            <a:r>
              <a:rPr lang="hu-HU" sz="3100" dirty="0" err="1"/>
              <a:t>diszfória</a:t>
            </a:r>
            <a:r>
              <a:rPr lang="hu-HU" sz="3100" dirty="0"/>
              <a:t> kérdőív, felnőtt</a:t>
            </a:r>
            <a:br>
              <a:rPr lang="hu-HU" sz="3100" dirty="0"/>
            </a:br>
            <a:r>
              <a:rPr lang="hu-HU" sz="3100" dirty="0" err="1"/>
              <a:t>Deogracias</a:t>
            </a:r>
            <a:r>
              <a:rPr lang="hu-HU" sz="3100" dirty="0"/>
              <a:t> 2007</a:t>
            </a:r>
            <a:r>
              <a:rPr lang="hu-HU" dirty="0" smtClean="0"/>
              <a:t>.</a:t>
            </a:r>
            <a:br>
              <a:rPr lang="hu-HU" dirty="0" smtClean="0"/>
            </a:br>
            <a:r>
              <a:rPr lang="hu-HU" sz="2700" dirty="0" smtClean="0"/>
              <a:t>Szomatikus és jogi kérdések</a:t>
            </a:r>
            <a:endParaRPr lang="hu-HU" sz="27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… nem szerette a testét, mert női / férfi?</a:t>
            </a:r>
          </a:p>
          <a:p>
            <a:r>
              <a:rPr lang="hu-HU" dirty="0" smtClean="0"/>
              <a:t>… kívánta hormonnal megváltoztatni a testét?</a:t>
            </a:r>
          </a:p>
          <a:p>
            <a:r>
              <a:rPr lang="hu-HU" dirty="0" smtClean="0"/>
              <a:t>… kívánta műtéttel módosítani a testét?</a:t>
            </a:r>
          </a:p>
          <a:p>
            <a:endParaRPr lang="hu-HU" dirty="0"/>
          </a:p>
          <a:p>
            <a:r>
              <a:rPr lang="hu-HU" dirty="0" smtClean="0"/>
              <a:t>… hivatalos iratokon okozott gondot Önnek, hogy Nőként / Férfiként „ikszelje be” magát?</a:t>
            </a:r>
          </a:p>
          <a:p>
            <a:endParaRPr lang="hu-HU" dirty="0" smtClean="0"/>
          </a:p>
          <a:p>
            <a:pPr marL="0" indent="0" algn="r">
              <a:buNone/>
            </a:pPr>
            <a:r>
              <a:rPr lang="hu-HU" sz="1800" dirty="0" err="1"/>
              <a:t>Deogracias</a:t>
            </a:r>
            <a:r>
              <a:rPr lang="hu-HU" sz="1800" dirty="0"/>
              <a:t> 2007. </a:t>
            </a: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err="1" smtClean="0"/>
              <a:t>In</a:t>
            </a:r>
            <a:r>
              <a:rPr lang="hu-HU" sz="1800" dirty="0"/>
              <a:t>: </a:t>
            </a:r>
            <a:r>
              <a:rPr lang="hu-HU" sz="1800" dirty="0" err="1" smtClean="0"/>
              <a:t>Milhausen</a:t>
            </a:r>
            <a:r>
              <a:rPr lang="hu-HU" sz="1800" dirty="0" smtClean="0"/>
              <a:t>: </a:t>
            </a:r>
            <a:r>
              <a:rPr lang="hu-HU" sz="1800" dirty="0" err="1"/>
              <a:t>Handbook</a:t>
            </a:r>
            <a:r>
              <a:rPr lang="hu-HU" sz="1800" dirty="0"/>
              <a:t> of </a:t>
            </a:r>
            <a:r>
              <a:rPr lang="hu-HU" sz="1800" dirty="0" err="1"/>
              <a:t>Sexuality-Related</a:t>
            </a:r>
            <a:r>
              <a:rPr lang="hu-HU" sz="1800" dirty="0"/>
              <a:t> </a:t>
            </a:r>
            <a:r>
              <a:rPr lang="hu-HU" sz="1800" dirty="0" err="1"/>
              <a:t>Measures</a:t>
            </a:r>
            <a:r>
              <a:rPr lang="hu-HU" sz="1800" dirty="0"/>
              <a:t>, 4th </a:t>
            </a:r>
            <a:r>
              <a:rPr lang="hu-HU" sz="1800" dirty="0" err="1"/>
              <a:t>ed</a:t>
            </a:r>
            <a:r>
              <a:rPr lang="hu-HU" sz="1800" dirty="0"/>
              <a:t>. 2019.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5572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Nembináris személyek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Akik nem a </a:t>
            </a:r>
            <a:r>
              <a:rPr lang="hu-HU" dirty="0" smtClean="0"/>
              <a:t>férfi – nő nemi </a:t>
            </a:r>
            <a:r>
              <a:rPr lang="hu-HU" dirty="0"/>
              <a:t>kettősségben helyezik el magukat ( a két végpont </a:t>
            </a:r>
            <a:r>
              <a:rPr lang="hu-HU" dirty="0" smtClean="0"/>
              <a:t>valamelyikén)</a:t>
            </a:r>
            <a:endParaRPr lang="hu-HU" dirty="0"/>
          </a:p>
          <a:p>
            <a:r>
              <a:rPr lang="hu-HU" dirty="0" smtClean="0"/>
              <a:t>vagy férfiként </a:t>
            </a:r>
            <a:r>
              <a:rPr lang="hu-HU" dirty="0"/>
              <a:t>ÉS nőként azonosítják magukat</a:t>
            </a:r>
          </a:p>
          <a:p>
            <a:r>
              <a:rPr lang="hu-HU" dirty="0" smtClean="0"/>
              <a:t>Vagy a férfi </a:t>
            </a:r>
            <a:r>
              <a:rPr lang="hu-HU" dirty="0"/>
              <a:t>és női nem KÖZÖTT helyezkednek el</a:t>
            </a:r>
          </a:p>
          <a:p>
            <a:r>
              <a:rPr lang="hu-HU" dirty="0"/>
              <a:t>v</a:t>
            </a:r>
            <a:r>
              <a:rPr lang="hu-HU" dirty="0" smtClean="0"/>
              <a:t>agy nemileg </a:t>
            </a:r>
            <a:r>
              <a:rPr lang="hu-HU" dirty="0"/>
              <a:t>semlegesek</a:t>
            </a:r>
          </a:p>
          <a:p>
            <a:r>
              <a:rPr lang="hu-HU" dirty="0"/>
              <a:t>v</a:t>
            </a:r>
            <a:r>
              <a:rPr lang="hu-HU" dirty="0" smtClean="0"/>
              <a:t>agy kívül </a:t>
            </a:r>
            <a:r>
              <a:rPr lang="hu-HU" dirty="0"/>
              <a:t>esnek a nemi pólusokon</a:t>
            </a:r>
          </a:p>
          <a:p>
            <a:r>
              <a:rPr lang="hu-HU" dirty="0"/>
              <a:t>v</a:t>
            </a:r>
            <a:r>
              <a:rPr lang="hu-HU" dirty="0" smtClean="0"/>
              <a:t>agy </a:t>
            </a:r>
            <a:r>
              <a:rPr lang="hu-HU" dirty="0"/>
              <a:t>egyéni módon határozzák meg magukat</a:t>
            </a:r>
          </a:p>
          <a:p>
            <a:endParaRPr lang="hu-HU" dirty="0"/>
          </a:p>
          <a:p>
            <a:pPr marL="0" indent="0" algn="r">
              <a:buNone/>
            </a:pPr>
            <a:endParaRPr lang="hu-HU" sz="19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3321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Nembináris</a:t>
            </a:r>
            <a:r>
              <a:rPr lang="hu-HU" dirty="0" smtClean="0"/>
              <a:t> Identitás Skála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Cél: nemi identitás mérése</a:t>
            </a:r>
          </a:p>
          <a:p>
            <a:r>
              <a:rPr lang="hu-HU" dirty="0" smtClean="0"/>
              <a:t>a teljes nemi identitás spektrumon </a:t>
            </a:r>
            <a:br>
              <a:rPr lang="hu-HU" dirty="0" smtClean="0"/>
            </a:br>
            <a:r>
              <a:rPr lang="hu-HU" dirty="0" smtClean="0"/>
              <a:t>(férfi-  transz-férfi -  </a:t>
            </a:r>
            <a:r>
              <a:rPr lang="hu-HU" dirty="0" err="1" smtClean="0"/>
              <a:t>nonbináris-</a:t>
            </a:r>
            <a:r>
              <a:rPr lang="hu-HU" dirty="0" smtClean="0"/>
              <a:t>  transz-nő -  nő)</a:t>
            </a:r>
          </a:p>
          <a:p>
            <a:r>
              <a:rPr lang="hu-HU" dirty="0" smtClean="0"/>
              <a:t>bármely korban a serdülőkor közepe után (idős korban is)</a:t>
            </a:r>
          </a:p>
          <a:p>
            <a:r>
              <a:rPr lang="hu-HU" dirty="0" smtClean="0"/>
              <a:t>az identitás fejlődés bármely lépcsőjén</a:t>
            </a:r>
          </a:p>
          <a:p>
            <a:r>
              <a:rPr lang="hu-HU" dirty="0" smtClean="0"/>
              <a:t>a nemi </a:t>
            </a:r>
            <a:r>
              <a:rPr lang="hu-HU" dirty="0" err="1" smtClean="0"/>
              <a:t>tranzíció</a:t>
            </a:r>
            <a:r>
              <a:rPr lang="hu-HU" dirty="0" smtClean="0"/>
              <a:t> előtt, alatt és után</a:t>
            </a:r>
          </a:p>
          <a:p>
            <a:pPr marL="0" indent="0" algn="r">
              <a:buNone/>
            </a:pPr>
            <a:r>
              <a:rPr lang="hu-HU" sz="2000" dirty="0" err="1" smtClean="0"/>
              <a:t>McGuire</a:t>
            </a:r>
            <a:r>
              <a:rPr lang="hu-HU" sz="2000" dirty="0" smtClean="0"/>
              <a:t> et </a:t>
            </a:r>
            <a:r>
              <a:rPr lang="hu-HU" sz="2000" dirty="0" err="1" smtClean="0"/>
              <a:t>al</a:t>
            </a:r>
            <a:r>
              <a:rPr lang="hu-HU" sz="2000" dirty="0" smtClean="0"/>
              <a:t>.  2019. Int. J. </a:t>
            </a:r>
            <a:r>
              <a:rPr lang="hu-HU" sz="2000" dirty="0" err="1" smtClean="0"/>
              <a:t>Transgenderism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828576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Nemi identitás fejlődési utak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hu-HU" dirty="0" smtClean="0"/>
              <a:t>Kutatások csak a </a:t>
            </a:r>
            <a:r>
              <a:rPr lang="hu-HU" dirty="0" err="1" smtClean="0"/>
              <a:t>transzneműekre</a:t>
            </a:r>
            <a:r>
              <a:rPr lang="hu-HU" dirty="0" smtClean="0"/>
              <a:t> fókuszáltak:</a:t>
            </a:r>
            <a:br>
              <a:rPr lang="hu-HU" dirty="0" smtClean="0"/>
            </a:br>
            <a:r>
              <a:rPr lang="hu-HU" dirty="0" smtClean="0"/>
              <a:t>akik műtétet és hormonkezelést kérnek és  ellentétes neműként azonosítják magukat</a:t>
            </a:r>
          </a:p>
          <a:p>
            <a:r>
              <a:rPr lang="hu-HU" dirty="0" smtClean="0"/>
              <a:t>Nem vettek tudomást azokról a személyekről, akik nem kívánnak orvosi beavatkozást igénybe venni vagy nem kérnek pszichoterápiát </a:t>
            </a:r>
            <a:br>
              <a:rPr lang="hu-HU" dirty="0" smtClean="0"/>
            </a:br>
            <a:r>
              <a:rPr lang="hu-HU" dirty="0" smtClean="0"/>
              <a:t>DE ELTÉRŐ A NEMÜK A SZÜLETÉSKOR JELÖLTTŐL</a:t>
            </a:r>
          </a:p>
          <a:p>
            <a:pPr marL="0" indent="0" algn="r">
              <a:buNone/>
            </a:pPr>
            <a:r>
              <a:rPr lang="hu-HU" sz="1600" dirty="0" err="1"/>
              <a:t>McGuire</a:t>
            </a:r>
            <a:r>
              <a:rPr lang="hu-HU" sz="1600" dirty="0"/>
              <a:t> et </a:t>
            </a:r>
            <a:r>
              <a:rPr lang="hu-HU" sz="1600" dirty="0" err="1"/>
              <a:t>al</a:t>
            </a:r>
            <a:r>
              <a:rPr lang="hu-HU" sz="1600" dirty="0"/>
              <a:t>.  2019. Int. J. </a:t>
            </a:r>
            <a:r>
              <a:rPr lang="hu-HU" sz="1600" dirty="0" err="1"/>
              <a:t>Transgenderism</a:t>
            </a:r>
            <a:endParaRPr lang="hu-HU" sz="1600" dirty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328108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teszt keretrendszere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A bináris vitatása: a szociális normák áthágásával alkotja meg a saját identitását</a:t>
            </a:r>
          </a:p>
          <a:p>
            <a:r>
              <a:rPr lang="hu-HU" dirty="0" smtClean="0"/>
              <a:t>Társadalmilag konstruált, viszont belülről fakad és külső hatásra (nevelés) nem változtatható</a:t>
            </a:r>
          </a:p>
          <a:p>
            <a:r>
              <a:rPr lang="hu-HU" dirty="0" smtClean="0"/>
              <a:t>Tájékozottság, elméleti olvasottság - hogyan helyezem el magam társas és politikai térben</a:t>
            </a:r>
          </a:p>
          <a:p>
            <a:r>
              <a:rPr lang="hu-HU" dirty="0" err="1" smtClean="0"/>
              <a:t>Fluidity</a:t>
            </a:r>
            <a:r>
              <a:rPr lang="hu-HU" dirty="0" smtClean="0"/>
              <a:t>, változékonyság: oszcillál a határok átlépése mentén, ide-oda mozog egy ponton, időben-térben és különböző kérdésekben – próbálgatás</a:t>
            </a:r>
          </a:p>
          <a:p>
            <a:pPr marL="0" indent="0" algn="r">
              <a:buNone/>
            </a:pPr>
            <a:r>
              <a:rPr lang="hu-HU" sz="1800" dirty="0" err="1"/>
              <a:t>McGuire</a:t>
            </a:r>
            <a:r>
              <a:rPr lang="hu-HU" sz="1800" dirty="0"/>
              <a:t> et </a:t>
            </a:r>
            <a:r>
              <a:rPr lang="hu-HU" sz="1800" dirty="0" err="1"/>
              <a:t>al</a:t>
            </a:r>
            <a:r>
              <a:rPr lang="hu-HU" sz="1800" dirty="0"/>
              <a:t>.  2019. Int. J. </a:t>
            </a:r>
            <a:r>
              <a:rPr lang="hu-HU" sz="1800" dirty="0" err="1"/>
              <a:t>Transgenderism</a:t>
            </a:r>
            <a:endParaRPr lang="hu-HU" sz="1800" dirty="0"/>
          </a:p>
          <a:p>
            <a:pPr algn="r"/>
            <a:endParaRPr lang="hu-HU" sz="1700" dirty="0"/>
          </a:p>
        </p:txBody>
      </p:sp>
    </p:spTree>
    <p:extLst>
      <p:ext uri="{BB962C8B-B14F-4D97-AF65-F5344CB8AC3E}">
        <p14:creationId xmlns:p14="http://schemas.microsoft.com/office/powerpoint/2010/main" val="201252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Bevezetés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5832648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A kisebbségi szexuális orientáció és a többségitől eltérő nemi identitás önmagában nem betegség. </a:t>
            </a:r>
          </a:p>
          <a:p>
            <a:r>
              <a:rPr lang="hu-HU" dirty="0" smtClean="0"/>
              <a:t>Terminológiai sokféleség, kialakulatlanság angolul is, magyarul is a transzneműség kérdéskörében</a:t>
            </a:r>
          </a:p>
          <a:p>
            <a:r>
              <a:rPr lang="hu-HU" dirty="0" smtClean="0"/>
              <a:t>Szakirodalmi adatok súlyos hiányossága magyarul</a:t>
            </a:r>
          </a:p>
          <a:p>
            <a:r>
              <a:rPr lang="hu-HU" dirty="0" smtClean="0"/>
              <a:t>Az itt elemzett tesztek </a:t>
            </a:r>
            <a:r>
              <a:rPr lang="hu-HU" u="sng" dirty="0" err="1" smtClean="0"/>
              <a:t>validálás</a:t>
            </a:r>
            <a:r>
              <a:rPr lang="hu-HU" u="sng" dirty="0" smtClean="0"/>
              <a:t> után </a:t>
            </a:r>
            <a:r>
              <a:rPr lang="hu-HU" dirty="0" smtClean="0"/>
              <a:t>lesznek alkalmasak klinikai vizsgálatokra -  egyelőre tájékoztatási célt szolgálnak, létezésük a lényeges</a:t>
            </a:r>
          </a:p>
          <a:p>
            <a:r>
              <a:rPr lang="hu-HU" dirty="0" smtClean="0"/>
              <a:t>Nem térek ki a WPATH  8.verzió ismertetésére (</a:t>
            </a:r>
            <a:r>
              <a:rPr lang="hu-HU" dirty="0"/>
              <a:t>2022.) </a:t>
            </a:r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www.tandfonline.com/doi/pdf/10.1080/26895269.2022.2100644</a:t>
            </a:r>
            <a:r>
              <a:rPr lang="hu-HU" dirty="0" smtClean="0"/>
              <a:t> </a:t>
            </a:r>
          </a:p>
          <a:p>
            <a:r>
              <a:rPr lang="hu-HU" dirty="0" smtClean="0"/>
              <a:t>Valószínűleg evolúciósan indokolt, mind a SO, mind a GI variációi</a:t>
            </a:r>
          </a:p>
          <a:p>
            <a:pPr marL="0" indent="0" algn="r">
              <a:buNone/>
            </a:pPr>
            <a:r>
              <a:rPr lang="hu-HU" sz="2100" dirty="0" smtClean="0"/>
              <a:t>(SO – Szexuális orientáció, GI – nemi (</a:t>
            </a:r>
            <a:r>
              <a:rPr lang="hu-HU" sz="2100" dirty="0" err="1" smtClean="0"/>
              <a:t>gender</a:t>
            </a:r>
            <a:r>
              <a:rPr lang="hu-HU" sz="2100" dirty="0" smtClean="0"/>
              <a:t>) identitás)</a:t>
            </a:r>
          </a:p>
          <a:p>
            <a:pPr marL="0" indent="0" algn="r">
              <a:buNone/>
            </a:pPr>
            <a:endParaRPr lang="hu-HU" dirty="0" smtClean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8631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Genderqueer</a:t>
            </a:r>
            <a:r>
              <a:rPr lang="hu-HU" dirty="0"/>
              <a:t> </a:t>
            </a:r>
            <a:r>
              <a:rPr lang="hu-HU" dirty="0" err="1"/>
              <a:t>Identity</a:t>
            </a:r>
            <a:r>
              <a:rPr lang="hu-HU" dirty="0"/>
              <a:t> </a:t>
            </a:r>
            <a:r>
              <a:rPr lang="hu-HU" dirty="0" err="1"/>
              <a:t>Scale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1. </a:t>
            </a:r>
            <a:r>
              <a:rPr lang="hu-HU" dirty="0" smtClean="0"/>
              <a:t>A bináris nemi határok feszegetése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1. Nem-bináris vagyok, nem férfi és nem nő</a:t>
            </a:r>
          </a:p>
          <a:p>
            <a:r>
              <a:rPr lang="hu-HU" dirty="0"/>
              <a:t>2. Nem akarom, hogy nőként vagy férfiként </a:t>
            </a:r>
            <a:r>
              <a:rPr lang="hu-HU" dirty="0" err="1"/>
              <a:t>tekintsenek</a:t>
            </a:r>
            <a:r>
              <a:rPr lang="hu-HU" dirty="0"/>
              <a:t> </a:t>
            </a:r>
            <a:r>
              <a:rPr lang="hu-HU" dirty="0" smtClean="0"/>
              <a:t>rám</a:t>
            </a:r>
          </a:p>
          <a:p>
            <a:r>
              <a:rPr lang="hu-HU" dirty="0" smtClean="0"/>
              <a:t>3. Próbálom összezavarni az embereket, hogy nő vagyok-e vagy férfi</a:t>
            </a:r>
          </a:p>
          <a:p>
            <a:r>
              <a:rPr lang="hu-HU" dirty="0" smtClean="0"/>
              <a:t>4</a:t>
            </a:r>
            <a:r>
              <a:rPr lang="hu-HU" dirty="0"/>
              <a:t>. Egyszerre nőies és férfias viselkedést is felveszek</a:t>
            </a:r>
            <a:r>
              <a:rPr lang="hu-HU" dirty="0" smtClean="0"/>
              <a:t>.</a:t>
            </a:r>
          </a:p>
          <a:p>
            <a:r>
              <a:rPr lang="hu-HU" dirty="0" smtClean="0"/>
              <a:t>5. élvezem, mikor az emberek bizonytalanok a nememet illetően</a:t>
            </a:r>
          </a:p>
          <a:p>
            <a:pPr marL="0" indent="0" algn="r">
              <a:buNone/>
            </a:pPr>
            <a:r>
              <a:rPr lang="hu-HU" sz="1600" dirty="0" err="1"/>
              <a:t>McGuire</a:t>
            </a:r>
            <a:r>
              <a:rPr lang="hu-HU" sz="1600" dirty="0"/>
              <a:t> et </a:t>
            </a:r>
            <a:r>
              <a:rPr lang="hu-HU" sz="1600" dirty="0" err="1"/>
              <a:t>al</a:t>
            </a:r>
            <a:r>
              <a:rPr lang="hu-HU" sz="1600" dirty="0"/>
              <a:t>.  2019. Int. J. </a:t>
            </a:r>
            <a:r>
              <a:rPr lang="hu-HU" sz="1600" dirty="0" err="1"/>
              <a:t>Transgenderism</a:t>
            </a:r>
            <a:endParaRPr lang="hu-HU" sz="1600" dirty="0"/>
          </a:p>
          <a:p>
            <a:pPr algn="r"/>
            <a:endParaRPr lang="hu-HU" sz="16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4096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Genderqueer</a:t>
            </a:r>
            <a:r>
              <a:rPr lang="hu-HU" dirty="0"/>
              <a:t> </a:t>
            </a:r>
            <a:r>
              <a:rPr lang="hu-HU" dirty="0" err="1"/>
              <a:t>Identity</a:t>
            </a:r>
            <a:r>
              <a:rPr lang="hu-HU" dirty="0"/>
              <a:t> </a:t>
            </a:r>
            <a:r>
              <a:rPr lang="hu-HU" dirty="0" err="1"/>
              <a:t>Scale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2. Társadalmi konstrukció	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6. ahogy a nememről gondolkodom, mindig ugyanaz volt</a:t>
            </a:r>
          </a:p>
          <a:p>
            <a:r>
              <a:rPr lang="hu-HU" dirty="0" smtClean="0"/>
              <a:t>7. A nemem belőlem fakad</a:t>
            </a:r>
          </a:p>
          <a:p>
            <a:r>
              <a:rPr lang="hu-HU" dirty="0" smtClean="0"/>
              <a:t>8. A nemem megértésével/feltárásával sok időt töltöttem el</a:t>
            </a:r>
          </a:p>
          <a:p>
            <a:r>
              <a:rPr lang="hu-HU" dirty="0"/>
              <a:t>9. </a:t>
            </a:r>
            <a:r>
              <a:rPr lang="hu-HU" dirty="0" smtClean="0"/>
              <a:t>Az, ahogyan mutatom </a:t>
            </a:r>
            <a:r>
              <a:rPr lang="hu-HU" dirty="0"/>
              <a:t>a nememet, attól függően változik, </a:t>
            </a:r>
            <a:r>
              <a:rPr lang="hu-HU" dirty="0" smtClean="0"/>
              <a:t>kivel </a:t>
            </a:r>
            <a:r>
              <a:rPr lang="hu-HU" dirty="0"/>
              <a:t>vagyok együtt</a:t>
            </a:r>
            <a:r>
              <a:rPr lang="hu-HU" dirty="0" smtClean="0"/>
              <a:t>.</a:t>
            </a:r>
          </a:p>
          <a:p>
            <a:r>
              <a:rPr lang="hu-HU" dirty="0"/>
              <a:t>10. </a:t>
            </a:r>
            <a:r>
              <a:rPr lang="hu-HU" dirty="0" smtClean="0"/>
              <a:t>Ahogyan </a:t>
            </a:r>
            <a:r>
              <a:rPr lang="hu-HU" dirty="0"/>
              <a:t>nemi hovatartozásomról gondolkodom, az </a:t>
            </a:r>
            <a:r>
              <a:rPr lang="hu-HU" dirty="0" smtClean="0"/>
              <a:t>élettapasztalataim befolyásolták</a:t>
            </a:r>
          </a:p>
          <a:p>
            <a:r>
              <a:rPr lang="hu-HU" dirty="0" smtClean="0"/>
              <a:t>11. és ez valószínűleg idővel változni is fog</a:t>
            </a:r>
          </a:p>
          <a:p>
            <a:pPr marL="0" indent="0" algn="r">
              <a:buNone/>
            </a:pPr>
            <a:r>
              <a:rPr lang="hu-HU" sz="2000" dirty="0" err="1"/>
              <a:t>McGuire</a:t>
            </a:r>
            <a:r>
              <a:rPr lang="hu-HU" sz="2000" dirty="0"/>
              <a:t> et </a:t>
            </a:r>
            <a:r>
              <a:rPr lang="hu-HU" sz="2000" dirty="0" err="1"/>
              <a:t>al</a:t>
            </a:r>
            <a:r>
              <a:rPr lang="hu-HU" sz="2000" dirty="0"/>
              <a:t>.  2019. Int. J. </a:t>
            </a:r>
            <a:r>
              <a:rPr lang="hu-HU" sz="2000" dirty="0" err="1"/>
              <a:t>Transgenderism</a:t>
            </a:r>
            <a:endParaRPr lang="hu-HU" sz="2000" dirty="0"/>
          </a:p>
          <a:p>
            <a:pPr algn="r"/>
            <a:endParaRPr lang="hu-HU" sz="1900" dirty="0"/>
          </a:p>
        </p:txBody>
      </p:sp>
    </p:spTree>
    <p:extLst>
      <p:ext uri="{BB962C8B-B14F-4D97-AF65-F5344CB8AC3E}">
        <p14:creationId xmlns:p14="http://schemas.microsoft.com/office/powerpoint/2010/main" val="3865393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Genderqueer</a:t>
            </a:r>
            <a:r>
              <a:rPr lang="hu-HU" dirty="0"/>
              <a:t> </a:t>
            </a:r>
            <a:r>
              <a:rPr lang="hu-HU" dirty="0" err="1"/>
              <a:t>Identity</a:t>
            </a:r>
            <a:r>
              <a:rPr lang="hu-HU" dirty="0"/>
              <a:t> </a:t>
            </a:r>
            <a:r>
              <a:rPr lang="hu-HU" dirty="0" err="1"/>
              <a:t>Scale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3. Elméleti jártasság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12. Kutatásokat végeztem </a:t>
            </a:r>
            <a:r>
              <a:rPr lang="hu-HU" dirty="0" err="1" smtClean="0"/>
              <a:t>genderelméletről</a:t>
            </a:r>
            <a:r>
              <a:rPr lang="hu-HU" dirty="0" smtClean="0"/>
              <a:t> és nemi szerepekről</a:t>
            </a:r>
          </a:p>
          <a:p>
            <a:r>
              <a:rPr lang="hu-HU" dirty="0" smtClean="0"/>
              <a:t>13. próbálok másokat meggyőzni, hogy a társadalomnak nem szabad ragaszkodni a bináris </a:t>
            </a:r>
            <a:r>
              <a:rPr lang="hu-HU" dirty="0" err="1" smtClean="0"/>
              <a:t>genderelmélethez</a:t>
            </a:r>
            <a:endParaRPr lang="hu-HU" dirty="0" smtClean="0"/>
          </a:p>
          <a:p>
            <a:r>
              <a:rPr lang="hu-HU" dirty="0" smtClean="0"/>
              <a:t>15. a környezetemben az emberek szabadon kifejezhetik magukat nemi szerepükben</a:t>
            </a:r>
          </a:p>
          <a:p>
            <a:r>
              <a:rPr lang="hu-HU" dirty="0" smtClean="0"/>
              <a:t>16. nemi viselkedésem a tradicionális nemek megkérdőjelezése felé tolja az embereket</a:t>
            </a:r>
          </a:p>
          <a:p>
            <a:pPr marL="0" indent="0" algn="r">
              <a:buNone/>
            </a:pPr>
            <a:r>
              <a:rPr lang="hu-HU" sz="1700" dirty="0" err="1"/>
              <a:t>McGuire</a:t>
            </a:r>
            <a:r>
              <a:rPr lang="hu-HU" sz="1700" dirty="0"/>
              <a:t> et </a:t>
            </a:r>
            <a:r>
              <a:rPr lang="hu-HU" sz="1700" dirty="0" err="1"/>
              <a:t>al</a:t>
            </a:r>
            <a:r>
              <a:rPr lang="hu-HU" sz="1700" dirty="0"/>
              <a:t>.  2019. Int. J. </a:t>
            </a:r>
            <a:r>
              <a:rPr lang="hu-HU" sz="1700" dirty="0" err="1"/>
              <a:t>Transgenderism</a:t>
            </a:r>
            <a:endParaRPr lang="hu-HU" sz="17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2354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Genderqueer</a:t>
            </a:r>
            <a:r>
              <a:rPr lang="hu-HU" dirty="0"/>
              <a:t> </a:t>
            </a:r>
            <a:r>
              <a:rPr lang="hu-HU" dirty="0" err="1"/>
              <a:t>Identity</a:t>
            </a:r>
            <a:r>
              <a:rPr lang="hu-HU" dirty="0"/>
              <a:t> </a:t>
            </a:r>
            <a:r>
              <a:rPr lang="hu-HU" dirty="0" err="1"/>
              <a:t>Scale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4. Nemi változékonyság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1. a jövőben a nemem kifejezése hagyományos lesz</a:t>
            </a:r>
          </a:p>
          <a:p>
            <a:r>
              <a:rPr lang="hu-HU" dirty="0" smtClean="0"/>
              <a:t>2. felzaklat, ha félreismerik a nememet</a:t>
            </a:r>
          </a:p>
          <a:p>
            <a:r>
              <a:rPr lang="hu-HU" dirty="0" smtClean="0"/>
              <a:t>4. a jövőben elvárom, az emberek ritkán kérdőjelezzék meg a nememet</a:t>
            </a:r>
          </a:p>
          <a:p>
            <a:r>
              <a:rPr lang="hu-HU" dirty="0" smtClean="0"/>
              <a:t>5. a jövőben úgy gondolom, a nemem változni fog idővel</a:t>
            </a:r>
          </a:p>
          <a:p>
            <a:r>
              <a:rPr lang="hu-HU" dirty="0" smtClean="0"/>
              <a:t>6. Nem lesz tradicionális nemi szerepem (</a:t>
            </a:r>
            <a:r>
              <a:rPr lang="hu-HU" dirty="0" err="1" smtClean="0"/>
              <a:t>nonbináris</a:t>
            </a:r>
            <a:r>
              <a:rPr lang="hu-HU" dirty="0" smtClean="0"/>
              <a:t> / </a:t>
            </a:r>
            <a:r>
              <a:rPr lang="hu-HU" dirty="0" err="1" smtClean="0"/>
              <a:t>nonkonform</a:t>
            </a:r>
            <a:r>
              <a:rPr lang="hu-HU" dirty="0" smtClean="0"/>
              <a:t> leszek.)</a:t>
            </a:r>
          </a:p>
          <a:p>
            <a:pPr marL="0" indent="0" algn="r">
              <a:buNone/>
            </a:pPr>
            <a:r>
              <a:rPr lang="hu-HU" sz="1600" dirty="0" err="1"/>
              <a:t>McGuire</a:t>
            </a:r>
            <a:r>
              <a:rPr lang="hu-HU" sz="1600" dirty="0"/>
              <a:t> et </a:t>
            </a:r>
            <a:r>
              <a:rPr lang="hu-HU" sz="1600" dirty="0" err="1"/>
              <a:t>al</a:t>
            </a:r>
            <a:r>
              <a:rPr lang="hu-HU" sz="1600" dirty="0"/>
              <a:t>.  2019. Int. J. </a:t>
            </a:r>
            <a:r>
              <a:rPr lang="hu-HU" sz="1600" dirty="0" err="1"/>
              <a:t>Transgenderism</a:t>
            </a:r>
            <a:endParaRPr lang="hu-HU" sz="1600" dirty="0"/>
          </a:p>
          <a:p>
            <a:pPr algn="r"/>
            <a:endParaRPr lang="hu-HU" sz="1600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9714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/>
              <a:t>Nemi diszfóriás fiatalkorúak</a:t>
            </a:r>
            <a:br>
              <a:rPr lang="hu-HU" sz="3200" dirty="0" smtClean="0"/>
            </a:br>
            <a:r>
              <a:rPr lang="hu-HU" sz="3200" dirty="0" smtClean="0"/>
              <a:t>Mit tudunk róluk és mit kell még kutatnunk?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Döntési képességük korlátozott</a:t>
            </a:r>
          </a:p>
          <a:p>
            <a:r>
              <a:rPr lang="hu-HU" dirty="0" smtClean="0"/>
              <a:t>Tájékozott beleegyezés serdülőkorban: </a:t>
            </a:r>
            <a:br>
              <a:rPr lang="hu-HU" dirty="0" smtClean="0"/>
            </a:br>
            <a:r>
              <a:rPr lang="hu-HU" dirty="0" smtClean="0"/>
              <a:t>jogilag nem működik, de változik a tendencia</a:t>
            </a:r>
          </a:p>
          <a:p>
            <a:r>
              <a:rPr lang="hu-HU" dirty="0" smtClean="0"/>
              <a:t>Szülők a helyettes döntéshozók (kit védenek?)</a:t>
            </a:r>
          </a:p>
          <a:p>
            <a:r>
              <a:rPr lang="hu-HU" dirty="0" smtClean="0"/>
              <a:t>„Szakértői vélemények” – korlátozott tudással és korlátozott tapasztalatokkal (longitudinális vizsgálatok, </a:t>
            </a:r>
            <a:r>
              <a:rPr lang="hu-HU" dirty="0" err="1" smtClean="0"/>
              <a:t>utánkövetés</a:t>
            </a:r>
            <a:r>
              <a:rPr lang="hu-HU" dirty="0" smtClean="0"/>
              <a:t> hiánya!!)</a:t>
            </a:r>
          </a:p>
          <a:p>
            <a:pPr marL="0" indent="0" algn="r">
              <a:buNone/>
            </a:pPr>
            <a:r>
              <a:rPr lang="hu-HU" sz="1800" dirty="0" err="1" smtClean="0"/>
              <a:t>Drescher</a:t>
            </a:r>
            <a:r>
              <a:rPr lang="hu-HU" sz="1800" dirty="0" smtClean="0"/>
              <a:t> J. Homosex. 2012.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229869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Mit tudunk a nemi diszfóriás fiatalkorúakról?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Heterogén csoport (skála mentén bárhol … és bármerre mozdulhat…)</a:t>
            </a:r>
          </a:p>
          <a:p>
            <a:r>
              <a:rPr lang="hu-HU" dirty="0" smtClean="0"/>
              <a:t>Kötődhet pszichopatológiához</a:t>
            </a:r>
          </a:p>
          <a:p>
            <a:r>
              <a:rPr lang="hu-HU" dirty="0" smtClean="0"/>
              <a:t>Életkor </a:t>
            </a:r>
            <a:r>
              <a:rPr lang="hu-HU" dirty="0" err="1" smtClean="0"/>
              <a:t>előrehaladtával</a:t>
            </a:r>
            <a:r>
              <a:rPr lang="hu-HU" dirty="0" smtClean="0"/>
              <a:t> változhat</a:t>
            </a:r>
          </a:p>
          <a:p>
            <a:r>
              <a:rPr lang="hu-HU" dirty="0" smtClean="0"/>
              <a:t>Nincsenek kellő fogalmaik a meghatározáshoz</a:t>
            </a:r>
          </a:p>
          <a:p>
            <a:r>
              <a:rPr lang="hu-HU" dirty="0" smtClean="0"/>
              <a:t>A megfelelő kognitív szint elérése előtt gondolhatják, hogy a ruházat és a hajviselet elég ahhoz, hogy fiúvá/lánnyá váljanak </a:t>
            </a:r>
          </a:p>
          <a:p>
            <a:r>
              <a:rPr lang="hu-HU" dirty="0" smtClean="0"/>
              <a:t>Viselkedésük megkérdőjelezi szüleik és környezetük hagyományos nemi viselkedését</a:t>
            </a:r>
          </a:p>
          <a:p>
            <a:pPr marL="0" indent="0" algn="r">
              <a:buNone/>
            </a:pPr>
            <a:r>
              <a:rPr lang="hu-HU" sz="1900" dirty="0" err="1"/>
              <a:t>Drescher</a:t>
            </a:r>
            <a:r>
              <a:rPr lang="hu-HU" sz="1900" dirty="0"/>
              <a:t> J. Homosex. 2012</a:t>
            </a:r>
            <a:r>
              <a:rPr lang="hu-HU" sz="1900" dirty="0" smtClean="0"/>
              <a:t>.</a:t>
            </a:r>
            <a:endParaRPr lang="hu-HU" sz="1900" dirty="0"/>
          </a:p>
        </p:txBody>
      </p:sp>
    </p:spTree>
    <p:extLst>
      <p:ext uri="{BB962C8B-B14F-4D97-AF65-F5344CB8AC3E}">
        <p14:creationId xmlns:p14="http://schemas.microsoft.com/office/powerpoint/2010/main" val="2936054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Mit tudunk a nemi diszfóriás fiatalkorúakról</a:t>
            </a:r>
            <a:r>
              <a:rPr lang="hu-HU" sz="2800" dirty="0" smtClean="0"/>
              <a:t>? 2.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hu-HU" dirty="0" smtClean="0"/>
              <a:t>számuk csekély, mégis egyre többen jelentkeznek klinikákon</a:t>
            </a:r>
          </a:p>
          <a:p>
            <a:r>
              <a:rPr lang="hu-HU" b="1" u="sng" dirty="0" smtClean="0"/>
              <a:t>Nem mindig marad fenn serdülőkorig</a:t>
            </a:r>
          </a:p>
          <a:p>
            <a:r>
              <a:rPr lang="hu-HU" dirty="0" smtClean="0"/>
              <a:t>Akiknél nem marad meg, ált. melegek lesznek, kisebb arányban </a:t>
            </a:r>
            <a:r>
              <a:rPr lang="hu-HU" dirty="0" err="1" smtClean="0"/>
              <a:t>heterok</a:t>
            </a:r>
            <a:r>
              <a:rPr lang="hu-HU" dirty="0" smtClean="0"/>
              <a:t>/ciszneműek</a:t>
            </a:r>
          </a:p>
          <a:p>
            <a:r>
              <a:rPr lang="hu-HU" dirty="0" smtClean="0"/>
              <a:t>Jelen tudásunk szerint NEM TUDJUK ELŐRE jelezni, mely gyermekeknél /nem/ marad fenn </a:t>
            </a:r>
          </a:p>
          <a:p>
            <a:pPr marL="0" indent="0" algn="r">
              <a:buNone/>
            </a:pPr>
            <a:r>
              <a:rPr lang="hu-HU" sz="1800" dirty="0" err="1"/>
              <a:t>Drescher</a:t>
            </a:r>
            <a:r>
              <a:rPr lang="hu-HU" sz="1800" dirty="0"/>
              <a:t> J. Homosex. 2012.</a:t>
            </a:r>
          </a:p>
          <a:p>
            <a:r>
              <a:rPr lang="hu-HU" sz="2400" dirty="0" err="1" smtClean="0"/>
              <a:t>Persisters</a:t>
            </a:r>
            <a:r>
              <a:rPr lang="hu-HU" sz="2400" dirty="0" smtClean="0"/>
              <a:t> - </a:t>
            </a:r>
            <a:r>
              <a:rPr lang="hu-HU" sz="2400" dirty="0" err="1" smtClean="0"/>
              <a:t>desisters</a:t>
            </a:r>
            <a:endParaRPr lang="hu-HU" sz="2400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136021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Mit tudunk a nemi diszfóriás fiatalkorúakról? </a:t>
            </a:r>
            <a:r>
              <a:rPr lang="hu-HU" sz="3200" dirty="0" smtClean="0"/>
              <a:t>3.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Ha fennmarad serdülőkorig, valószínűbb, hogy fennáll felnőttkoráig is</a:t>
            </a:r>
          </a:p>
          <a:p>
            <a:r>
              <a:rPr lang="hu-HU" dirty="0" smtClean="0"/>
              <a:t>A nemi </a:t>
            </a:r>
            <a:r>
              <a:rPr lang="hu-HU" dirty="0" err="1" smtClean="0"/>
              <a:t>diszfória</a:t>
            </a:r>
            <a:r>
              <a:rPr lang="hu-HU" dirty="0" smtClean="0"/>
              <a:t>/változékonyság (angol rövidítése: GD/GV) nem feltétlenül pszichopatológiás állapot, de ha igen, előbb diagnosztizálják a mentális állapotot (trauma, érzelmi zavarok)</a:t>
            </a:r>
          </a:p>
          <a:p>
            <a:r>
              <a:rPr lang="hu-HU" dirty="0" smtClean="0"/>
              <a:t>Magasabb az előfordulása autista spektrum zavarral élő fiataloknál</a:t>
            </a:r>
          </a:p>
          <a:p>
            <a:r>
              <a:rPr lang="hu-HU" dirty="0" smtClean="0"/>
              <a:t>A gyermekek és a serdülők </a:t>
            </a:r>
            <a:r>
              <a:rPr lang="hu-HU" u="sng" dirty="0" smtClean="0"/>
              <a:t>eltérő</a:t>
            </a:r>
            <a:r>
              <a:rPr lang="hu-HU" dirty="0" smtClean="0"/>
              <a:t> klinikai megközelítést igényelnek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3564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Mit tudunk a nemi diszfóriás fiatalkorúakról? </a:t>
            </a:r>
            <a:r>
              <a:rPr lang="hu-HU" sz="3200" dirty="0" smtClean="0"/>
              <a:t>4.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Az iskolakezdés és a pubertáskor szokatlanul stresszes fejlődési fázis számukra</a:t>
            </a:r>
          </a:p>
          <a:p>
            <a:r>
              <a:rPr lang="hu-HU" dirty="0" smtClean="0"/>
              <a:t>Akiknél fennmarad a nemi </a:t>
            </a:r>
            <a:r>
              <a:rPr lang="hu-HU" dirty="0" err="1" smtClean="0"/>
              <a:t>diszfória</a:t>
            </a:r>
            <a:r>
              <a:rPr lang="hu-HU" dirty="0" smtClean="0"/>
              <a:t> serdülőkorig, rendkívül zavaró lehet a másodlagos nemi jellegek megjelenése, ez súlyos szorongást, depressziót, akár öngyilkossági gondolatokat is okozhat</a:t>
            </a:r>
          </a:p>
          <a:p>
            <a:r>
              <a:rPr lang="hu-HU" sz="1900" dirty="0" smtClean="0">
                <a:solidFill>
                  <a:srgbClr val="FF0000"/>
                </a:solidFill>
              </a:rPr>
              <a:t>Öngyilkossági gondolat esetén hívja a 116-123 ingyenes segélyvonalat, bármikor</a:t>
            </a:r>
          </a:p>
          <a:p>
            <a:r>
              <a:rPr lang="hu-HU" dirty="0" smtClean="0"/>
              <a:t>Serdülőkorú nemi diszfóriával élők többsége jobban lesz, ha szüleik és szakemberek támogatják őket felnőttkorukig</a:t>
            </a:r>
          </a:p>
          <a:p>
            <a:r>
              <a:rPr lang="hu-HU" dirty="0" smtClean="0"/>
              <a:t>Gyakran élcelődés, zaklatás és erőszak áldozatai lehetnek, még a saját családjukban is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9122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kell még kutatnunk?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Az „okokat”</a:t>
            </a:r>
          </a:p>
          <a:p>
            <a:r>
              <a:rPr lang="hu-HU" dirty="0" smtClean="0"/>
              <a:t>Hogyan alakul ki a nemi identitás bárkiben?</a:t>
            </a:r>
          </a:p>
          <a:p>
            <a:r>
              <a:rPr lang="hu-HU" dirty="0" smtClean="0"/>
              <a:t>Mennyiben azonos/eltérő a nemi identitás kialakulása transz és </a:t>
            </a:r>
            <a:r>
              <a:rPr lang="hu-HU" dirty="0" err="1" smtClean="0"/>
              <a:t>ciszgender</a:t>
            </a:r>
            <a:r>
              <a:rPr lang="hu-HU" dirty="0" smtClean="0"/>
              <a:t> személyekben?</a:t>
            </a:r>
          </a:p>
          <a:p>
            <a:r>
              <a:rPr lang="hu-HU" dirty="0" smtClean="0"/>
              <a:t>Biológiai, környezeti és </a:t>
            </a:r>
            <a:r>
              <a:rPr lang="hu-HU" dirty="0" err="1" smtClean="0"/>
              <a:t>pszichoszociális</a:t>
            </a:r>
            <a:r>
              <a:rPr lang="hu-HU" dirty="0" smtClean="0"/>
              <a:t> faktorok?</a:t>
            </a:r>
          </a:p>
          <a:p>
            <a:r>
              <a:rPr lang="hu-HU" dirty="0" smtClean="0"/>
              <a:t>A stressz mennyiben velejárója a nemi másság érzésének, avagy mennyiben a társadalmi elutasítás következménye?</a:t>
            </a:r>
          </a:p>
          <a:p>
            <a:r>
              <a:rPr lang="hu-HU" dirty="0" smtClean="0"/>
              <a:t>Miért fordul elő, hogy egyeseknél kamaszkorra megszűnik a nemi </a:t>
            </a:r>
            <a:r>
              <a:rPr lang="hu-HU" dirty="0" err="1" smtClean="0"/>
              <a:t>diszfória</a:t>
            </a:r>
            <a:r>
              <a:rPr lang="hu-HU" dirty="0" smtClean="0"/>
              <a:t>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2683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LMBT személyek száma az iskolában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Egy iskolában 1000 tanulóból</a:t>
            </a:r>
            <a:br>
              <a:rPr lang="hu-HU" dirty="0" smtClean="0"/>
            </a:br>
            <a:r>
              <a:rPr lang="hu-HU" dirty="0" smtClean="0"/>
              <a:t>100 meleg</a:t>
            </a:r>
            <a:r>
              <a:rPr lang="hu-HU" dirty="0"/>
              <a:t>, leszbikus vagy biszexuális;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10 </a:t>
            </a:r>
            <a:r>
              <a:rPr lang="hu-HU" dirty="0" err="1"/>
              <a:t>transznemű</a:t>
            </a:r>
            <a:r>
              <a:rPr lang="hu-HU" dirty="0"/>
              <a:t> 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smtClean="0"/>
              <a:t>és </a:t>
            </a:r>
            <a:r>
              <a:rPr lang="hu-HU" dirty="0"/>
              <a:t>1 </a:t>
            </a:r>
            <a:r>
              <a:rPr lang="hu-HU" dirty="0" err="1"/>
              <a:t>interszex</a:t>
            </a:r>
            <a:r>
              <a:rPr lang="hu-HU" dirty="0"/>
              <a:t>  </a:t>
            </a:r>
            <a:r>
              <a:rPr lang="hu-HU" dirty="0" smtClean="0"/>
              <a:t>…	Összesen 111 diák „más”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Ha életük átlagos…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87 </a:t>
            </a:r>
            <a:r>
              <a:rPr lang="hu-HU" dirty="0" smtClean="0"/>
              <a:t>főt ér szóbeli zaklatás</a:t>
            </a:r>
            <a:r>
              <a:rPr lang="en-US" dirty="0" smtClean="0"/>
              <a:t>, </a:t>
            </a:r>
            <a:endParaRPr lang="hu-HU" dirty="0" smtClean="0"/>
          </a:p>
          <a:p>
            <a:pPr marL="0" indent="0">
              <a:buNone/>
            </a:pPr>
            <a:r>
              <a:rPr lang="en-US" dirty="0" smtClean="0"/>
              <a:t>40 </a:t>
            </a:r>
            <a:r>
              <a:rPr lang="hu-HU" dirty="0" smtClean="0"/>
              <a:t>főt testi inzultus</a:t>
            </a:r>
            <a:endParaRPr lang="hu-HU" dirty="0"/>
          </a:p>
          <a:p>
            <a:pPr marL="0" indent="0">
              <a:buNone/>
            </a:pPr>
            <a:r>
              <a:rPr lang="en-US" dirty="0" smtClean="0"/>
              <a:t>19 </a:t>
            </a:r>
            <a:r>
              <a:rPr lang="hu-HU" dirty="0" smtClean="0"/>
              <a:t>főt bántalmazás egy év alatt</a:t>
            </a:r>
            <a:r>
              <a:rPr lang="en-US" dirty="0" smtClean="0"/>
              <a:t>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			az orientációja vagy identitása miatt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62</a:t>
            </a:r>
            <a:r>
              <a:rPr lang="en-US" dirty="0" smtClean="0"/>
              <a:t> </a:t>
            </a:r>
            <a:r>
              <a:rPr lang="hu-HU" dirty="0" smtClean="0"/>
              <a:t>fő nem érzi magát biztonságban az iskolában (mégis kötelező bejárni)</a:t>
            </a:r>
            <a:r>
              <a:rPr lang="en-US" dirty="0" smtClean="0"/>
              <a:t>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30</a:t>
            </a:r>
            <a:r>
              <a:rPr lang="en-US" dirty="0" smtClean="0"/>
              <a:t> </a:t>
            </a:r>
            <a:r>
              <a:rPr lang="hu-HU" dirty="0" smtClean="0"/>
              <a:t>fő önkárosító viselkedést folytat, akár öngyilkossági kísérlete is lehet</a:t>
            </a:r>
            <a:r>
              <a:rPr lang="en-US" dirty="0" smtClean="0"/>
              <a:t>. 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Ezek a fiatalok társas, érzelmi és tanulási nehézségekkel küzdenek folyamatosan</a:t>
            </a:r>
            <a:br>
              <a:rPr lang="hu-HU" dirty="0" smtClean="0"/>
            </a:br>
            <a:endParaRPr lang="hu-HU" dirty="0" smtClean="0"/>
          </a:p>
          <a:p>
            <a:pPr marL="0" indent="0" algn="r">
              <a:buNone/>
            </a:pPr>
            <a:r>
              <a:rPr lang="hu-HU" sz="2000" dirty="0" smtClean="0"/>
              <a:t>Young, AL: </a:t>
            </a:r>
            <a:r>
              <a:rPr lang="hu-HU" sz="2000" dirty="0" err="1" smtClean="0"/>
              <a:t>Queer</a:t>
            </a:r>
            <a:r>
              <a:rPr lang="hu-HU" sz="2000" dirty="0" smtClean="0"/>
              <a:t> </a:t>
            </a:r>
            <a:r>
              <a:rPr lang="hu-HU" sz="2000" dirty="0" err="1" smtClean="0"/>
              <a:t>Youth</a:t>
            </a:r>
            <a:r>
              <a:rPr lang="hu-HU" sz="2000" dirty="0" smtClean="0"/>
              <a:t> </a:t>
            </a:r>
            <a:r>
              <a:rPr lang="hu-HU" sz="2000" dirty="0" err="1" smtClean="0"/>
              <a:t>Advice</a:t>
            </a:r>
            <a:r>
              <a:rPr lang="hu-HU" sz="2000" dirty="0" smtClean="0"/>
              <a:t> </a:t>
            </a:r>
            <a:r>
              <a:rPr lang="hu-HU" sz="2000" dirty="0" err="1" smtClean="0"/>
              <a:t>for</a:t>
            </a:r>
            <a:r>
              <a:rPr lang="hu-HU" sz="2000" dirty="0" smtClean="0"/>
              <a:t> </a:t>
            </a:r>
            <a:r>
              <a:rPr lang="hu-HU" sz="2000" dirty="0" err="1" smtClean="0"/>
              <a:t>Educators</a:t>
            </a:r>
            <a:r>
              <a:rPr lang="hu-HU" sz="2000" dirty="0" smtClean="0"/>
              <a:t>, </a:t>
            </a:r>
            <a:r>
              <a:rPr lang="hu-HU" sz="2000" dirty="0" err="1" smtClean="0"/>
              <a:t>Next</a:t>
            </a:r>
            <a:r>
              <a:rPr lang="hu-HU" sz="2000" dirty="0" smtClean="0"/>
              <a:t> </a:t>
            </a:r>
            <a:r>
              <a:rPr lang="hu-HU" sz="2000" dirty="0" err="1" smtClean="0"/>
              <a:t>Generation</a:t>
            </a:r>
            <a:r>
              <a:rPr lang="hu-HU" sz="2000" dirty="0" smtClean="0"/>
              <a:t> Press, 2011.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284612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tudunk a család szerepéről?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997152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Jelenleg nincs kutatási eredmény arról, hogy a nemi </a:t>
            </a:r>
            <a:r>
              <a:rPr lang="hu-HU" dirty="0" err="1" smtClean="0"/>
              <a:t>diszfória</a:t>
            </a:r>
            <a:r>
              <a:rPr lang="hu-HU" dirty="0" smtClean="0"/>
              <a:t> a nevelési stílus következménye lenne</a:t>
            </a:r>
          </a:p>
          <a:p>
            <a:r>
              <a:rPr lang="hu-HU" dirty="0" smtClean="0"/>
              <a:t>A családok viszonyulása az elutasítástól/büntetéstől a teljes és korai elfogadásig változhat</a:t>
            </a:r>
          </a:p>
          <a:p>
            <a:r>
              <a:rPr lang="hu-HU" dirty="0" smtClean="0"/>
              <a:t>A terápiát gyakran a családok kezdeményezik</a:t>
            </a:r>
          </a:p>
          <a:p>
            <a:r>
              <a:rPr lang="hu-HU" dirty="0" smtClean="0"/>
              <a:t>Gyakran akkor keresik fel a szakembereket, amikor kudarcot vallottak a nemi normák kialakításával</a:t>
            </a:r>
          </a:p>
          <a:p>
            <a:r>
              <a:rPr lang="hu-HU" dirty="0" smtClean="0"/>
              <a:t>A szülők gyakran mélységesen aggódnak gyermekük jelenlegi, jövőbeli kapcsolatai, beilleszkedése miatt</a:t>
            </a:r>
          </a:p>
          <a:p>
            <a:r>
              <a:rPr lang="hu-HU" dirty="0" smtClean="0"/>
              <a:t>A családok maguk is </a:t>
            </a:r>
            <a:r>
              <a:rPr lang="hu-HU" dirty="0" err="1" smtClean="0"/>
              <a:t>stigmatizálódhatnak</a:t>
            </a:r>
            <a:r>
              <a:rPr lang="hu-HU" dirty="0" smtClean="0"/>
              <a:t> a GD/GV gyermekkel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6502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Mit tudunk a család szerepéről?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Egyesek abban a reményben keresnek fel szakembert, hogy megelőzzék a homoszexualitás/transzneműség kialakulását GD/GV gyermekekben</a:t>
            </a:r>
          </a:p>
          <a:p>
            <a:r>
              <a:rPr lang="hu-HU" dirty="0" smtClean="0"/>
              <a:t>A családnak szerepe/felelőssége van, bármely kezelést is választják a szakemberrel (és a kiskorúval) együttműködésben</a:t>
            </a:r>
          </a:p>
          <a:p>
            <a:r>
              <a:rPr lang="hu-HU" dirty="0" smtClean="0"/>
              <a:t>A szülők, ha elszigetelve érzik magukat, </a:t>
            </a:r>
            <a:br>
              <a:rPr lang="hu-HU" dirty="0" smtClean="0"/>
            </a:br>
            <a:r>
              <a:rPr lang="hu-HU" dirty="0" smtClean="0"/>
              <a:t>kérhetik professzionális mentális segítők, </a:t>
            </a:r>
            <a:br>
              <a:rPr lang="hu-HU" dirty="0" smtClean="0"/>
            </a:br>
            <a:r>
              <a:rPr lang="hu-HU" dirty="0" smtClean="0"/>
              <a:t>személyes és online támogatócsoportok segítségét, </a:t>
            </a:r>
            <a:br>
              <a:rPr lang="hu-HU" dirty="0" smtClean="0"/>
            </a:br>
            <a:r>
              <a:rPr lang="hu-HU" dirty="0" smtClean="0"/>
              <a:t>némelyik még gyermekfelügyeletet is biztosít (USA)</a:t>
            </a:r>
          </a:p>
          <a:p>
            <a:r>
              <a:rPr lang="hu-HU" dirty="0" smtClean="0"/>
              <a:t>Vajon a társadalmi elfogadás növekedése eredményezheti, hogy kevesebb szülő keres majd GD/GV gyermekének mentális támogatást?</a:t>
            </a:r>
          </a:p>
          <a:p>
            <a:pPr marL="0" indent="0" algn="r">
              <a:buNone/>
            </a:pPr>
            <a:r>
              <a:rPr lang="hu-HU" sz="2100" dirty="0" err="1"/>
              <a:t>Drescher</a:t>
            </a:r>
            <a:r>
              <a:rPr lang="hu-HU" sz="2100" dirty="0"/>
              <a:t> J. Homosex. 2012.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125529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 kezelésről/terápiáról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Komplex helyzet –kevés jó megoldás</a:t>
            </a:r>
          </a:p>
          <a:p>
            <a:r>
              <a:rPr lang="hu-HU" dirty="0" smtClean="0"/>
              <a:t>Kutatócsoportok és elméleti kutatók klinikai tapasztalat nélkül és klinikusok kutatói háttér nélkül</a:t>
            </a:r>
          </a:p>
          <a:p>
            <a:r>
              <a:rPr lang="hu-HU" dirty="0" smtClean="0"/>
              <a:t>Nincs/kevés standardizált, </a:t>
            </a:r>
            <a:r>
              <a:rPr lang="hu-HU" dirty="0" err="1" smtClean="0"/>
              <a:t>validált</a:t>
            </a:r>
            <a:r>
              <a:rPr lang="hu-HU" dirty="0" smtClean="0"/>
              <a:t> teszt, (kivéve: </a:t>
            </a:r>
            <a:r>
              <a:rPr lang="hu-HU" dirty="0" err="1" smtClean="0"/>
              <a:t>McGuire</a:t>
            </a:r>
            <a:r>
              <a:rPr lang="hu-HU" dirty="0" smtClean="0"/>
              <a:t> </a:t>
            </a:r>
            <a:r>
              <a:rPr lang="hu-HU" dirty="0"/>
              <a:t>et </a:t>
            </a:r>
            <a:r>
              <a:rPr lang="hu-HU" dirty="0" err="1"/>
              <a:t>al</a:t>
            </a:r>
            <a:r>
              <a:rPr lang="hu-HU" dirty="0"/>
              <a:t>.  2019</a:t>
            </a:r>
            <a:r>
              <a:rPr lang="hu-HU" dirty="0" smtClean="0"/>
              <a:t>.)</a:t>
            </a:r>
            <a:br>
              <a:rPr lang="hu-HU" dirty="0" smtClean="0"/>
            </a:br>
            <a:r>
              <a:rPr lang="hu-HU" dirty="0" smtClean="0"/>
              <a:t>sem </a:t>
            </a:r>
            <a:r>
              <a:rPr lang="hu-HU" dirty="0"/>
              <a:t>longitudinális vizsgálatok</a:t>
            </a:r>
            <a:r>
              <a:rPr lang="hu-HU" dirty="0" smtClean="0"/>
              <a:t>, (kivéve:</a:t>
            </a:r>
            <a:br>
              <a:rPr lang="hu-HU" dirty="0" smtClean="0"/>
            </a:br>
            <a:r>
              <a:rPr lang="hu-HU" dirty="0" err="1" smtClean="0"/>
              <a:t>Dhejne</a:t>
            </a:r>
            <a:r>
              <a:rPr lang="hu-HU" dirty="0" smtClean="0"/>
              <a:t> et </a:t>
            </a:r>
            <a:r>
              <a:rPr lang="hu-HU" dirty="0" err="1" smtClean="0"/>
              <a:t>al</a:t>
            </a:r>
            <a:r>
              <a:rPr lang="hu-HU" dirty="0" smtClean="0"/>
              <a:t>. </a:t>
            </a:r>
            <a:r>
              <a:rPr lang="en-US" dirty="0" smtClean="0"/>
              <a:t>2011</a:t>
            </a:r>
            <a:r>
              <a:rPr lang="en-US" dirty="0"/>
              <a:t>. </a:t>
            </a:r>
            <a:r>
              <a:rPr lang="en-US" dirty="0" err="1" smtClean="0"/>
              <a:t>PLoS</a:t>
            </a:r>
            <a:r>
              <a:rPr lang="en-US" dirty="0" smtClean="0"/>
              <a:t> </a:t>
            </a:r>
            <a:r>
              <a:rPr lang="en-US" dirty="0"/>
              <a:t>ONE 6(2): e16885</a:t>
            </a:r>
            <a:r>
              <a:rPr lang="en-US" dirty="0" smtClean="0"/>
              <a:t>.</a:t>
            </a:r>
            <a:r>
              <a:rPr lang="hu-HU" dirty="0" smtClean="0"/>
              <a:t>)</a:t>
            </a:r>
          </a:p>
          <a:p>
            <a:r>
              <a:rPr lang="hu-HU" dirty="0" smtClean="0"/>
              <a:t>Nincsenek mérőeszközeink a kamaszkorig megmaradó vagy elmúló GD elkülönítésére 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6281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hu-HU" sz="3200" dirty="0"/>
              <a:t>A </a:t>
            </a:r>
            <a:r>
              <a:rPr lang="hu-HU" sz="3200" dirty="0" smtClean="0"/>
              <a:t>klinikusok véleménye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tranzició</a:t>
            </a:r>
            <a:r>
              <a:rPr lang="hu-HU" dirty="0" smtClean="0"/>
              <a:t> támogatása növelheti a </a:t>
            </a:r>
            <a:r>
              <a:rPr lang="hu-HU" dirty="0" err="1" smtClean="0"/>
              <a:t>diszfória</a:t>
            </a:r>
            <a:r>
              <a:rPr lang="hu-HU" dirty="0" smtClean="0"/>
              <a:t> fennmaradását</a:t>
            </a:r>
          </a:p>
          <a:p>
            <a:r>
              <a:rPr lang="hu-HU" dirty="0" smtClean="0"/>
              <a:t>A GD fennmaradása nem kívánatos, tekintve az orvosi beavatkozások kockázatait</a:t>
            </a:r>
          </a:p>
          <a:p>
            <a:r>
              <a:rPr lang="hu-HU" dirty="0" smtClean="0"/>
              <a:t>Egyes kutatók szerint a gyermekkori (eltérítő?) beavatkozások valószínűbben megelőzhetik a nemi </a:t>
            </a:r>
            <a:r>
              <a:rPr lang="hu-HU" dirty="0" err="1" smtClean="0"/>
              <a:t>diszfória</a:t>
            </a:r>
            <a:r>
              <a:rPr lang="hu-HU" dirty="0" smtClean="0"/>
              <a:t> fennmaradását felnőttkorig (??)</a:t>
            </a:r>
          </a:p>
          <a:p>
            <a:r>
              <a:rPr lang="hu-HU" dirty="0" smtClean="0"/>
              <a:t>Nem javallott sem hormonkezelés, sem sebészi beavatkozás pubertáskor előtt</a:t>
            </a:r>
          </a:p>
          <a:p>
            <a:r>
              <a:rPr lang="hu-HU" dirty="0" smtClean="0"/>
              <a:t>Eltérő nézetek vannak, a GD vajon egészségi állapot / pszichiátriai zavar / a nemi önkifejezés normális emberi variánsa</a:t>
            </a:r>
          </a:p>
          <a:p>
            <a:r>
              <a:rPr lang="hu-HU" dirty="0" smtClean="0"/>
              <a:t>Az orvosi kifejezésekkel </a:t>
            </a:r>
            <a:r>
              <a:rPr lang="hu-HU" dirty="0" err="1" smtClean="0"/>
              <a:t>patologizálhatjuk</a:t>
            </a:r>
            <a:r>
              <a:rPr lang="hu-HU" dirty="0" smtClean="0"/>
              <a:t> vagy normalizálhatjuk az eseteket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7284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hu-HU" sz="3200" dirty="0"/>
              <a:t>A klinikusok véleménye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145435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Eltérő nézetek a GD gyermekek önkifejezési módjairól</a:t>
            </a:r>
          </a:p>
          <a:p>
            <a:r>
              <a:rPr lang="hu-HU" dirty="0" smtClean="0"/>
              <a:t>A klinikusok az életkornak megfelelően kezelik és engedik részt venni a döntéshozatalban a serdülőket</a:t>
            </a:r>
          </a:p>
          <a:p>
            <a:r>
              <a:rPr lang="hu-HU" dirty="0" smtClean="0"/>
              <a:t>Klinikusok egyik csoportja elbátortalanítja, mások viszont megerősítik a gyerekeket a pubertás előtti névváltoztatásban és nemváltó viselkedésben</a:t>
            </a:r>
          </a:p>
          <a:p>
            <a:r>
              <a:rPr lang="hu-HU" dirty="0" smtClean="0"/>
              <a:t>Klinikusok inkább támogatják a GD serdülőket, míg a gyerekeket inkább neutrálisan kezelik, vagy elterelik (Serdülőkorban már valószínűbb a fennmaradás felnőttkorig)</a:t>
            </a:r>
          </a:p>
          <a:p>
            <a:r>
              <a:rPr lang="hu-HU" dirty="0" smtClean="0"/>
              <a:t>Szigorú összehasonlító vizsgálatok hiányában a kezelésben szubjektív nézetek is szerepet játszhatnak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3014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hu-HU" sz="3600" dirty="0" smtClean="0"/>
              <a:t>A klinikai beavatkozásokról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4857403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A pubertás-blokkolók mind a serdülőknek, mind az ellátóknak időt hagynak, hogy átgondolják a HRT és sebészi beavatkozás lehetőségét + minimalizálja a nem kívánatos másodlagos nemi jelleg kialakulását, ami már nem teljesen visszafordítható hormonterápiával, ha már egyszer kialakult</a:t>
            </a:r>
          </a:p>
          <a:p>
            <a:r>
              <a:rPr lang="hu-HU" dirty="0" smtClean="0"/>
              <a:t>18 éves kor a tájékozott belegyezés kora a legtöbb országban. Nemi átalakító műtétet nem végeznek </a:t>
            </a:r>
            <a:br>
              <a:rPr lang="hu-HU" dirty="0" smtClean="0"/>
            </a:br>
            <a:r>
              <a:rPr lang="hu-HU" dirty="0" smtClean="0"/>
              <a:t>18 éves kor alatt.</a:t>
            </a:r>
          </a:p>
          <a:p>
            <a:r>
              <a:rPr lang="hu-HU" dirty="0" smtClean="0"/>
              <a:t>Az APA és az APA (amerikai pszichiátriai és pszichológiai kamara) elutasítja a </a:t>
            </a:r>
            <a:r>
              <a:rPr lang="hu-HU" dirty="0" err="1" smtClean="0"/>
              <a:t>reparatív</a:t>
            </a:r>
            <a:r>
              <a:rPr lang="hu-HU" dirty="0" smtClean="0"/>
              <a:t> terápiát, de nem tér ki a nemi identitás megváltoztatásának etikai kérdéseire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2243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5497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Amit még vizsgálni szükséges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4785395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Nincsenek kellő ismereteink a pubertásgátlók hosszútávú fizikai és pszichológiai hatásáról</a:t>
            </a:r>
          </a:p>
          <a:p>
            <a:r>
              <a:rPr lang="hu-HU" dirty="0" smtClean="0"/>
              <a:t>Nem tudjuk, hogy a gyermekkori nemváltó identitás megerősítése vajon támogatja-e a nemi </a:t>
            </a:r>
            <a:r>
              <a:rPr lang="hu-HU" dirty="0" err="1" smtClean="0"/>
              <a:t>diszfória</a:t>
            </a:r>
            <a:r>
              <a:rPr lang="hu-HU" dirty="0" smtClean="0"/>
              <a:t> megmaradását serdülő- és felnőttkorig</a:t>
            </a:r>
          </a:p>
          <a:p>
            <a:r>
              <a:rPr lang="hu-HU" dirty="0" smtClean="0"/>
              <a:t>Vajon a gyermek nemi szerepváltásának korai elkedvetlenítése megakadályozza-e a GD/GV fennmaradását serdülő-  és felnőttkorig </a:t>
            </a:r>
          </a:p>
          <a:p>
            <a:r>
              <a:rPr lang="hu-HU" dirty="0" smtClean="0"/>
              <a:t>Etikus-e vagy épp etikátlan a nemi diszfóriás gyermek identitását azzal a céllal megváltoztatni, hogy megelőzzük a </a:t>
            </a:r>
            <a:r>
              <a:rPr lang="hu-HU" dirty="0" err="1" smtClean="0"/>
              <a:t>transzszexualizmus</a:t>
            </a:r>
            <a:r>
              <a:rPr lang="hu-HU" dirty="0" smtClean="0"/>
              <a:t> </a:t>
            </a:r>
            <a:r>
              <a:rPr lang="hu-HU" dirty="0"/>
              <a:t>felnőttkori </a:t>
            </a:r>
            <a:r>
              <a:rPr lang="hu-HU" dirty="0" smtClean="0"/>
              <a:t>kialakulását?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22654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712968" cy="562074"/>
          </a:xfrm>
        </p:spPr>
        <p:txBody>
          <a:bodyPr>
            <a:noAutofit/>
          </a:bodyPr>
          <a:lstStyle/>
          <a:p>
            <a:r>
              <a:rPr lang="hu-HU" sz="3200" dirty="0" smtClean="0"/>
              <a:t>Kulturális attitűdök a nemi diszfóriás kiskorúak felé 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949280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Növekvő társadalmi elfogadás, világszerte</a:t>
            </a:r>
          </a:p>
          <a:p>
            <a:r>
              <a:rPr lang="hu-HU" dirty="0" smtClean="0"/>
              <a:t>Erősödő jogi szabályozás az iskolai zaklatás és diszkrimináció kivédésére</a:t>
            </a:r>
          </a:p>
          <a:p>
            <a:r>
              <a:rPr lang="hu-HU" dirty="0" smtClean="0"/>
              <a:t>Az iskolákban egyre inkább megengedett a nemi önkifejezés nemi diszfóriával is </a:t>
            </a:r>
          </a:p>
          <a:p>
            <a:r>
              <a:rPr lang="hu-HU" dirty="0" smtClean="0"/>
              <a:t>A GD élők </a:t>
            </a:r>
            <a:r>
              <a:rPr lang="hu-HU" dirty="0" err="1" smtClean="0"/>
              <a:t>stigmatizástsága</a:t>
            </a:r>
            <a:r>
              <a:rPr lang="hu-HU" dirty="0" smtClean="0"/>
              <a:t> fennmarad, ha a mentális zavarok </a:t>
            </a:r>
            <a:r>
              <a:rPr lang="hu-HU" dirty="0" err="1" smtClean="0"/>
              <a:t>stigmatizáltsága</a:t>
            </a:r>
            <a:r>
              <a:rPr lang="hu-HU" dirty="0" smtClean="0"/>
              <a:t> is fennáll</a:t>
            </a:r>
          </a:p>
          <a:p>
            <a:r>
              <a:rPr lang="hu-HU" dirty="0" smtClean="0"/>
              <a:t>A TB általában nem fedezi a hormonkezeléseket</a:t>
            </a:r>
          </a:p>
          <a:p>
            <a:r>
              <a:rPr lang="hu-HU" dirty="0" smtClean="0"/>
              <a:t> A DSM-5. megjelenésével a terminológia: </a:t>
            </a:r>
            <a:br>
              <a:rPr lang="hu-HU" dirty="0" smtClean="0"/>
            </a:br>
            <a:r>
              <a:rPr lang="hu-HU" dirty="0" smtClean="0"/>
              <a:t>Nemi </a:t>
            </a:r>
            <a:r>
              <a:rPr lang="hu-HU" dirty="0" err="1" smtClean="0"/>
              <a:t>diszfória</a:t>
            </a:r>
            <a:r>
              <a:rPr lang="hu-HU" dirty="0" smtClean="0"/>
              <a:t> gyermekkorban és Nemi </a:t>
            </a:r>
            <a:r>
              <a:rPr lang="hu-HU" dirty="0" err="1" smtClean="0"/>
              <a:t>diszfória</a:t>
            </a:r>
            <a:r>
              <a:rPr lang="hu-HU" dirty="0" smtClean="0"/>
              <a:t> serdülő- vagy felnőttkorban, 2013-tól. (folyamatos változtatás az elmúlt 50 évben)</a:t>
            </a:r>
          </a:p>
          <a:p>
            <a:r>
              <a:rPr lang="hu-HU" dirty="0" smtClean="0"/>
              <a:t>Klinikusok még nem tudják elhatárolni, mi meríti ki a pszichopatológiás állapotot, illetve a nemi önkifejezés normális variációját. </a:t>
            </a:r>
          </a:p>
        </p:txBody>
      </p:sp>
    </p:spTree>
    <p:extLst>
      <p:ext uri="{BB962C8B-B14F-4D97-AF65-F5344CB8AC3E}">
        <p14:creationId xmlns:p14="http://schemas.microsoft.com/office/powerpoint/2010/main" val="3342490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Mit kell még </a:t>
            </a:r>
            <a:r>
              <a:rPr lang="hu-HU" sz="3200" dirty="0"/>
              <a:t>megtudnunk </a:t>
            </a:r>
            <a:r>
              <a:rPr lang="hu-HU" sz="3200" dirty="0" smtClean="0"/>
              <a:t>a változó attitűdökről?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A társadalmi elfogadás megengedőbb, vagy elutasítóbb lesz a transzneműek iránt</a:t>
            </a:r>
          </a:p>
          <a:p>
            <a:r>
              <a:rPr lang="hu-HU" dirty="0" smtClean="0"/>
              <a:t>Szakmailag etikus-e gyermekek nemi szerep változtatását elősegíteni</a:t>
            </a:r>
          </a:p>
          <a:p>
            <a:r>
              <a:rPr lang="hu-HU" dirty="0" smtClean="0"/>
              <a:t>Pszichológiailag káros-e, és ezért etikátlan-e gyermekek nemi szerepváltási kísérletét eltántorítani</a:t>
            </a:r>
          </a:p>
          <a:p>
            <a:r>
              <a:rPr lang="hu-HU" dirty="0" smtClean="0"/>
              <a:t>A nemi önkifejezési módok korlátozása erősíti-e a bináris/homofób intoleranciát</a:t>
            </a:r>
          </a:p>
          <a:p>
            <a:r>
              <a:rPr lang="hu-HU" dirty="0" smtClean="0"/>
              <a:t>Együtt jár-e a hormon- és sebészeti beavatkozások elérhetősége a társadalmi elfogadással?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3697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Magyar </a:t>
            </a:r>
            <a:r>
              <a:rPr lang="hu-HU" dirty="0"/>
              <a:t>Orvosi Bibliográfia TRANSSEXUALITÁS</a:t>
            </a:r>
            <a:endParaRPr lang="hu-HU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412776"/>
            <a:ext cx="804615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75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LMBT…..   Q ????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4923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Dr</a:t>
            </a:r>
            <a:r>
              <a:rPr lang="hu-HU" dirty="0" smtClean="0"/>
              <a:t> Z PHD </a:t>
            </a:r>
            <a:r>
              <a:rPr lang="hu-HU" dirty="0" err="1" smtClean="0"/>
              <a:t>YouTube</a:t>
            </a:r>
            <a:r>
              <a:rPr lang="hu-HU" dirty="0" smtClean="0"/>
              <a:t> </a:t>
            </a:r>
            <a:r>
              <a:rPr lang="hu-HU" dirty="0" err="1" smtClean="0"/>
              <a:t>chanel</a:t>
            </a:r>
            <a:r>
              <a:rPr lang="hu-HU" dirty="0"/>
              <a:t/>
            </a:r>
            <a:br>
              <a:rPr lang="hu-HU" dirty="0"/>
            </a:br>
            <a:r>
              <a:rPr lang="hu-HU" sz="2700" dirty="0">
                <a:hlinkClick r:id="rId3"/>
              </a:rPr>
              <a:t>https://www.youtube.com/@</a:t>
            </a:r>
            <a:r>
              <a:rPr lang="hu-HU" sz="2700" dirty="0" smtClean="0">
                <a:hlinkClick r:id="rId3"/>
              </a:rPr>
              <a:t>DRZPHD</a:t>
            </a:r>
            <a:r>
              <a:rPr lang="hu-HU" sz="2700" dirty="0" smtClean="0"/>
              <a:t> </a:t>
            </a:r>
            <a:endParaRPr lang="hu-HU" sz="27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5131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Köszönöm a figyelmet!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sz="1800" dirty="0" smtClean="0">
                <a:hlinkClick r:id="rId3"/>
              </a:rPr>
              <a:t>Email: </a:t>
            </a:r>
            <a:r>
              <a:rPr lang="hu-HU" sz="1800" dirty="0" err="1" smtClean="0">
                <a:hlinkClick r:id="rId3"/>
              </a:rPr>
              <a:t>somorjai.noemi</a:t>
            </a:r>
            <a:r>
              <a:rPr lang="hu-HU" sz="1800" dirty="0" smtClean="0">
                <a:hlinkClick r:id="rId3"/>
              </a:rPr>
              <a:t>@</a:t>
            </a:r>
            <a:r>
              <a:rPr lang="hu-HU" sz="1800" dirty="0" err="1" smtClean="0">
                <a:hlinkClick r:id="rId3"/>
              </a:rPr>
              <a:t>med.semmelweis-univ.hu</a:t>
            </a:r>
            <a:endParaRPr lang="hu-HU" sz="1800" dirty="0"/>
          </a:p>
          <a:p>
            <a:endParaRPr lang="hu-HU" sz="1800" dirty="0"/>
          </a:p>
          <a:p>
            <a:r>
              <a:rPr lang="hu-HU" sz="1800" dirty="0" smtClean="0">
                <a:hlinkClick r:id="rId4"/>
              </a:rPr>
              <a:t>MTMT: https</a:t>
            </a:r>
            <a:r>
              <a:rPr lang="hu-HU" sz="1800" dirty="0">
                <a:hlinkClick r:id="rId4"/>
              </a:rPr>
              <a:t>://m2.mtmt.hu/gui2/?type=authors&amp;mode=browse&amp;sel=authors10022607</a:t>
            </a:r>
            <a:r>
              <a:rPr lang="hu-HU" sz="1800" dirty="0"/>
              <a:t> </a:t>
            </a:r>
          </a:p>
          <a:p>
            <a:endParaRPr lang="hu-HU" sz="1800" dirty="0"/>
          </a:p>
          <a:p>
            <a:r>
              <a:rPr lang="hu-HU" sz="1800" dirty="0" smtClean="0">
                <a:hlinkClick r:id="rId5"/>
              </a:rPr>
              <a:t>OSZK DKA: https</a:t>
            </a:r>
            <a:r>
              <a:rPr lang="hu-HU" sz="1800" dirty="0">
                <a:hlinkClick r:id="rId5"/>
              </a:rPr>
              <a:t>://keptar.oszk.hu/katalogus/kataluj.php3?muv1index=0&amp;muv2index=0&amp;muv3index=0&amp;muv4index=0&amp;sind1=0&amp;sind2=6&amp;sind3=7&amp;sind4=20&amp;sind5=25</a:t>
            </a:r>
            <a:r>
              <a:rPr lang="hu-HU" sz="1800" dirty="0"/>
              <a:t> </a:t>
            </a:r>
          </a:p>
          <a:p>
            <a:endParaRPr lang="hu-HU" sz="1800" dirty="0"/>
          </a:p>
          <a:p>
            <a:r>
              <a:rPr lang="hu-HU" sz="1800" dirty="0" err="1" smtClean="0">
                <a:hlinkClick r:id="rId6"/>
              </a:rPr>
              <a:t>ResGate</a:t>
            </a:r>
            <a:r>
              <a:rPr lang="hu-HU" sz="1800" dirty="0" smtClean="0">
                <a:hlinkClick r:id="rId6"/>
              </a:rPr>
              <a:t>:</a:t>
            </a:r>
          </a:p>
          <a:p>
            <a:r>
              <a:rPr lang="hu-HU" sz="1800" dirty="0" smtClean="0">
                <a:hlinkClick r:id="rId6"/>
              </a:rPr>
              <a:t>https</a:t>
            </a:r>
            <a:r>
              <a:rPr lang="hu-HU" sz="1800" dirty="0">
                <a:hlinkClick r:id="rId6"/>
              </a:rPr>
              <a:t>://www.researchgate.net/profile/Noemi-Somorjai</a:t>
            </a:r>
            <a:r>
              <a:rPr lang="hu-HU" sz="1800" dirty="0"/>
              <a:t> </a:t>
            </a:r>
          </a:p>
          <a:p>
            <a:endParaRPr lang="hu-HU" sz="1800" dirty="0"/>
          </a:p>
          <a:p>
            <a:r>
              <a:rPr lang="hu-HU" sz="1800" dirty="0" err="1" smtClean="0">
                <a:hlinkClick r:id="rId7"/>
              </a:rPr>
              <a:t>Academia.edu</a:t>
            </a:r>
            <a:r>
              <a:rPr lang="hu-HU" sz="1800" dirty="0" smtClean="0">
                <a:hlinkClick r:id="rId7"/>
              </a:rPr>
              <a:t/>
            </a:r>
            <a:br>
              <a:rPr lang="hu-HU" sz="1800" dirty="0" smtClean="0">
                <a:hlinkClick r:id="rId7"/>
              </a:rPr>
            </a:br>
            <a:r>
              <a:rPr lang="hu-HU" sz="1800" dirty="0" smtClean="0">
                <a:hlinkClick r:id="rId7"/>
              </a:rPr>
              <a:t>https</a:t>
            </a:r>
            <a:r>
              <a:rPr lang="hu-HU" sz="1800" dirty="0">
                <a:hlinkClick r:id="rId7"/>
              </a:rPr>
              <a:t>://sote.academia.edu/NoemiSomorjai</a:t>
            </a:r>
            <a:r>
              <a:rPr lang="hu-HU" sz="1800" dirty="0"/>
              <a:t> </a:t>
            </a:r>
          </a:p>
          <a:p>
            <a:endParaRPr lang="hu-HU" sz="1800" dirty="0"/>
          </a:p>
          <a:p>
            <a:r>
              <a:rPr lang="hu-HU" sz="1800" dirty="0" smtClean="0">
                <a:hlinkClick r:id="rId8"/>
              </a:rPr>
              <a:t>IFLA LGBTQ </a:t>
            </a:r>
            <a:r>
              <a:rPr lang="hu-HU" sz="1800" dirty="0" err="1" smtClean="0">
                <a:hlinkClick r:id="rId8"/>
              </a:rPr>
              <a:t>Users</a:t>
            </a:r>
            <a:r>
              <a:rPr lang="hu-HU" sz="1800" smtClean="0">
                <a:hlinkClick r:id="rId8"/>
              </a:rPr>
              <a:t> SIG</a:t>
            </a:r>
            <a:br>
              <a:rPr lang="hu-HU" sz="1800" smtClean="0">
                <a:hlinkClick r:id="rId8"/>
              </a:rPr>
            </a:br>
            <a:r>
              <a:rPr lang="hu-HU" sz="1800" smtClean="0">
                <a:hlinkClick r:id="rId8"/>
              </a:rPr>
              <a:t>https</a:t>
            </a:r>
            <a:r>
              <a:rPr lang="hu-HU" sz="1800" dirty="0">
                <a:hlinkClick r:id="rId8"/>
              </a:rPr>
              <a:t>://www.ifla.org/units/lgbtq/committee</a:t>
            </a:r>
            <a:r>
              <a:rPr lang="hu-HU" sz="1800" dirty="0" smtClean="0">
                <a:hlinkClick r:id="rId8"/>
              </a:rPr>
              <a:t>/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695476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Hogyan képzeljük el a nemi identitás skálát</a:t>
            </a:r>
            <a:br>
              <a:rPr lang="hu-HU" sz="2800" dirty="0"/>
            </a:br>
            <a:r>
              <a:rPr lang="hu-HU" sz="2800" dirty="0"/>
              <a:t>- ami nem azonos a szexuális orientációval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Férfiak </a:t>
            </a:r>
          </a:p>
          <a:p>
            <a:r>
              <a:rPr lang="hu-HU" sz="2600" dirty="0" smtClean="0"/>
              <a:t>Transz férfiak (</a:t>
            </a:r>
            <a:r>
              <a:rPr lang="hu-HU" sz="2600" dirty="0" err="1" smtClean="0"/>
              <a:t>FtM</a:t>
            </a:r>
            <a:r>
              <a:rPr lang="hu-HU" sz="2600" dirty="0" smtClean="0"/>
              <a:t>) női testbe született férfi identitás</a:t>
            </a:r>
          </a:p>
          <a:p>
            <a:r>
              <a:rPr lang="hu-HU" dirty="0" smtClean="0"/>
              <a:t>Nembináris transzneműek / nemi diszfóriával élők / </a:t>
            </a:r>
            <a:r>
              <a:rPr lang="hu-HU" dirty="0" err="1" smtClean="0"/>
              <a:t>queerek</a:t>
            </a:r>
            <a:r>
              <a:rPr lang="hu-HU" dirty="0" smtClean="0"/>
              <a:t> / </a:t>
            </a:r>
            <a:r>
              <a:rPr lang="hu-HU" dirty="0" err="1" smtClean="0"/>
              <a:t>genderfluidok</a:t>
            </a:r>
            <a:r>
              <a:rPr lang="hu-HU" dirty="0" smtClean="0"/>
              <a:t> / </a:t>
            </a:r>
            <a:r>
              <a:rPr lang="hu-HU" dirty="0" err="1" smtClean="0"/>
              <a:t>agenderek</a:t>
            </a:r>
            <a:r>
              <a:rPr lang="hu-HU" dirty="0" smtClean="0"/>
              <a:t> / sajátos </a:t>
            </a:r>
            <a:r>
              <a:rPr lang="hu-HU" dirty="0" err="1" smtClean="0"/>
              <a:t>definiciót</a:t>
            </a:r>
            <a:r>
              <a:rPr lang="hu-HU" dirty="0" smtClean="0"/>
              <a:t> használó nembináris transzneműek</a:t>
            </a:r>
          </a:p>
          <a:p>
            <a:r>
              <a:rPr lang="hu-HU" sz="2600" dirty="0" smtClean="0"/>
              <a:t>Transz nők (</a:t>
            </a:r>
            <a:r>
              <a:rPr lang="hu-HU" sz="2600" dirty="0" err="1" smtClean="0"/>
              <a:t>MtF</a:t>
            </a:r>
            <a:r>
              <a:rPr lang="hu-HU" sz="2600" dirty="0" smtClean="0"/>
              <a:t>) férfi testbe született női identitás</a:t>
            </a:r>
          </a:p>
          <a:p>
            <a:r>
              <a:rPr lang="hu-HU" dirty="0" smtClean="0"/>
              <a:t>Nők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FÉRFIAK_TF</a:t>
            </a:r>
            <a:r>
              <a:rPr lang="hu-HU" b="1" dirty="0">
                <a:solidFill>
                  <a:srgbClr val="00B050"/>
                </a:solidFill>
              </a:rPr>
              <a:t>_________</a:t>
            </a:r>
            <a:r>
              <a:rPr lang="hu-HU" b="1" dirty="0" err="1">
                <a:solidFill>
                  <a:srgbClr val="00B050"/>
                </a:solidFill>
              </a:rPr>
              <a:t>Nembináris</a:t>
            </a:r>
            <a:r>
              <a:rPr lang="hu-HU" b="1" dirty="0">
                <a:solidFill>
                  <a:srgbClr val="00B050"/>
                </a:solidFill>
              </a:rPr>
              <a:t> </a:t>
            </a:r>
            <a:r>
              <a:rPr lang="hu-HU" b="1" dirty="0" smtClean="0">
                <a:solidFill>
                  <a:srgbClr val="00B050"/>
                </a:solidFill>
              </a:rPr>
              <a:t>_________</a:t>
            </a:r>
            <a:r>
              <a:rPr lang="hu-HU" dirty="0" smtClean="0">
                <a:solidFill>
                  <a:srgbClr val="FF0066"/>
                </a:solidFill>
              </a:rPr>
              <a:t>TN_NŐK</a:t>
            </a:r>
          </a:p>
          <a:p>
            <a:pPr marL="0" indent="0">
              <a:buNone/>
            </a:pPr>
            <a:r>
              <a:rPr lang="hu-HU" dirty="0">
                <a:solidFill>
                  <a:srgbClr val="FF0066"/>
                </a:solidFill>
              </a:rPr>
              <a:t>	</a:t>
            </a:r>
            <a:r>
              <a:rPr lang="hu-HU" dirty="0" smtClean="0">
                <a:solidFill>
                  <a:srgbClr val="FF0066"/>
                </a:solidFill>
              </a:rPr>
              <a:t>		          </a:t>
            </a:r>
            <a:r>
              <a:rPr lang="hu-HU" b="1" dirty="0" smtClean="0">
                <a:solidFill>
                  <a:srgbClr val="00B050"/>
                </a:solidFill>
              </a:rPr>
              <a:t>személyek</a:t>
            </a:r>
            <a:r>
              <a:rPr lang="hu-HU" dirty="0" smtClean="0">
                <a:solidFill>
                  <a:srgbClr val="FF0066"/>
                </a:solidFill>
              </a:rPr>
              <a:t> </a:t>
            </a:r>
            <a:endParaRPr lang="hu-HU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82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alakul ki?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legelfogadottabb magyarázat</a:t>
            </a:r>
            <a:br>
              <a:rPr lang="hu-HU" dirty="0"/>
            </a:br>
            <a:r>
              <a:rPr lang="hu-HU" dirty="0"/>
              <a:t>szerint a nemi szervek differenciálódása a terhesség </a:t>
            </a:r>
            <a:r>
              <a:rPr lang="hu-HU" dirty="0" smtClean="0"/>
              <a:t>első két </a:t>
            </a:r>
            <a:r>
              <a:rPr lang="hu-HU" dirty="0"/>
              <a:t>hónapjában, míg az agy nemi differenciálódása a </a:t>
            </a:r>
            <a:r>
              <a:rPr lang="hu-HU" dirty="0" smtClean="0"/>
              <a:t>terhesség </a:t>
            </a:r>
            <a:r>
              <a:rPr lang="hu-HU" dirty="0"/>
              <a:t>második felében zajlik. </a:t>
            </a:r>
            <a:endParaRPr lang="hu-HU" dirty="0" smtClean="0"/>
          </a:p>
          <a:p>
            <a:r>
              <a:rPr lang="hu-HU" dirty="0" smtClean="0"/>
              <a:t>E </a:t>
            </a:r>
            <a:r>
              <a:rPr lang="hu-HU" dirty="0"/>
              <a:t>két folyamat nincs </a:t>
            </a:r>
            <a:r>
              <a:rPr lang="hu-HU" dirty="0" smtClean="0"/>
              <a:t>feltétlenül </a:t>
            </a:r>
            <a:r>
              <a:rPr lang="hu-HU" dirty="0"/>
              <a:t>összhangban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smtClean="0"/>
              <a:t>így </a:t>
            </a:r>
            <a:r>
              <a:rPr lang="hu-HU" dirty="0"/>
              <a:t>az esetleges </a:t>
            </a:r>
            <a:r>
              <a:rPr lang="hu-HU" dirty="0" err="1" smtClean="0"/>
              <a:t>neuroendokrin</a:t>
            </a:r>
            <a:r>
              <a:rPr lang="hu-HU" dirty="0" smtClean="0"/>
              <a:t> szabályozási </a:t>
            </a:r>
            <a:r>
              <a:rPr lang="hu-HU" dirty="0"/>
              <a:t>eltérések okozhatják a transzszexuális egyé-</a:t>
            </a:r>
            <a:br>
              <a:rPr lang="hu-HU" dirty="0"/>
            </a:br>
            <a:r>
              <a:rPr lang="hu-HU" dirty="0" err="1"/>
              <a:t>nek</a:t>
            </a:r>
            <a:r>
              <a:rPr lang="hu-HU" dirty="0"/>
              <a:t> </a:t>
            </a:r>
            <a:r>
              <a:rPr lang="hu-HU" dirty="0" smtClean="0"/>
              <a:t>méhen belüli fejlődését.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4397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Transzneműek</a:t>
            </a:r>
            <a:r>
              <a:rPr lang="hu-HU" dirty="0" smtClean="0"/>
              <a:t>:</a:t>
            </a:r>
            <a:br>
              <a:rPr lang="hu-HU" dirty="0" smtClean="0"/>
            </a:br>
            <a:r>
              <a:rPr lang="hu-HU" dirty="0" smtClean="0"/>
              <a:t>Nemi szerep </a:t>
            </a:r>
            <a:r>
              <a:rPr lang="hu-HU" dirty="0" err="1" smtClean="0"/>
              <a:t>diszfóriával</a:t>
            </a:r>
            <a:r>
              <a:rPr lang="hu-HU" dirty="0" smtClean="0"/>
              <a:t> élők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„Bináris” (műtétet, hormonkezelést igénylők)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err="1" smtClean="0"/>
              <a:t>Nembináris</a:t>
            </a:r>
            <a:r>
              <a:rPr lang="hu-HU" dirty="0" smtClean="0"/>
              <a:t> (</a:t>
            </a:r>
            <a:r>
              <a:rPr lang="hu-HU" dirty="0" err="1" smtClean="0"/>
              <a:t>queer</a:t>
            </a:r>
            <a:r>
              <a:rPr lang="hu-HU" dirty="0" smtClean="0"/>
              <a:t>, </a:t>
            </a:r>
            <a:r>
              <a:rPr lang="hu-HU" dirty="0" err="1" smtClean="0"/>
              <a:t>genderfluid</a:t>
            </a:r>
            <a:r>
              <a:rPr lang="hu-HU" dirty="0" smtClean="0"/>
              <a:t>, </a:t>
            </a:r>
            <a:r>
              <a:rPr lang="hu-HU" dirty="0" err="1" smtClean="0"/>
              <a:t>agender</a:t>
            </a:r>
            <a:r>
              <a:rPr lang="hu-HU" dirty="0" smtClean="0"/>
              <a:t>)</a:t>
            </a:r>
          </a:p>
          <a:p>
            <a:r>
              <a:rPr lang="hu-HU" dirty="0" smtClean="0"/>
              <a:t>Felnőtt populáció 0,3-0,6 %-a</a:t>
            </a:r>
          </a:p>
          <a:p>
            <a:r>
              <a:rPr lang="hu-HU" dirty="0" smtClean="0"/>
              <a:t>hormonkezelés, műtét, vagy diagnosztizált </a:t>
            </a:r>
            <a:br>
              <a:rPr lang="hu-HU" dirty="0" smtClean="0"/>
            </a:br>
            <a:r>
              <a:rPr lang="hu-HU" dirty="0" smtClean="0"/>
              <a:t>GD: 7-9/100 000 fő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önbevallás: 871/100 000 fő (Svédország)</a:t>
            </a:r>
          </a:p>
          <a:p>
            <a:pPr marL="0" indent="0" algn="r">
              <a:buNone/>
            </a:pPr>
            <a:r>
              <a:rPr lang="hu-HU" sz="1700" dirty="0" smtClean="0"/>
              <a:t>Forrás: Dr. Dósa Ágnes Nemi szerep </a:t>
            </a:r>
            <a:r>
              <a:rPr lang="hu-HU" sz="1700" dirty="0" err="1" smtClean="0"/>
              <a:t>diszfória</a:t>
            </a:r>
            <a:r>
              <a:rPr lang="hu-HU" sz="1700" dirty="0" smtClean="0"/>
              <a:t> </a:t>
            </a:r>
            <a:r>
              <a:rPr lang="hu-HU" sz="1700" dirty="0" err="1" smtClean="0"/>
              <a:t>ea</a:t>
            </a:r>
            <a:r>
              <a:rPr lang="hu-HU" sz="1700" dirty="0" smtClean="0"/>
              <a:t>. 2022.11.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1323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2012.Hazai transz* felmérés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132 kérdés</a:t>
            </a:r>
          </a:p>
          <a:p>
            <a:r>
              <a:rPr lang="hu-HU" dirty="0" smtClean="0"/>
              <a:t>130 válaszadó</a:t>
            </a:r>
          </a:p>
          <a:p>
            <a:r>
              <a:rPr lang="en-US" dirty="0" err="1"/>
              <a:t>megkérdezettek</a:t>
            </a:r>
            <a:r>
              <a:rPr lang="en-US" dirty="0"/>
              <a:t> 60%-a Male to Female, </a:t>
            </a:r>
            <a:r>
              <a:rPr lang="en-US" dirty="0" err="1"/>
              <a:t>azaz</a:t>
            </a:r>
            <a:r>
              <a:rPr lang="en-US" dirty="0"/>
              <a:t> </a:t>
            </a:r>
            <a:r>
              <a:rPr lang="en-US" dirty="0" err="1"/>
              <a:t>férfiből</a:t>
            </a:r>
            <a:r>
              <a:rPr lang="en-US" dirty="0"/>
              <a:t> </a:t>
            </a:r>
            <a:r>
              <a:rPr lang="en-US" dirty="0" err="1"/>
              <a:t>nővé</a:t>
            </a:r>
            <a:r>
              <a:rPr lang="en-US" dirty="0"/>
              <a:t> </a:t>
            </a:r>
            <a:r>
              <a:rPr lang="en-US" dirty="0" err="1"/>
              <a:t>transzszexuális</a:t>
            </a:r>
            <a:r>
              <a:rPr lang="en-US" dirty="0"/>
              <a:t>, 38,5%-a Female to Male, </a:t>
            </a:r>
            <a:r>
              <a:rPr lang="en-US" dirty="0" err="1"/>
              <a:t>azaz</a:t>
            </a:r>
            <a:r>
              <a:rPr lang="en-US" dirty="0"/>
              <a:t> </a:t>
            </a:r>
            <a:r>
              <a:rPr lang="en-US" dirty="0" err="1"/>
              <a:t>nőből</a:t>
            </a:r>
            <a:r>
              <a:rPr lang="en-US" dirty="0"/>
              <a:t> </a:t>
            </a:r>
            <a:r>
              <a:rPr lang="en-US" dirty="0" err="1"/>
              <a:t>férfivá</a:t>
            </a:r>
            <a:r>
              <a:rPr lang="en-US" dirty="0"/>
              <a:t> </a:t>
            </a:r>
            <a:r>
              <a:rPr lang="en-US" dirty="0" err="1"/>
              <a:t>transzszexuális</a:t>
            </a:r>
            <a:r>
              <a:rPr lang="en-US" dirty="0"/>
              <a:t>, </a:t>
            </a:r>
            <a:r>
              <a:rPr lang="en-US" dirty="0" err="1"/>
              <a:t>illetve</a:t>
            </a:r>
            <a:r>
              <a:rPr lang="en-US" dirty="0"/>
              <a:t> 1,5% (2 </a:t>
            </a:r>
            <a:r>
              <a:rPr lang="en-US" dirty="0" err="1"/>
              <a:t>fő</a:t>
            </a:r>
            <a:r>
              <a:rPr lang="en-US" dirty="0"/>
              <a:t>) </a:t>
            </a:r>
            <a:r>
              <a:rPr lang="en-US" dirty="0" err="1"/>
              <a:t>interszexuális</a:t>
            </a:r>
            <a:r>
              <a:rPr lang="en-US" dirty="0"/>
              <a:t> </a:t>
            </a:r>
            <a:r>
              <a:rPr lang="en-US" dirty="0" err="1" smtClean="0"/>
              <a:t>nő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pPr algn="r"/>
            <a:r>
              <a:rPr lang="hu-HU" dirty="0" smtClean="0"/>
              <a:t>Hány százalékuknak van gyermeke?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010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sz="2800" dirty="0" smtClean="0"/>
              <a:t>Transzneműek:</a:t>
            </a:r>
            <a:br>
              <a:rPr lang="hu-HU" sz="2800" dirty="0" smtClean="0"/>
            </a:br>
            <a:r>
              <a:rPr lang="hu-HU" sz="2800" dirty="0" smtClean="0"/>
              <a:t>Nemi szerep diszfóriával élők 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Az </a:t>
            </a:r>
            <a:r>
              <a:rPr lang="hu-HU" dirty="0"/>
              <a:t>Amerikai </a:t>
            </a:r>
            <a:r>
              <a:rPr lang="hu-HU" dirty="0" smtClean="0"/>
              <a:t>Gyermekgyógyászati </a:t>
            </a:r>
            <a:r>
              <a:rPr lang="hu-HU" dirty="0"/>
              <a:t>Társaság cikkében </a:t>
            </a:r>
            <a:r>
              <a:rPr lang="hu-HU" dirty="0" smtClean="0"/>
              <a:t>hivatkoznak egy 2014</a:t>
            </a:r>
            <a:r>
              <a:rPr lang="hu-HU" dirty="0"/>
              <a:t>. </a:t>
            </a:r>
            <a:r>
              <a:rPr lang="hu-HU" dirty="0" smtClean="0"/>
              <a:t>évi </a:t>
            </a:r>
            <a:r>
              <a:rPr lang="hu-HU" dirty="0"/>
              <a:t>magatartási rizikócsoportokat vizsgáló </a:t>
            </a:r>
            <a:r>
              <a:rPr lang="hu-HU" dirty="0" smtClean="0"/>
              <a:t>felmérésre</a:t>
            </a:r>
            <a:r>
              <a:rPr lang="hu-HU" dirty="0"/>
              <a:t>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19 tagállam adatai alapján </a:t>
            </a:r>
            <a:r>
              <a:rPr lang="hu-HU" dirty="0" err="1"/>
              <a:t>extrapolálva</a:t>
            </a:r>
            <a:r>
              <a:rPr lang="hu-HU" dirty="0"/>
              <a:t> az </a:t>
            </a:r>
            <a:r>
              <a:rPr lang="hu-HU" dirty="0" smtClean="0"/>
              <a:t>adatokat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azon </a:t>
            </a:r>
            <a:r>
              <a:rPr lang="hu-HU" dirty="0">
                <a:solidFill>
                  <a:srgbClr val="FF0000"/>
                </a:solidFill>
              </a:rPr>
              <a:t>felnőttek száma az Egyesült Államokban</a:t>
            </a:r>
            <a:r>
              <a:rPr lang="hu-HU" dirty="0"/>
              <a:t>, akik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nemi diszfóriával élőként </a:t>
            </a:r>
            <a:r>
              <a:rPr lang="hu-HU" dirty="0"/>
              <a:t>vagy </a:t>
            </a:r>
            <a:r>
              <a:rPr lang="hu-HU" dirty="0" err="1" smtClean="0"/>
              <a:t>gender-nonkomformként</a:t>
            </a:r>
            <a:r>
              <a:rPr lang="hu-HU" dirty="0" smtClean="0"/>
              <a:t> identifikálják magukat</a:t>
            </a:r>
            <a:r>
              <a:rPr lang="hu-HU" dirty="0"/>
              <a:t>,</a:t>
            </a:r>
            <a:r>
              <a:rPr lang="hu-HU" dirty="0">
                <a:solidFill>
                  <a:srgbClr val="FF0000"/>
                </a:solidFill>
              </a:rPr>
              <a:t> a teljes népesség 0,6%-a. </a:t>
            </a:r>
            <a:endParaRPr lang="hu-HU" dirty="0" smtClean="0">
              <a:solidFill>
                <a:srgbClr val="FF0000"/>
              </a:solidFill>
            </a:endParaRPr>
          </a:p>
          <a:p>
            <a:r>
              <a:rPr lang="hu-HU" dirty="0" smtClean="0"/>
              <a:t>Mivel </a:t>
            </a:r>
            <a:r>
              <a:rPr lang="hu-HU" dirty="0"/>
              <a:t>itt az </a:t>
            </a:r>
            <a:r>
              <a:rPr lang="hu-HU" dirty="0" smtClean="0"/>
              <a:t>identitásukban </a:t>
            </a:r>
            <a:r>
              <a:rPr lang="hu-HU" dirty="0"/>
              <a:t>biztosak és felnőttek voltak a kérdezettek, </a:t>
            </a:r>
            <a:r>
              <a:rPr lang="hu-HU" dirty="0" smtClean="0"/>
              <a:t>a bizonytalanok </a:t>
            </a:r>
            <a:r>
              <a:rPr lang="hu-HU" dirty="0"/>
              <a:t>és a 18 év alatti személyek további </a:t>
            </a:r>
            <a:r>
              <a:rPr lang="hu-HU" dirty="0" smtClean="0"/>
              <a:t>előfordulása</a:t>
            </a:r>
            <a:r>
              <a:rPr lang="hu-HU" dirty="0"/>
              <a:t>, </a:t>
            </a:r>
            <a:r>
              <a:rPr lang="hu-HU" dirty="0" smtClean="0"/>
              <a:t>valamint </a:t>
            </a:r>
            <a:r>
              <a:rPr lang="hu-HU" dirty="0"/>
              <a:t>a transzneműséghez tapadó stigma miatt </a:t>
            </a:r>
            <a:r>
              <a:rPr lang="hu-HU" dirty="0" smtClean="0"/>
              <a:t>a valóságban </a:t>
            </a:r>
            <a:r>
              <a:rPr lang="hu-HU" dirty="0"/>
              <a:t>még magasabb arányra lehet következtetni</a:t>
            </a:r>
            <a:r>
              <a:rPr lang="hu-HU" dirty="0" smtClean="0"/>
              <a:t>.</a:t>
            </a:r>
          </a:p>
          <a:p>
            <a:r>
              <a:rPr lang="hu-HU" dirty="0" smtClean="0"/>
              <a:t>Becslések </a:t>
            </a:r>
            <a:r>
              <a:rPr lang="hu-HU" dirty="0"/>
              <a:t>szerint </a:t>
            </a:r>
            <a:r>
              <a:rPr lang="hu-HU" dirty="0">
                <a:solidFill>
                  <a:srgbClr val="FF0000"/>
                </a:solidFill>
              </a:rPr>
              <a:t>a 13 és 17 évesek között az arány 0,7</a:t>
            </a:r>
            <a:r>
              <a:rPr lang="hu-HU" dirty="0" smtClean="0">
                <a:solidFill>
                  <a:srgbClr val="FF0000"/>
                </a:solidFill>
              </a:rPr>
              <a:t>%.</a:t>
            </a:r>
          </a:p>
          <a:p>
            <a:r>
              <a:rPr lang="hu-HU" dirty="0" smtClean="0"/>
              <a:t>Hazánkban </a:t>
            </a:r>
            <a:r>
              <a:rPr lang="hu-HU" dirty="0" smtClean="0">
                <a:solidFill>
                  <a:srgbClr val="FF0000"/>
                </a:solidFill>
              </a:rPr>
              <a:t>bőven 50 </a:t>
            </a:r>
            <a:r>
              <a:rPr lang="hu-HU" dirty="0">
                <a:solidFill>
                  <a:srgbClr val="FF0000"/>
                </a:solidFill>
              </a:rPr>
              <a:t>ezer </a:t>
            </a:r>
            <a:r>
              <a:rPr lang="hu-HU" dirty="0" smtClean="0">
                <a:solidFill>
                  <a:srgbClr val="FF0000"/>
                </a:solidFill>
              </a:rPr>
              <a:t>fő fölött</a:t>
            </a:r>
            <a:r>
              <a:rPr lang="hu-HU" dirty="0" smtClean="0"/>
              <a:t> </a:t>
            </a:r>
            <a:r>
              <a:rPr lang="hu-HU" dirty="0"/>
              <a:t>számolhatunk a felvállalt </a:t>
            </a:r>
            <a:r>
              <a:rPr lang="hu-HU" dirty="0" smtClean="0"/>
              <a:t>vagy rejtőzködésben nemi </a:t>
            </a:r>
            <a:r>
              <a:rPr lang="hu-HU" dirty="0" err="1" smtClean="0"/>
              <a:t>diszfóriával</a:t>
            </a:r>
            <a:r>
              <a:rPr lang="hu-HU" dirty="0" smtClean="0"/>
              <a:t> élők </a:t>
            </a:r>
            <a:r>
              <a:rPr lang="hu-HU" dirty="0"/>
              <a:t>számát tekintve</a:t>
            </a:r>
            <a:r>
              <a:rPr lang="hu-HU" dirty="0" smtClean="0"/>
              <a:t>.</a:t>
            </a:r>
          </a:p>
          <a:p>
            <a:pPr marL="0" indent="0" algn="r">
              <a:buNone/>
            </a:pPr>
            <a:r>
              <a:rPr lang="en-US" sz="2900" dirty="0"/>
              <a:t>Rafferty </a:t>
            </a:r>
            <a:r>
              <a:rPr lang="en-US" sz="2900" dirty="0" smtClean="0"/>
              <a:t>J</a:t>
            </a:r>
            <a:r>
              <a:rPr lang="hu-HU" sz="2900" dirty="0"/>
              <a:t>.</a:t>
            </a:r>
            <a:r>
              <a:rPr lang="en-US" sz="2900" dirty="0" smtClean="0"/>
              <a:t> </a:t>
            </a:r>
            <a:r>
              <a:rPr lang="en-US" sz="2900" dirty="0"/>
              <a:t>Pediatrics 2018; 142: e20182162.</a:t>
            </a:r>
            <a:endParaRPr lang="hu-HU" sz="2900" dirty="0"/>
          </a:p>
        </p:txBody>
      </p:sp>
    </p:spTree>
    <p:extLst>
      <p:ext uri="{BB962C8B-B14F-4D97-AF65-F5344CB8AC3E}">
        <p14:creationId xmlns:p14="http://schemas.microsoft.com/office/powerpoint/2010/main" val="21141970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Transz személyekhez kapcsolódó szakirodalmi kutatások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2763</Words>
  <Application>Microsoft Office PowerPoint</Application>
  <PresentationFormat>Diavetítés a képernyőre (4:3 oldalarány)</PresentationFormat>
  <Paragraphs>310</Paragraphs>
  <Slides>41</Slides>
  <Notes>41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Office-téma</vt:lpstr>
      <vt:lpstr>Transz személyekhez kapcsolódó  szakirodalmi kutatások </vt:lpstr>
      <vt:lpstr>Bevezetés</vt:lpstr>
      <vt:lpstr>LMBT személyek száma az iskolában</vt:lpstr>
      <vt:lpstr>LMBT…..   Q ????</vt:lpstr>
      <vt:lpstr>Hogyan képzeljük el a nemi identitás skálát - ami nem azonos a szexuális orientációval</vt:lpstr>
      <vt:lpstr>Hogyan alakul ki?</vt:lpstr>
      <vt:lpstr>Transzneműek: Nemi szerep diszfóriával élők</vt:lpstr>
      <vt:lpstr>2012.Hazai transz* felmérés</vt:lpstr>
      <vt:lpstr>Transzneműek: Nemi szerep diszfóriával élők </vt:lpstr>
      <vt:lpstr>Nemi identitás, egyszerű diagnosztika</vt:lpstr>
      <vt:lpstr>Nemi identitás, komplex diagnosztika Felnőtt ( női/férfi ) és serdülő változat</vt:lpstr>
      <vt:lpstr>Nemi identitás/diszfória kérdőív, felnőtt: szubjektív kérdések</vt:lpstr>
      <vt:lpstr>Nemi identitás/diszfória kérdőív, felnőtt szubjektív kérdések</vt:lpstr>
      <vt:lpstr>Nemi identitás/diszfória kérdőív, felnőtt Deogracias 2007.  szociális kérdések</vt:lpstr>
      <vt:lpstr>Nemi identitás/diszfória kérdőív, felnőtt Deogracias 2007. Szomatikus és jogi kérdések</vt:lpstr>
      <vt:lpstr>Nembináris személyek</vt:lpstr>
      <vt:lpstr>Nembináris Identitás Skála</vt:lpstr>
      <vt:lpstr>Nemi identitás fejlődési utak</vt:lpstr>
      <vt:lpstr>A teszt keretrendszere</vt:lpstr>
      <vt:lpstr>Genderqueer Identity Scale 1. A bináris nemi határok feszegetése</vt:lpstr>
      <vt:lpstr>Genderqueer Identity Scale 2. Társadalmi konstrukció </vt:lpstr>
      <vt:lpstr>Genderqueer Identity Scale 3. Elméleti jártasság</vt:lpstr>
      <vt:lpstr>Genderqueer Identity Scale 4. Nemi változékonyság</vt:lpstr>
      <vt:lpstr>Nemi diszfóriás fiatalkorúak Mit tudunk róluk és mit kell még kutatnunk?</vt:lpstr>
      <vt:lpstr>Mit tudunk a nemi diszfóriás fiatalkorúakról?</vt:lpstr>
      <vt:lpstr>Mit tudunk a nemi diszfóriás fiatalkorúakról? 2.</vt:lpstr>
      <vt:lpstr>Mit tudunk a nemi diszfóriás fiatalkorúakról? 3.</vt:lpstr>
      <vt:lpstr>Mit tudunk a nemi diszfóriás fiatalkorúakról? 4.</vt:lpstr>
      <vt:lpstr>Mit kell még kutatnunk?</vt:lpstr>
      <vt:lpstr>Mit tudunk a család szerepéről?</vt:lpstr>
      <vt:lpstr>Mit tudunk a család szerepéről?</vt:lpstr>
      <vt:lpstr>A kezelésről/terápiáról</vt:lpstr>
      <vt:lpstr>A klinikusok véleménye</vt:lpstr>
      <vt:lpstr>A klinikusok véleménye</vt:lpstr>
      <vt:lpstr>A klinikai beavatkozásokról</vt:lpstr>
      <vt:lpstr>Amit még vizsgálni szükséges</vt:lpstr>
      <vt:lpstr>Kulturális attitűdök a nemi diszfóriás kiskorúak felé </vt:lpstr>
      <vt:lpstr>Mit kell még megtudnunk a változó attitűdökről?</vt:lpstr>
      <vt:lpstr>Magyar Orvosi Bibliográfia TRANSSEXUALITÁS</vt:lpstr>
      <vt:lpstr>Dr Z PHD YouTube chanel https://www.youtube.com/@DRZPHD 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Transz személyekhez kapcsolódó szakirodalmi kutatások</dc:title>
  <dc:creator>Windows User</dc:creator>
  <cp:lastModifiedBy>Nagy Zsuzsanna</cp:lastModifiedBy>
  <cp:revision>103</cp:revision>
  <dcterms:created xsi:type="dcterms:W3CDTF">2023-10-05T08:07:10Z</dcterms:created>
  <dcterms:modified xsi:type="dcterms:W3CDTF">2024-02-29T12:06:02Z</dcterms:modified>
</cp:coreProperties>
</file>